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300" r:id="rId6"/>
    <p:sldId id="301" r:id="rId7"/>
    <p:sldId id="302" r:id="rId8"/>
    <p:sldId id="303" r:id="rId9"/>
    <p:sldId id="304" r:id="rId10"/>
    <p:sldId id="306" r:id="rId11"/>
    <p:sldId id="305"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Lst>
  <p:sldSz cx="18288000" cy="10287000"/>
  <p:notesSz cx="6792913" cy="9925050"/>
  <p:embeddedFontLst>
    <p:embeddedFont>
      <p:font typeface="Monotype Corsiva" panose="03010101010201010101" pitchFamily="66" charset="0"/>
      <p:italic r:id="rId53"/>
    </p:embeddedFont>
    <p:embeddedFont>
      <p:font typeface="Calibri" panose="020F0502020204030204" pitchFamily="34" charset="0"/>
      <p:regular r:id="rId54"/>
      <p:bold r:id="rId55"/>
      <p:italic r:id="rId56"/>
      <p:boldItalic r:id="rId57"/>
    </p:embeddedFont>
    <p:embeddedFont>
      <p:font typeface="Cardo" panose="020B0604020202020204" charset="-79"/>
      <p:regular r:id="rId58"/>
    </p:embeddedFont>
    <p:embeddedFont>
      <p:font typeface="Open Sans Light" panose="020B0604020202020204" charset="0"/>
      <p:regular r:id="rId59"/>
    </p:embeddedFont>
    <p:embeddedFont>
      <p:font typeface="Cardo Bold" panose="020B0604020202020204" charset="-79"/>
      <p:regular r:id="rId60"/>
    </p:embeddedFont>
    <p:embeddedFont>
      <p:font typeface="Open Sans Light Bold" panose="020B0604020202020204" charset="0"/>
      <p:regular r:id="rId6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2" d="100"/>
          <a:sy n="72" d="100"/>
        </p:scale>
        <p:origin x="32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3.fntdata"/><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1.fntdata"/><Relationship Id="rId58" Type="http://schemas.openxmlformats.org/officeDocument/2006/relationships/font" Target="fonts/font6.fntdata"/><Relationship Id="rId5" Type="http://schemas.openxmlformats.org/officeDocument/2006/relationships/slide" Target="slides/slide4.xml"/><Relationship Id="rId61" Type="http://schemas.openxmlformats.org/officeDocument/2006/relationships/font" Target="fonts/font9.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4.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2.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5.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8.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4.sv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4.sv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4.sv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4.sv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4.sv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4.sv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4.sv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4.sv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4.sv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4.sv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4.sv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4.sv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4.sv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sv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svg"/><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sv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svg"/><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sv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4.sv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svg"/><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svg"/><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svg"/><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svg"/><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svg"/><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4.sv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4.sv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svg"/><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svg"/><Relationship Id="rId4" Type="http://schemas.openxmlformats.org/officeDocument/2006/relationships/image" Target="../media/image1.png"/></Relationships>
</file>

<file path=ppt/slides/_rels/slide4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4.svg"/><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4.svg"/><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4.svg"/><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4.svg"/><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4.svg"/><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4.sv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4.svg"/><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4.svg"/><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sv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4.sv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4.sv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4.sv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4.sv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6F3EF"/>
        </a:solidFill>
        <a:effectLst/>
      </p:bgPr>
    </p:bg>
    <p:spTree>
      <p:nvGrpSpPr>
        <p:cNvPr id="1" name=""/>
        <p:cNvGrpSpPr/>
        <p:nvPr/>
      </p:nvGrpSpPr>
      <p:grpSpPr>
        <a:xfrm>
          <a:off x="0" y="0"/>
          <a:ext cx="0" cy="0"/>
          <a:chOff x="0" y="0"/>
          <a:chExt cx="0" cy="0"/>
        </a:xfrm>
      </p:grpSpPr>
      <p:sp>
        <p:nvSpPr>
          <p:cNvPr id="2" name="AutoShape 2"/>
          <p:cNvSpPr/>
          <p:nvPr/>
        </p:nvSpPr>
        <p:spPr>
          <a:xfrm rot="5400000">
            <a:off x="-8725461" y="6764049"/>
            <a:ext cx="20808023" cy="0"/>
          </a:xfrm>
          <a:prstGeom prst="line">
            <a:avLst/>
          </a:prstGeom>
          <a:ln w="9525" cap="rnd">
            <a:solidFill>
              <a:srgbClr val="393939"/>
            </a:solidFill>
            <a:prstDash val="solid"/>
            <a:headEnd type="none" w="sm" len="sm"/>
            <a:tailEnd type="none" w="sm" len="sm"/>
          </a:ln>
        </p:spPr>
      </p:sp>
      <p:sp>
        <p:nvSpPr>
          <p:cNvPr id="3" name="AutoShape 3"/>
          <p:cNvSpPr/>
          <p:nvPr/>
        </p:nvSpPr>
        <p:spPr>
          <a:xfrm rot="5400000">
            <a:off x="6099267" y="6764049"/>
            <a:ext cx="20808023" cy="0"/>
          </a:xfrm>
          <a:prstGeom prst="line">
            <a:avLst/>
          </a:prstGeom>
          <a:ln w="9525" cap="rnd">
            <a:solidFill>
              <a:srgbClr val="393939"/>
            </a:solidFill>
            <a:prstDash val="solid"/>
            <a:headEnd type="none" w="sm" len="sm"/>
            <a:tailEnd type="none" w="sm" len="sm"/>
          </a:ln>
        </p:spPr>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flipV="1">
            <a:off x="-5722640" y="2890571"/>
            <a:ext cx="9060213" cy="5732644"/>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2268841" y="-1912235"/>
            <a:ext cx="2710118" cy="2710118"/>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2259316" y="-1429612"/>
            <a:ext cx="2710118" cy="2710118"/>
          </a:xfrm>
          <a:prstGeom prst="rect">
            <a:avLst/>
          </a:prstGeom>
        </p:spPr>
      </p:pic>
      <p:grpSp>
        <p:nvGrpSpPr>
          <p:cNvPr id="7" name="Group 7"/>
          <p:cNvGrpSpPr/>
          <p:nvPr/>
        </p:nvGrpSpPr>
        <p:grpSpPr>
          <a:xfrm>
            <a:off x="16508042" y="4321920"/>
            <a:ext cx="3832685" cy="7712995"/>
            <a:chOff x="0" y="0"/>
            <a:chExt cx="5110247" cy="10283994"/>
          </a:xfrm>
        </p:grpSpPr>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48378" y="748378"/>
              <a:ext cx="3613490" cy="3613490"/>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48378" y="1441439"/>
              <a:ext cx="3613490" cy="3613490"/>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48378" y="2199237"/>
              <a:ext cx="3613490" cy="3613490"/>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48378" y="2926721"/>
              <a:ext cx="3613490" cy="3613490"/>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48378" y="3738114"/>
              <a:ext cx="3613490" cy="3613490"/>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48378" y="4495912"/>
              <a:ext cx="3613490" cy="3613490"/>
            </a:xfrm>
            <a:prstGeom prst="rect">
              <a:avLst/>
            </a:prstGeom>
          </p:spPr>
        </p:pic>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48378" y="5223396"/>
              <a:ext cx="3613490" cy="3613490"/>
            </a:xfrm>
            <a:prstGeom prst="rect">
              <a:avLst/>
            </a:prstGeom>
          </p:spPr>
        </p:pic>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48378" y="5922125"/>
              <a:ext cx="3613490" cy="3613490"/>
            </a:xfrm>
            <a:prstGeom prst="rect">
              <a:avLst/>
            </a:prstGeom>
          </p:spPr>
        </p:pic>
      </p:grpSp>
      <p:pic>
        <p:nvPicPr>
          <p:cNvPr id="16" name="Picture 16"/>
          <p:cNvPicPr>
            <a:picLocks noChangeAspect="1"/>
          </p:cNvPicPr>
          <p:nvPr/>
        </p:nvPicPr>
        <p:blipFill>
          <a:blip r:embed="rId6"/>
          <a:srcRect l="2489" t="2744" r="1345" b="5219"/>
          <a:stretch>
            <a:fillRect/>
          </a:stretch>
        </p:blipFill>
        <p:spPr>
          <a:xfrm>
            <a:off x="3369857" y="203750"/>
            <a:ext cx="11855479" cy="6089250"/>
          </a:xfrm>
          <a:prstGeom prst="rect">
            <a:avLst/>
          </a:prstGeom>
        </p:spPr>
      </p:pic>
      <p:pic>
        <p:nvPicPr>
          <p:cNvPr id="17" name="Picture 17"/>
          <p:cNvPicPr>
            <a:picLocks noChangeAspect="1"/>
          </p:cNvPicPr>
          <p:nvPr/>
        </p:nvPicPr>
        <p:blipFill>
          <a:blip r:embed="rId7"/>
          <a:srcRect/>
          <a:stretch>
            <a:fillRect/>
          </a:stretch>
        </p:blipFill>
        <p:spPr>
          <a:xfrm>
            <a:off x="2401577" y="6970412"/>
            <a:ext cx="2267335" cy="2416012"/>
          </a:xfrm>
          <a:prstGeom prst="rect">
            <a:avLst/>
          </a:prstGeom>
        </p:spPr>
      </p:pic>
      <p:sp>
        <p:nvSpPr>
          <p:cNvPr id="18" name="TextBox 18"/>
          <p:cNvSpPr txBox="1"/>
          <p:nvPr/>
        </p:nvSpPr>
        <p:spPr>
          <a:xfrm>
            <a:off x="4809926" y="6350150"/>
            <a:ext cx="8668148" cy="3713685"/>
          </a:xfrm>
          <a:prstGeom prst="rect">
            <a:avLst/>
          </a:prstGeom>
        </p:spPr>
        <p:txBody>
          <a:bodyPr lIns="0" tIns="0" rIns="0" bIns="0" rtlCol="0" anchor="t">
            <a:spAutoFit/>
          </a:bodyPr>
          <a:lstStyle/>
          <a:p>
            <a:pPr marL="0" lvl="0" indent="0" algn="ctr">
              <a:lnSpc>
                <a:spcPts val="7296"/>
              </a:lnSpc>
            </a:pPr>
            <a:r>
              <a:rPr lang="en-US" sz="6573" spc="-131">
                <a:solidFill>
                  <a:srgbClr val="3D3D3D"/>
                </a:solidFill>
                <a:latin typeface="Cardo"/>
              </a:rPr>
              <a:t>STRATEGIA ROZWOJU GMINY SMYKÓW NA LATA 2023-2030</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6F3EF"/>
        </a:solidFill>
        <a:effectLst/>
      </p:bgPr>
    </p:bg>
    <p:spTree>
      <p:nvGrpSpPr>
        <p:cNvPr id="1" name=""/>
        <p:cNvGrpSpPr/>
        <p:nvPr/>
      </p:nvGrpSpPr>
      <p:grpSpPr>
        <a:xfrm>
          <a:off x="0" y="0"/>
          <a:ext cx="0" cy="0"/>
          <a:chOff x="0" y="0"/>
          <a:chExt cx="0" cy="0"/>
        </a:xfrm>
      </p:grpSpPr>
      <p:sp>
        <p:nvSpPr>
          <p:cNvPr id="2" name="AutoShape 2"/>
          <p:cNvSpPr/>
          <p:nvPr/>
        </p:nvSpPr>
        <p:spPr>
          <a:xfrm>
            <a:off x="-457200" y="9716131"/>
            <a:ext cx="20808023" cy="0"/>
          </a:xfrm>
          <a:prstGeom prst="line">
            <a:avLst/>
          </a:prstGeom>
          <a:ln w="9525" cap="rnd">
            <a:solidFill>
              <a:srgbClr val="393939"/>
            </a:solidFill>
            <a:prstDash val="solid"/>
            <a:headEnd type="none" w="sm" len="sm"/>
            <a:tailEnd type="none" w="sm" len="sm"/>
          </a:ln>
        </p:spPr>
      </p:sp>
      <p:sp>
        <p:nvSpPr>
          <p:cNvPr id="3" name="AutoShape 3"/>
          <p:cNvSpPr/>
          <p:nvPr/>
        </p:nvSpPr>
        <p:spPr>
          <a:xfrm rot="5400000">
            <a:off x="-9363459" y="6764049"/>
            <a:ext cx="20808023" cy="0"/>
          </a:xfrm>
          <a:prstGeom prst="line">
            <a:avLst/>
          </a:prstGeom>
          <a:ln w="9525" cap="rnd">
            <a:solidFill>
              <a:srgbClr val="393939"/>
            </a:solidFill>
            <a:prstDash val="solid"/>
            <a:headEnd type="none" w="sm" len="sm"/>
            <a:tailEnd type="none" w="sm" len="sm"/>
          </a:ln>
        </p:spPr>
      </p:sp>
      <p:sp>
        <p:nvSpPr>
          <p:cNvPr id="4" name="AutoShape 4"/>
          <p:cNvSpPr/>
          <p:nvPr/>
        </p:nvSpPr>
        <p:spPr>
          <a:xfrm>
            <a:off x="0" y="1028700"/>
            <a:ext cx="18719536" cy="0"/>
          </a:xfrm>
          <a:prstGeom prst="line">
            <a:avLst/>
          </a:prstGeom>
          <a:ln w="9525" cap="rnd">
            <a:solidFill>
              <a:srgbClr val="393939"/>
            </a:solidFill>
            <a:prstDash val="solid"/>
            <a:headEnd type="none" w="sm" len="sm"/>
            <a:tailEnd type="none" w="sm" len="sm"/>
          </a:ln>
        </p:spPr>
      </p:sp>
      <p:sp>
        <p:nvSpPr>
          <p:cNvPr id="5" name="AutoShape 5"/>
          <p:cNvSpPr/>
          <p:nvPr/>
        </p:nvSpPr>
        <p:spPr>
          <a:xfrm rot="5400000">
            <a:off x="6848284" y="6764049"/>
            <a:ext cx="20808023" cy="0"/>
          </a:xfrm>
          <a:prstGeom prst="line">
            <a:avLst/>
          </a:prstGeom>
          <a:ln w="9525" cap="rnd">
            <a:solidFill>
              <a:srgbClr val="393939"/>
            </a:solidFill>
            <a:prstDash val="solid"/>
            <a:headEnd type="none" w="sm" len="sm"/>
            <a:tailEnd type="none" w="sm" len="sm"/>
          </a:ln>
        </p:spPr>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V="1">
            <a:off x="14709953" y="9258300"/>
            <a:ext cx="9060213" cy="5732644"/>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2268841" y="-1912235"/>
            <a:ext cx="2710118" cy="2710118"/>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2259316" y="-1429612"/>
            <a:ext cx="2710118" cy="2710118"/>
          </a:xfrm>
          <a:prstGeom prst="rect">
            <a:avLst/>
          </a:prstGeom>
        </p:spPr>
      </p:pic>
      <p:grpSp>
        <p:nvGrpSpPr>
          <p:cNvPr id="11" name="Group 11"/>
          <p:cNvGrpSpPr/>
          <p:nvPr/>
        </p:nvGrpSpPr>
        <p:grpSpPr>
          <a:xfrm>
            <a:off x="17249775" y="-1480084"/>
            <a:ext cx="3728168" cy="4201674"/>
            <a:chOff x="0" y="0"/>
            <a:chExt cx="4970890" cy="5602232"/>
          </a:xfrm>
        </p:grpSpPr>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27067" y="727067"/>
              <a:ext cx="3510588" cy="3510588"/>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33236" y="1364578"/>
              <a:ext cx="3510588" cy="3510588"/>
            </a:xfrm>
            <a:prstGeom prst="rect">
              <a:avLst/>
            </a:prstGeom>
          </p:spPr>
        </p:pic>
      </p:grpSp>
      <p:grpSp>
        <p:nvGrpSpPr>
          <p:cNvPr id="14" name="Group 14"/>
          <p:cNvGrpSpPr/>
          <p:nvPr/>
        </p:nvGrpSpPr>
        <p:grpSpPr>
          <a:xfrm>
            <a:off x="-2792132" y="7799788"/>
            <a:ext cx="3837448" cy="4324834"/>
            <a:chOff x="0" y="0"/>
            <a:chExt cx="5116597" cy="5766445"/>
          </a:xfrm>
        </p:grpSpPr>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48378" y="748378"/>
              <a:ext cx="3613490" cy="3613490"/>
            </a:xfrm>
            <a:prstGeom prst="rect">
              <a:avLst/>
            </a:prstGeom>
          </p:spPr>
        </p:pic>
        <p:pic>
          <p:nvPicPr>
            <p:cNvPr id="16"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54728" y="1404576"/>
              <a:ext cx="3613490" cy="3613490"/>
            </a:xfrm>
            <a:prstGeom prst="rect">
              <a:avLst/>
            </a:prstGeom>
          </p:spPr>
        </p:pic>
      </p:grpSp>
      <p:pic>
        <p:nvPicPr>
          <p:cNvPr id="17" name="Picture 17"/>
          <p:cNvPicPr>
            <a:picLocks noChangeAspect="1"/>
          </p:cNvPicPr>
          <p:nvPr/>
        </p:nvPicPr>
        <p:blipFill>
          <a:blip r:embed="rId6"/>
          <a:srcRect/>
          <a:stretch>
            <a:fillRect/>
          </a:stretch>
        </p:blipFill>
        <p:spPr>
          <a:xfrm>
            <a:off x="76443" y="0"/>
            <a:ext cx="939255" cy="1000846"/>
          </a:xfrm>
          <a:prstGeom prst="rect">
            <a:avLst/>
          </a:prstGeom>
        </p:spPr>
      </p:pic>
      <p:sp>
        <p:nvSpPr>
          <p:cNvPr id="18" name="Prostokąt 17"/>
          <p:cNvSpPr/>
          <p:nvPr/>
        </p:nvSpPr>
        <p:spPr>
          <a:xfrm>
            <a:off x="1828800" y="275044"/>
            <a:ext cx="14268586" cy="584775"/>
          </a:xfrm>
          <a:prstGeom prst="rect">
            <a:avLst/>
          </a:prstGeom>
        </p:spPr>
        <p:txBody>
          <a:bodyPr wrap="none">
            <a:spAutoFit/>
          </a:bodyPr>
          <a:lstStyle/>
          <a:p>
            <a:r>
              <a:rPr lang="pl-PL" sz="3200" b="1" dirty="0"/>
              <a:t>1. </a:t>
            </a:r>
            <a:r>
              <a:rPr lang="pl-PL" sz="3200" dirty="0"/>
              <a:t>Wnioski z „Diagnozy Społecznej, Gospodarczej i Przestrzennej dla Gminy Smyków”.</a:t>
            </a:r>
          </a:p>
        </p:txBody>
      </p:sp>
      <p:sp>
        <p:nvSpPr>
          <p:cNvPr id="9" name="Prostokąt 8"/>
          <p:cNvSpPr/>
          <p:nvPr/>
        </p:nvSpPr>
        <p:spPr>
          <a:xfrm>
            <a:off x="1371600" y="1359167"/>
            <a:ext cx="14396714" cy="7935506"/>
          </a:xfrm>
          <a:prstGeom prst="rect">
            <a:avLst/>
          </a:prstGeom>
        </p:spPr>
        <p:txBody>
          <a:bodyPr wrap="square">
            <a:spAutoFit/>
          </a:bodyPr>
          <a:lstStyle/>
          <a:p>
            <a:pPr algn="just">
              <a:lnSpc>
                <a:spcPct val="150000"/>
              </a:lnSpc>
              <a:spcBef>
                <a:spcPts val="1000"/>
              </a:spcBef>
              <a:spcAft>
                <a:spcPts val="0"/>
              </a:spcAft>
            </a:pPr>
            <a:r>
              <a:rPr lang="pl-PL" sz="3200" b="1" u="sng" dirty="0">
                <a:latin typeface="Monotype Corsiva" panose="03010101010201010101" pitchFamily="66" charset="0"/>
                <a:ea typeface="Times New Roman" panose="02020603050405020304" pitchFamily="18" charset="0"/>
                <a:cs typeface="Times New Roman" panose="02020603050405020304" pitchFamily="18" charset="0"/>
              </a:rPr>
              <a:t>Sfera: sytuacja finansowa, budżet </a:t>
            </a:r>
          </a:p>
          <a:p>
            <a:pPr marL="342900" lvl="0" indent="-342900" algn="just">
              <a:lnSpc>
                <a:spcPct val="150000"/>
              </a:lnSpc>
              <a:spcAft>
                <a:spcPts val="1000"/>
              </a:spcAft>
              <a:buFont typeface="+mj-lt"/>
              <a:buAutoNum type="arabicPeriod"/>
            </a:pPr>
            <a:r>
              <a:rPr lang="pl-PL" sz="2000" dirty="0"/>
              <a:t>Ogólny obraz finansowy gminy Smyków pokazuje, iż kondycja finansowa nie jest zagrożona, jest na dobrym poziomie. </a:t>
            </a:r>
          </a:p>
          <a:p>
            <a:pPr marL="342900" lvl="0" indent="-342900" algn="just">
              <a:lnSpc>
                <a:spcPct val="150000"/>
              </a:lnSpc>
              <a:spcAft>
                <a:spcPts val="1000"/>
              </a:spcAft>
              <a:buFont typeface="+mj-lt"/>
              <a:buAutoNum type="arabicPeriod"/>
            </a:pPr>
            <a:r>
              <a:rPr lang="pl-PL" sz="2000" dirty="0"/>
              <a:t>Podobnie jak większość niedużych gmin wiejskich gmina Smyków nie ma własnych źródeł dochodów i w tej kwestii zajmuje jedno </a:t>
            </a:r>
            <a:r>
              <a:rPr lang="pl-PL" sz="2000" dirty="0" smtClean="0"/>
              <a:t/>
            </a:r>
            <a:br>
              <a:rPr lang="pl-PL" sz="2000" dirty="0" smtClean="0"/>
            </a:br>
            <a:r>
              <a:rPr lang="pl-PL" sz="2000" dirty="0" smtClean="0"/>
              <a:t>z </a:t>
            </a:r>
            <a:r>
              <a:rPr lang="pl-PL" sz="2000" dirty="0"/>
              <a:t>ostatnich miejsc na tle powiatu. </a:t>
            </a:r>
          </a:p>
          <a:p>
            <a:pPr marL="342900" lvl="0" indent="-342900" algn="just">
              <a:lnSpc>
                <a:spcPct val="150000"/>
              </a:lnSpc>
              <a:spcAft>
                <a:spcPts val="1000"/>
              </a:spcAft>
              <a:buFont typeface="+mj-lt"/>
              <a:buAutoNum type="arabicPeriod"/>
            </a:pPr>
            <a:r>
              <a:rPr lang="pl-PL" sz="2000" dirty="0"/>
              <a:t>Gmina umiejętnie planuje i dysponuje budżetem. Na koniec roku 2021 gmina Smyków odnotowała nadwyżkę budżetową </a:t>
            </a:r>
            <a:r>
              <a:rPr lang="pl-PL" sz="2000" dirty="0" smtClean="0"/>
              <a:t/>
            </a:r>
            <a:br>
              <a:rPr lang="pl-PL" sz="2000" dirty="0" smtClean="0"/>
            </a:br>
            <a:r>
              <a:rPr lang="pl-PL" sz="2000" dirty="0" smtClean="0"/>
              <a:t>w </a:t>
            </a:r>
            <a:r>
              <a:rPr lang="pl-PL" sz="2000" dirty="0"/>
              <a:t>wysokości 134 250,75 zł.</a:t>
            </a:r>
          </a:p>
          <a:p>
            <a:pPr marL="342900" lvl="0" indent="-342900" algn="just">
              <a:lnSpc>
                <a:spcPct val="150000"/>
              </a:lnSpc>
              <a:spcAft>
                <a:spcPts val="1000"/>
              </a:spcAft>
              <a:buFont typeface="+mj-lt"/>
              <a:buAutoNum type="arabicPeriod"/>
            </a:pPr>
            <a:r>
              <a:rPr lang="pl-PL" sz="2000" dirty="0"/>
              <a:t>Ważna jest ciągła racjonalizacja wydatków, szukanie rozwiązań oszczędnych, alternatywnych, tańszych, ale równie lub nawet bardziej efektywnych. </a:t>
            </a:r>
          </a:p>
          <a:p>
            <a:pPr marL="342900" lvl="0" indent="-342900" algn="just">
              <a:lnSpc>
                <a:spcPct val="150000"/>
              </a:lnSpc>
              <a:spcAft>
                <a:spcPts val="1000"/>
              </a:spcAft>
              <a:buFont typeface="+mj-lt"/>
              <a:buAutoNum type="arabicPeriod"/>
            </a:pPr>
            <a:r>
              <a:rPr lang="pl-PL" sz="2000" dirty="0"/>
              <a:t>Gmina, prowadząc aktywną politykę inwestycyjną może jednak pozyskiwać coraz bardziej znaczące środki zewnętrzne. </a:t>
            </a:r>
          </a:p>
          <a:p>
            <a:pPr marL="342900" lvl="0" indent="-342900" algn="just">
              <a:lnSpc>
                <a:spcPct val="150000"/>
              </a:lnSpc>
              <a:spcAft>
                <a:spcPts val="1000"/>
              </a:spcAft>
              <a:buFont typeface="+mj-lt"/>
              <a:buAutoNum type="arabicPeriod"/>
            </a:pPr>
            <a:r>
              <a:rPr lang="pl-PL" sz="2000" dirty="0"/>
              <a:t>Prowadzona ostrożna polityka budżetowa zapewnia stabilizację, ale i blokuje możliwości szybszego rozwoju lub zmiany w danej dziedzinie. Rekomendujemy bieżącą analizę struktury budżetu oraz rozważanie możliwości jej zmiany, w stosunku do tradycyjnego, wieloletniego jej układu. Pozwoli to może dostrzec ukryte możliwości i bariery finansowe, ale także organizacyjne i decyzyjne, </a:t>
            </a:r>
            <a:r>
              <a:rPr lang="pl-PL" sz="2000" dirty="0" smtClean="0"/>
              <a:t/>
            </a:r>
            <a:br>
              <a:rPr lang="pl-PL" sz="2000" dirty="0" smtClean="0"/>
            </a:br>
            <a:r>
              <a:rPr lang="pl-PL" sz="2000" dirty="0" smtClean="0"/>
              <a:t>a </a:t>
            </a:r>
            <a:r>
              <a:rPr lang="pl-PL" sz="2000" dirty="0"/>
              <a:t>nawet polityczne. Większość budżetów gminnych w Polsce jest zbyt spetryfikowana, za mało elastyczna. Zmiana jest tu zawsze ryzykowna, ale bez niej trudniej rozwiązywać kluczowe kwestie i ograniczenia, osiągnąć zmianę i wykorzystać zmieniające się okoliczności i szanse rozwojowe. </a:t>
            </a:r>
            <a:endParaRPr lang="pl-PL" sz="2000" dirty="0">
              <a:effectLst/>
            </a:endParaRPr>
          </a:p>
        </p:txBody>
      </p:sp>
    </p:spTree>
    <p:extLst>
      <p:ext uri="{BB962C8B-B14F-4D97-AF65-F5344CB8AC3E}">
        <p14:creationId xmlns:p14="http://schemas.microsoft.com/office/powerpoint/2010/main" val="23987559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6F3EF"/>
        </a:solidFill>
        <a:effectLst/>
      </p:bgPr>
    </p:bg>
    <p:spTree>
      <p:nvGrpSpPr>
        <p:cNvPr id="1" name=""/>
        <p:cNvGrpSpPr/>
        <p:nvPr/>
      </p:nvGrpSpPr>
      <p:grpSpPr>
        <a:xfrm>
          <a:off x="0" y="0"/>
          <a:ext cx="0" cy="0"/>
          <a:chOff x="0" y="0"/>
          <a:chExt cx="0" cy="0"/>
        </a:xfrm>
      </p:grpSpPr>
      <p:sp>
        <p:nvSpPr>
          <p:cNvPr id="2" name="AutoShape 2"/>
          <p:cNvSpPr/>
          <p:nvPr/>
        </p:nvSpPr>
        <p:spPr>
          <a:xfrm>
            <a:off x="-457200" y="9716131"/>
            <a:ext cx="20808023" cy="0"/>
          </a:xfrm>
          <a:prstGeom prst="line">
            <a:avLst/>
          </a:prstGeom>
          <a:ln w="9525" cap="rnd">
            <a:solidFill>
              <a:srgbClr val="393939"/>
            </a:solidFill>
            <a:prstDash val="solid"/>
            <a:headEnd type="none" w="sm" len="sm"/>
            <a:tailEnd type="none" w="sm" len="sm"/>
          </a:ln>
        </p:spPr>
      </p:sp>
      <p:sp>
        <p:nvSpPr>
          <p:cNvPr id="3" name="AutoShape 3"/>
          <p:cNvSpPr/>
          <p:nvPr/>
        </p:nvSpPr>
        <p:spPr>
          <a:xfrm rot="5400000">
            <a:off x="-9363459" y="6764049"/>
            <a:ext cx="20808023" cy="0"/>
          </a:xfrm>
          <a:prstGeom prst="line">
            <a:avLst/>
          </a:prstGeom>
          <a:ln w="9525" cap="rnd">
            <a:solidFill>
              <a:srgbClr val="393939"/>
            </a:solidFill>
            <a:prstDash val="solid"/>
            <a:headEnd type="none" w="sm" len="sm"/>
            <a:tailEnd type="none" w="sm" len="sm"/>
          </a:ln>
        </p:spPr>
      </p:sp>
      <p:sp>
        <p:nvSpPr>
          <p:cNvPr id="4" name="AutoShape 4"/>
          <p:cNvSpPr/>
          <p:nvPr/>
        </p:nvSpPr>
        <p:spPr>
          <a:xfrm>
            <a:off x="0" y="1028700"/>
            <a:ext cx="18719536" cy="0"/>
          </a:xfrm>
          <a:prstGeom prst="line">
            <a:avLst/>
          </a:prstGeom>
          <a:ln w="9525" cap="rnd">
            <a:solidFill>
              <a:srgbClr val="393939"/>
            </a:solidFill>
            <a:prstDash val="solid"/>
            <a:headEnd type="none" w="sm" len="sm"/>
            <a:tailEnd type="none" w="sm" len="sm"/>
          </a:ln>
        </p:spPr>
      </p:sp>
      <p:sp>
        <p:nvSpPr>
          <p:cNvPr id="5" name="AutoShape 5"/>
          <p:cNvSpPr/>
          <p:nvPr/>
        </p:nvSpPr>
        <p:spPr>
          <a:xfrm rot="5400000">
            <a:off x="6848284" y="6764049"/>
            <a:ext cx="20808023" cy="0"/>
          </a:xfrm>
          <a:prstGeom prst="line">
            <a:avLst/>
          </a:prstGeom>
          <a:ln w="9525" cap="rnd">
            <a:solidFill>
              <a:srgbClr val="393939"/>
            </a:solidFill>
            <a:prstDash val="solid"/>
            <a:headEnd type="none" w="sm" len="sm"/>
            <a:tailEnd type="none" w="sm" len="sm"/>
          </a:ln>
        </p:spPr>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V="1">
            <a:off x="14709953" y="9258300"/>
            <a:ext cx="9060213" cy="5732644"/>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2268841" y="-1912235"/>
            <a:ext cx="2710118" cy="2710118"/>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2259316" y="-1429612"/>
            <a:ext cx="2710118" cy="2710118"/>
          </a:xfrm>
          <a:prstGeom prst="rect">
            <a:avLst/>
          </a:prstGeom>
        </p:spPr>
      </p:pic>
      <p:grpSp>
        <p:nvGrpSpPr>
          <p:cNvPr id="11" name="Group 11"/>
          <p:cNvGrpSpPr/>
          <p:nvPr/>
        </p:nvGrpSpPr>
        <p:grpSpPr>
          <a:xfrm>
            <a:off x="17249775" y="-1480084"/>
            <a:ext cx="3728168" cy="4201674"/>
            <a:chOff x="0" y="0"/>
            <a:chExt cx="4970890" cy="5602232"/>
          </a:xfrm>
        </p:grpSpPr>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27067" y="727067"/>
              <a:ext cx="3510588" cy="3510588"/>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33236" y="1364578"/>
              <a:ext cx="3510588" cy="3510588"/>
            </a:xfrm>
            <a:prstGeom prst="rect">
              <a:avLst/>
            </a:prstGeom>
          </p:spPr>
        </p:pic>
      </p:grpSp>
      <p:grpSp>
        <p:nvGrpSpPr>
          <p:cNvPr id="14" name="Group 14"/>
          <p:cNvGrpSpPr/>
          <p:nvPr/>
        </p:nvGrpSpPr>
        <p:grpSpPr>
          <a:xfrm>
            <a:off x="-2792132" y="7799788"/>
            <a:ext cx="3837448" cy="4324834"/>
            <a:chOff x="0" y="0"/>
            <a:chExt cx="5116597" cy="5766445"/>
          </a:xfrm>
        </p:grpSpPr>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48378" y="748378"/>
              <a:ext cx="3613490" cy="3613490"/>
            </a:xfrm>
            <a:prstGeom prst="rect">
              <a:avLst/>
            </a:prstGeom>
          </p:spPr>
        </p:pic>
        <p:pic>
          <p:nvPicPr>
            <p:cNvPr id="16"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54728" y="1404576"/>
              <a:ext cx="3613490" cy="3613490"/>
            </a:xfrm>
            <a:prstGeom prst="rect">
              <a:avLst/>
            </a:prstGeom>
          </p:spPr>
        </p:pic>
      </p:grpSp>
      <p:pic>
        <p:nvPicPr>
          <p:cNvPr id="17" name="Picture 17"/>
          <p:cNvPicPr>
            <a:picLocks noChangeAspect="1"/>
          </p:cNvPicPr>
          <p:nvPr/>
        </p:nvPicPr>
        <p:blipFill>
          <a:blip r:embed="rId6"/>
          <a:srcRect/>
          <a:stretch>
            <a:fillRect/>
          </a:stretch>
        </p:blipFill>
        <p:spPr>
          <a:xfrm>
            <a:off x="76443" y="0"/>
            <a:ext cx="939255" cy="1000846"/>
          </a:xfrm>
          <a:prstGeom prst="rect">
            <a:avLst/>
          </a:prstGeom>
        </p:spPr>
      </p:pic>
      <p:sp>
        <p:nvSpPr>
          <p:cNvPr id="18" name="Prostokąt 17"/>
          <p:cNvSpPr/>
          <p:nvPr/>
        </p:nvSpPr>
        <p:spPr>
          <a:xfrm>
            <a:off x="1828800" y="275044"/>
            <a:ext cx="14268586" cy="584775"/>
          </a:xfrm>
          <a:prstGeom prst="rect">
            <a:avLst/>
          </a:prstGeom>
        </p:spPr>
        <p:txBody>
          <a:bodyPr wrap="none">
            <a:spAutoFit/>
          </a:bodyPr>
          <a:lstStyle/>
          <a:p>
            <a:r>
              <a:rPr lang="pl-PL" sz="3200" b="1" dirty="0"/>
              <a:t>1. </a:t>
            </a:r>
            <a:r>
              <a:rPr lang="pl-PL" sz="3200" dirty="0"/>
              <a:t>Wnioski z „Diagnozy Społecznej, Gospodarczej i Przestrzennej dla Gminy Smyków”.</a:t>
            </a:r>
          </a:p>
        </p:txBody>
      </p:sp>
      <p:sp>
        <p:nvSpPr>
          <p:cNvPr id="10" name="Prostokąt 9"/>
          <p:cNvSpPr/>
          <p:nvPr/>
        </p:nvSpPr>
        <p:spPr>
          <a:xfrm>
            <a:off x="1393083" y="1526463"/>
            <a:ext cx="5812810" cy="769441"/>
          </a:xfrm>
          <a:prstGeom prst="rect">
            <a:avLst/>
          </a:prstGeom>
        </p:spPr>
        <p:txBody>
          <a:bodyPr wrap="none">
            <a:spAutoFit/>
          </a:bodyPr>
          <a:lstStyle/>
          <a:p>
            <a:pPr algn="just">
              <a:lnSpc>
                <a:spcPct val="150000"/>
              </a:lnSpc>
              <a:spcBef>
                <a:spcPts val="1000"/>
              </a:spcBef>
              <a:spcAft>
                <a:spcPts val="0"/>
              </a:spcAft>
            </a:pPr>
            <a:r>
              <a:rPr lang="pl-PL" sz="3200" b="1" u="sng" dirty="0">
                <a:latin typeface="Monotype Corsiva" panose="03010101010201010101" pitchFamily="66" charset="0"/>
                <a:ea typeface="Times New Roman" panose="02020603050405020304" pitchFamily="18" charset="0"/>
                <a:cs typeface="Times New Roman" panose="02020603050405020304" pitchFamily="18" charset="0"/>
              </a:rPr>
              <a:t>Sfera: sytuacja finansowa, budżet </a:t>
            </a:r>
            <a:r>
              <a:rPr lang="pl-PL" sz="3200" b="1" u="sng" dirty="0" smtClean="0">
                <a:latin typeface="Monotype Corsiva" panose="03010101010201010101" pitchFamily="66" charset="0"/>
                <a:ea typeface="Times New Roman" panose="02020603050405020304" pitchFamily="18" charset="0"/>
                <a:cs typeface="Times New Roman" panose="02020603050405020304" pitchFamily="18" charset="0"/>
              </a:rPr>
              <a:t> c.d.</a:t>
            </a:r>
            <a:endParaRPr lang="pl-PL" sz="3200" b="1" u="sng" dirty="0">
              <a:latin typeface="Monotype Corsiva" panose="03010101010201010101" pitchFamily="66" charset="0"/>
              <a:ea typeface="Times New Roman" panose="02020603050405020304" pitchFamily="18" charset="0"/>
              <a:cs typeface="Times New Roman" panose="02020603050405020304" pitchFamily="18" charset="0"/>
            </a:endParaRPr>
          </a:p>
        </p:txBody>
      </p:sp>
      <p:sp>
        <p:nvSpPr>
          <p:cNvPr id="19" name="Prostokąt 18"/>
          <p:cNvSpPr/>
          <p:nvPr/>
        </p:nvSpPr>
        <p:spPr>
          <a:xfrm>
            <a:off x="1393083" y="2451239"/>
            <a:ext cx="13618317" cy="6222216"/>
          </a:xfrm>
          <a:prstGeom prst="rect">
            <a:avLst/>
          </a:prstGeom>
        </p:spPr>
        <p:txBody>
          <a:bodyPr wrap="square">
            <a:spAutoFit/>
          </a:bodyPr>
          <a:lstStyle/>
          <a:p>
            <a:pPr lvl="0" algn="just">
              <a:lnSpc>
                <a:spcPct val="150000"/>
              </a:lnSpc>
              <a:spcAft>
                <a:spcPts val="1000"/>
              </a:spcAft>
            </a:pPr>
            <a:r>
              <a:rPr lang="pl-PL" sz="2000" dirty="0" smtClean="0"/>
              <a:t>7. Nie </a:t>
            </a:r>
            <a:r>
              <a:rPr lang="pl-PL" sz="2000" dirty="0"/>
              <a:t>zwiększenie budżetu, ale coraz bardziej racjonalne nim dysponowanie oraz umiejętność pozyskiwania środków pozabudżetowych będzie w najbliższych latach kluczem do dobrej kondycji finansowej gminy i jej szans rozwojowych. Wolniejszy, ale systematyczny i stabilny rozwój, bez nadmiernych napięć i obciążeń budżetowych, wydaje się właściwą, a w każdym razie realistyczną strategią. Podstawą do takiego działania winny być Wieloletnie Prognozy Finansowe Gminy do 2030r. </a:t>
            </a:r>
          </a:p>
          <a:p>
            <a:pPr lvl="0" algn="just">
              <a:lnSpc>
                <a:spcPct val="150000"/>
              </a:lnSpc>
              <a:spcAft>
                <a:spcPts val="1000"/>
              </a:spcAft>
            </a:pPr>
            <a:r>
              <a:rPr lang="pl-PL" sz="2000" dirty="0" smtClean="0"/>
              <a:t>8. Gmina </a:t>
            </a:r>
            <a:r>
              <a:rPr lang="pl-PL" sz="2000" dirty="0"/>
              <a:t>umiejętnie i w szerokim zakresie korzystała w poprzednich okresach ze środków zewnętrznych „pozabudżetowych”. Jest to dobry fundament do kontynuowania tej strategii w nowym okresie finansowania 2021-2027. Mamy na uwadze zarówno programy i projekty inwestycyjne, jak i tzw.: projekty miękkie – społeczne, kulturalne, edukacyjne. Gmina musi jeszcze aktywniej aplikować o takie środki, a także zabezpieczyć w budżecie wkład własny oraz „moce przerobowe”  samego Urzędu Gminy Smyków. Jest to działanie strategiczne, aby zapewnić gminie Smyków zrównoważony rozwój w perspektywie do 2030r. W całym okresie planowania 2022-2030, prócz tradycyjnych środków pochodzących z polityki spójności i znajdujących się w Regionalnym Programie Operacyjnym Województwa Świętokrzyskiego, który aktualnie nazywa się „Fundusze Europejskie dla województwa Świętokrzyskiego”, są dostępne także środki pochodzące z Krajowego Planu Odbudowy 2021-2027. Zatem jest to podwójna możliwość, która winna być przez gminę Smyków strategicznie wykorzystana. </a:t>
            </a:r>
            <a:endParaRPr lang="pl-PL" sz="2000" dirty="0">
              <a:effectLst/>
            </a:endParaRPr>
          </a:p>
        </p:txBody>
      </p:sp>
    </p:spTree>
    <p:extLst>
      <p:ext uri="{BB962C8B-B14F-4D97-AF65-F5344CB8AC3E}">
        <p14:creationId xmlns:p14="http://schemas.microsoft.com/office/powerpoint/2010/main" val="6660044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6F3EF"/>
        </a:solidFill>
        <a:effectLst/>
      </p:bgPr>
    </p:bg>
    <p:spTree>
      <p:nvGrpSpPr>
        <p:cNvPr id="1" name=""/>
        <p:cNvGrpSpPr/>
        <p:nvPr/>
      </p:nvGrpSpPr>
      <p:grpSpPr>
        <a:xfrm>
          <a:off x="0" y="0"/>
          <a:ext cx="0" cy="0"/>
          <a:chOff x="0" y="0"/>
          <a:chExt cx="0" cy="0"/>
        </a:xfrm>
      </p:grpSpPr>
      <p:sp>
        <p:nvSpPr>
          <p:cNvPr id="2" name="AutoShape 2"/>
          <p:cNvSpPr/>
          <p:nvPr/>
        </p:nvSpPr>
        <p:spPr>
          <a:xfrm>
            <a:off x="-394661" y="9258300"/>
            <a:ext cx="20808023" cy="0"/>
          </a:xfrm>
          <a:prstGeom prst="line">
            <a:avLst/>
          </a:prstGeom>
          <a:ln w="9525" cap="rnd">
            <a:solidFill>
              <a:srgbClr val="393939"/>
            </a:solidFill>
            <a:prstDash val="solid"/>
            <a:headEnd type="none" w="sm" len="sm"/>
            <a:tailEnd type="none" w="sm" len="sm"/>
          </a:ln>
        </p:spPr>
      </p:sp>
      <p:sp>
        <p:nvSpPr>
          <p:cNvPr id="3" name="AutoShape 3"/>
          <p:cNvSpPr/>
          <p:nvPr/>
        </p:nvSpPr>
        <p:spPr>
          <a:xfrm rot="5400000">
            <a:off x="6860051" y="6764049"/>
            <a:ext cx="20808023" cy="0"/>
          </a:xfrm>
          <a:prstGeom prst="line">
            <a:avLst/>
          </a:prstGeom>
          <a:ln w="9525" cap="rnd">
            <a:solidFill>
              <a:srgbClr val="393939"/>
            </a:solidFill>
            <a:prstDash val="solid"/>
            <a:headEnd type="none" w="sm" len="sm"/>
            <a:tailEnd type="none" w="sm" len="sm"/>
          </a:ln>
        </p:spPr>
      </p:sp>
      <p:sp>
        <p:nvSpPr>
          <p:cNvPr id="4" name="AutoShape 4"/>
          <p:cNvSpPr/>
          <p:nvPr/>
        </p:nvSpPr>
        <p:spPr>
          <a:xfrm>
            <a:off x="0" y="1028700"/>
            <a:ext cx="18682661" cy="0"/>
          </a:xfrm>
          <a:prstGeom prst="line">
            <a:avLst/>
          </a:prstGeom>
          <a:ln w="9525" cap="rnd">
            <a:solidFill>
              <a:srgbClr val="393939"/>
            </a:solidFill>
            <a:prstDash val="solid"/>
            <a:headEnd type="none" w="sm" len="sm"/>
            <a:tailEnd type="none" w="sm" len="sm"/>
          </a:ln>
        </p:spPr>
      </p:sp>
      <p:sp>
        <p:nvSpPr>
          <p:cNvPr id="5" name="AutoShape 5"/>
          <p:cNvSpPr/>
          <p:nvPr/>
        </p:nvSpPr>
        <p:spPr>
          <a:xfrm rot="5400000">
            <a:off x="-2752261" y="9458028"/>
            <a:ext cx="20808023" cy="0"/>
          </a:xfrm>
          <a:prstGeom prst="line">
            <a:avLst/>
          </a:prstGeom>
          <a:ln w="9525" cap="rnd">
            <a:solidFill>
              <a:srgbClr val="393939"/>
            </a:solidFill>
            <a:prstDash val="solid"/>
            <a:headEnd type="none" w="sm" len="sm"/>
            <a:tailEnd type="none" w="sm" len="sm"/>
          </a:ln>
        </p:spPr>
      </p:sp>
      <p:sp>
        <p:nvSpPr>
          <p:cNvPr id="6" name="AutoShape 6"/>
          <p:cNvSpPr/>
          <p:nvPr/>
        </p:nvSpPr>
        <p:spPr>
          <a:xfrm rot="5400000">
            <a:off x="-9363459" y="6764049"/>
            <a:ext cx="20808023" cy="0"/>
          </a:xfrm>
          <a:prstGeom prst="line">
            <a:avLst/>
          </a:prstGeom>
          <a:ln w="9525" cap="rnd">
            <a:solidFill>
              <a:srgbClr val="393939"/>
            </a:solidFill>
            <a:prstDash val="solid"/>
            <a:headEnd type="none" w="sm" len="sm"/>
            <a:tailEnd type="none" w="sm" len="sm"/>
          </a:ln>
        </p:spPr>
      </p:sp>
      <p:grpSp>
        <p:nvGrpSpPr>
          <p:cNvPr id="7" name="Group 7"/>
          <p:cNvGrpSpPr/>
          <p:nvPr/>
        </p:nvGrpSpPr>
        <p:grpSpPr>
          <a:xfrm>
            <a:off x="7866603" y="1771277"/>
            <a:ext cx="9402222" cy="9279235"/>
            <a:chOff x="0" y="0"/>
            <a:chExt cx="12536296" cy="12372314"/>
          </a:xfrm>
        </p:grpSpPr>
        <p:sp>
          <p:nvSpPr>
            <p:cNvPr id="8" name="TextBox 8"/>
            <p:cNvSpPr txBox="1"/>
            <p:nvPr/>
          </p:nvSpPr>
          <p:spPr>
            <a:xfrm>
              <a:off x="0" y="11716948"/>
              <a:ext cx="12536296" cy="655365"/>
            </a:xfrm>
            <a:prstGeom prst="rect">
              <a:avLst/>
            </a:prstGeom>
          </p:spPr>
          <p:txBody>
            <a:bodyPr lIns="0" tIns="0" rIns="0" bIns="0" rtlCol="0" anchor="t">
              <a:spAutoFit/>
            </a:bodyPr>
            <a:lstStyle/>
            <a:p>
              <a:pPr>
                <a:lnSpc>
                  <a:spcPts val="4228"/>
                </a:lnSpc>
              </a:pPr>
              <a:endParaRPr/>
            </a:p>
          </p:txBody>
        </p:sp>
        <p:sp>
          <p:nvSpPr>
            <p:cNvPr id="9" name="TextBox 9"/>
            <p:cNvSpPr txBox="1"/>
            <p:nvPr/>
          </p:nvSpPr>
          <p:spPr>
            <a:xfrm>
              <a:off x="0" y="-76200"/>
              <a:ext cx="12536296" cy="10278946"/>
            </a:xfrm>
            <a:prstGeom prst="rect">
              <a:avLst/>
            </a:prstGeom>
          </p:spPr>
          <p:txBody>
            <a:bodyPr lIns="0" tIns="0" rIns="0" bIns="0" rtlCol="0" anchor="t">
              <a:spAutoFit/>
            </a:bodyPr>
            <a:lstStyle/>
            <a:p>
              <a:pPr algn="ctr">
                <a:lnSpc>
                  <a:spcPts val="5582"/>
                </a:lnSpc>
              </a:pPr>
              <a:r>
                <a:rPr lang="en-US" sz="3987">
                  <a:solidFill>
                    <a:srgbClr val="101010"/>
                  </a:solidFill>
                  <a:latin typeface="Cardo"/>
                </a:rPr>
                <a:t>GMINA SMYKÓW TO DOBRE MIEJSCE DO PRACY, ŻYCIA </a:t>
              </a:r>
            </a:p>
            <a:p>
              <a:pPr algn="ctr">
                <a:lnSpc>
                  <a:spcPts val="5582"/>
                </a:lnSpc>
              </a:pPr>
              <a:r>
                <a:rPr lang="en-US" sz="3987">
                  <a:solidFill>
                    <a:srgbClr val="101010"/>
                  </a:solidFill>
                  <a:latin typeface="Cardo"/>
                </a:rPr>
                <a:t>I ROZWOJU, SKUPIAJĄCE SIĘ NA CIĄGŁYM PODNOSZENIU JAKOŚCI ŻYCIA MIESZKAŃCÓW, PRZY JEDNOCZESNYM POSZANOWANIU DZIEDZICTWA KULTUROWEGO, ŚRODOWISKA NATURALNEGO </a:t>
              </a:r>
            </a:p>
            <a:p>
              <a:pPr algn="ctr">
                <a:lnSpc>
                  <a:spcPts val="5582"/>
                </a:lnSpc>
              </a:pPr>
              <a:r>
                <a:rPr lang="en-US" sz="3987">
                  <a:solidFill>
                    <a:srgbClr val="101010"/>
                  </a:solidFill>
                  <a:latin typeface="Cardo"/>
                </a:rPr>
                <a:t>I OTWARTOŚCI NA LUDZI.</a:t>
              </a:r>
            </a:p>
            <a:p>
              <a:pPr>
                <a:lnSpc>
                  <a:spcPts val="5582"/>
                </a:lnSpc>
              </a:pPr>
              <a:endParaRPr lang="en-US" sz="3987">
                <a:solidFill>
                  <a:srgbClr val="101010"/>
                </a:solidFill>
                <a:latin typeface="Cardo"/>
              </a:endParaRPr>
            </a:p>
            <a:p>
              <a:pPr>
                <a:lnSpc>
                  <a:spcPts val="5582"/>
                </a:lnSpc>
                <a:spcBef>
                  <a:spcPct val="0"/>
                </a:spcBef>
              </a:pPr>
              <a:endParaRPr lang="en-US" sz="3987">
                <a:solidFill>
                  <a:srgbClr val="101010"/>
                </a:solidFill>
                <a:latin typeface="Cardo"/>
              </a:endParaRPr>
            </a:p>
          </p:txBody>
        </p:sp>
      </p:grpSp>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V="1">
            <a:off x="-4582935" y="-6706008"/>
            <a:ext cx="12239449" cy="7744233"/>
          </a:xfrm>
          <a:prstGeom prst="rect">
            <a:avLst/>
          </a:prstGeom>
        </p:spPr>
      </p:pic>
      <p:grpSp>
        <p:nvGrpSpPr>
          <p:cNvPr id="11" name="Group 11"/>
          <p:cNvGrpSpPr/>
          <p:nvPr/>
        </p:nvGrpSpPr>
        <p:grpSpPr>
          <a:xfrm>
            <a:off x="17259300" y="7794338"/>
            <a:ext cx="3837448" cy="4324834"/>
            <a:chOff x="0" y="0"/>
            <a:chExt cx="5116597" cy="5766445"/>
          </a:xfrm>
        </p:grpSpPr>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48378" y="748378"/>
              <a:ext cx="3613490" cy="3613490"/>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54728" y="1404576"/>
              <a:ext cx="3613490" cy="3613490"/>
            </a:xfrm>
            <a:prstGeom prst="rect">
              <a:avLst/>
            </a:prstGeom>
          </p:spPr>
        </p:pic>
      </p:grpSp>
      <p:sp>
        <p:nvSpPr>
          <p:cNvPr id="14" name="TextBox 14"/>
          <p:cNvSpPr txBox="1"/>
          <p:nvPr/>
        </p:nvSpPr>
        <p:spPr>
          <a:xfrm>
            <a:off x="1171837" y="4238192"/>
            <a:ext cx="6116538" cy="1436291"/>
          </a:xfrm>
          <a:prstGeom prst="rect">
            <a:avLst/>
          </a:prstGeom>
        </p:spPr>
        <p:txBody>
          <a:bodyPr lIns="0" tIns="0" rIns="0" bIns="0" rtlCol="0" anchor="t">
            <a:spAutoFit/>
          </a:bodyPr>
          <a:lstStyle/>
          <a:p>
            <a:pPr algn="ctr">
              <a:lnSpc>
                <a:spcPts val="5621"/>
              </a:lnSpc>
              <a:spcBef>
                <a:spcPct val="0"/>
              </a:spcBef>
            </a:pPr>
            <a:r>
              <a:rPr lang="pl-PL" sz="5064" spc="-101" dirty="0">
                <a:solidFill>
                  <a:srgbClr val="000000"/>
                </a:solidFill>
                <a:latin typeface="Cardo Bold"/>
              </a:rPr>
              <a:t>2</a:t>
            </a:r>
            <a:r>
              <a:rPr lang="en-US" sz="5064" spc="-101" dirty="0" smtClean="0">
                <a:solidFill>
                  <a:srgbClr val="000000"/>
                </a:solidFill>
                <a:latin typeface="Cardo Bold"/>
              </a:rPr>
              <a:t>.WIZJA</a:t>
            </a:r>
            <a:endParaRPr lang="en-US" sz="5064" spc="-101" dirty="0">
              <a:solidFill>
                <a:srgbClr val="000000"/>
              </a:solidFill>
              <a:latin typeface="Cardo Bold"/>
            </a:endParaRPr>
          </a:p>
          <a:p>
            <a:pPr algn="ctr">
              <a:lnSpc>
                <a:spcPts val="5621"/>
              </a:lnSpc>
              <a:spcBef>
                <a:spcPct val="0"/>
              </a:spcBef>
            </a:pPr>
            <a:r>
              <a:rPr lang="en-US" sz="5064" spc="-101" dirty="0">
                <a:solidFill>
                  <a:srgbClr val="000000"/>
                </a:solidFill>
                <a:latin typeface="Cardo Bold"/>
              </a:rPr>
              <a:t> GMINY SMYKÓW</a:t>
            </a:r>
            <a:r>
              <a:rPr lang="en-US" sz="5064" spc="-101" dirty="0">
                <a:solidFill>
                  <a:srgbClr val="000000"/>
                </a:solidFill>
                <a:latin typeface="Cardo"/>
              </a:rPr>
              <a:t> </a:t>
            </a:r>
          </a:p>
        </p:txBody>
      </p:sp>
      <p:pic>
        <p:nvPicPr>
          <p:cNvPr id="15" name="Picture 15"/>
          <p:cNvPicPr>
            <a:picLocks noChangeAspect="1"/>
          </p:cNvPicPr>
          <p:nvPr/>
        </p:nvPicPr>
        <p:blipFill>
          <a:blip r:embed="rId6"/>
          <a:srcRect/>
          <a:stretch>
            <a:fillRect/>
          </a:stretch>
        </p:blipFill>
        <p:spPr>
          <a:xfrm>
            <a:off x="3052203" y="5850887"/>
            <a:ext cx="2355807" cy="2510286"/>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6F3EF"/>
        </a:solidFill>
        <a:effectLst/>
      </p:bgPr>
    </p:bg>
    <p:spTree>
      <p:nvGrpSpPr>
        <p:cNvPr id="1" name=""/>
        <p:cNvGrpSpPr/>
        <p:nvPr/>
      </p:nvGrpSpPr>
      <p:grpSpPr>
        <a:xfrm>
          <a:off x="0" y="0"/>
          <a:ext cx="0" cy="0"/>
          <a:chOff x="0" y="0"/>
          <a:chExt cx="0" cy="0"/>
        </a:xfrm>
      </p:grpSpPr>
      <p:sp>
        <p:nvSpPr>
          <p:cNvPr id="2" name="AutoShape 2"/>
          <p:cNvSpPr/>
          <p:nvPr/>
        </p:nvSpPr>
        <p:spPr>
          <a:xfrm>
            <a:off x="-394661" y="9258300"/>
            <a:ext cx="20808023" cy="0"/>
          </a:xfrm>
          <a:prstGeom prst="line">
            <a:avLst/>
          </a:prstGeom>
          <a:ln w="9525" cap="rnd">
            <a:solidFill>
              <a:srgbClr val="393939"/>
            </a:solidFill>
            <a:prstDash val="solid"/>
            <a:headEnd type="none" w="sm" len="sm"/>
            <a:tailEnd type="none" w="sm" len="sm"/>
          </a:ln>
        </p:spPr>
      </p:sp>
      <p:sp>
        <p:nvSpPr>
          <p:cNvPr id="3" name="AutoShape 3"/>
          <p:cNvSpPr/>
          <p:nvPr/>
        </p:nvSpPr>
        <p:spPr>
          <a:xfrm rot="5400000">
            <a:off x="-9363459" y="6764049"/>
            <a:ext cx="20808023" cy="0"/>
          </a:xfrm>
          <a:prstGeom prst="line">
            <a:avLst/>
          </a:prstGeom>
          <a:ln w="9525" cap="rnd">
            <a:solidFill>
              <a:srgbClr val="393939"/>
            </a:solidFill>
            <a:prstDash val="solid"/>
            <a:headEnd type="none" w="sm" len="sm"/>
            <a:tailEnd type="none" w="sm" len="sm"/>
          </a:ln>
        </p:spPr>
      </p:sp>
      <p:sp>
        <p:nvSpPr>
          <p:cNvPr id="4" name="AutoShape 4"/>
          <p:cNvSpPr/>
          <p:nvPr/>
        </p:nvSpPr>
        <p:spPr>
          <a:xfrm rot="5400000">
            <a:off x="6860051" y="6764049"/>
            <a:ext cx="20808023" cy="0"/>
          </a:xfrm>
          <a:prstGeom prst="line">
            <a:avLst/>
          </a:prstGeom>
          <a:ln w="9525" cap="rnd">
            <a:solidFill>
              <a:srgbClr val="393939"/>
            </a:solidFill>
            <a:prstDash val="solid"/>
            <a:headEnd type="none" w="sm" len="sm"/>
            <a:tailEnd type="none" w="sm" len="sm"/>
          </a:ln>
        </p:spPr>
      </p:sp>
      <p:sp>
        <p:nvSpPr>
          <p:cNvPr id="5" name="AutoShape 5"/>
          <p:cNvSpPr/>
          <p:nvPr/>
        </p:nvSpPr>
        <p:spPr>
          <a:xfrm rot="5400000">
            <a:off x="-1394949" y="7356716"/>
            <a:ext cx="20808023" cy="0"/>
          </a:xfrm>
          <a:prstGeom prst="line">
            <a:avLst/>
          </a:prstGeom>
          <a:ln w="9525" cap="rnd">
            <a:solidFill>
              <a:srgbClr val="393939"/>
            </a:solidFill>
            <a:prstDash val="solid"/>
            <a:headEnd type="none" w="sm" len="sm"/>
            <a:tailEnd type="none" w="sm" len="sm"/>
          </a:ln>
        </p:spPr>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V="1">
            <a:off x="8199087" y="9267825"/>
            <a:ext cx="9060213" cy="5732644"/>
          </a:xfrm>
          <a:prstGeom prst="rect">
            <a:avLst/>
          </a:prstGeom>
        </p:spPr>
      </p:pic>
      <p:sp>
        <p:nvSpPr>
          <p:cNvPr id="7" name="AutoShape 7"/>
          <p:cNvSpPr/>
          <p:nvPr/>
        </p:nvSpPr>
        <p:spPr>
          <a:xfrm>
            <a:off x="-394661" y="1028700"/>
            <a:ext cx="19114198" cy="0"/>
          </a:xfrm>
          <a:prstGeom prst="line">
            <a:avLst/>
          </a:prstGeom>
          <a:ln w="9525" cap="rnd">
            <a:solidFill>
              <a:srgbClr val="393939"/>
            </a:solidFill>
            <a:prstDash val="solid"/>
            <a:headEnd type="none" w="sm" len="sm"/>
            <a:tailEnd type="none" w="sm" len="sm"/>
          </a:ln>
        </p:spPr>
      </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5685998" y="-3230385"/>
            <a:ext cx="6731313" cy="4259085"/>
          </a:xfrm>
          <a:prstGeom prst="rect">
            <a:avLst/>
          </a:prstGeom>
        </p:spPr>
      </p:pic>
      <p:sp>
        <p:nvSpPr>
          <p:cNvPr id="9" name="TextBox 9"/>
          <p:cNvSpPr txBox="1"/>
          <p:nvPr/>
        </p:nvSpPr>
        <p:spPr>
          <a:xfrm>
            <a:off x="2049212" y="4268085"/>
            <a:ext cx="5951190" cy="1436291"/>
          </a:xfrm>
          <a:prstGeom prst="rect">
            <a:avLst/>
          </a:prstGeom>
        </p:spPr>
        <p:txBody>
          <a:bodyPr lIns="0" tIns="0" rIns="0" bIns="0" rtlCol="0" anchor="t">
            <a:spAutoFit/>
          </a:bodyPr>
          <a:lstStyle/>
          <a:p>
            <a:pPr algn="ctr">
              <a:lnSpc>
                <a:spcPts val="5616"/>
              </a:lnSpc>
              <a:spcBef>
                <a:spcPct val="0"/>
              </a:spcBef>
            </a:pPr>
            <a:r>
              <a:rPr lang="pl-PL" sz="5060" spc="-101" dirty="0">
                <a:solidFill>
                  <a:srgbClr val="000000"/>
                </a:solidFill>
                <a:latin typeface="Cardo Bold"/>
              </a:rPr>
              <a:t>3</a:t>
            </a:r>
            <a:r>
              <a:rPr lang="en-US" sz="5060" spc="-101" dirty="0" smtClean="0">
                <a:solidFill>
                  <a:srgbClr val="000000"/>
                </a:solidFill>
                <a:latin typeface="Cardo Bold"/>
              </a:rPr>
              <a:t>.MISJA </a:t>
            </a:r>
            <a:endParaRPr lang="en-US" sz="5060" spc="-101" dirty="0">
              <a:solidFill>
                <a:srgbClr val="000000"/>
              </a:solidFill>
              <a:latin typeface="Cardo Bold"/>
            </a:endParaRPr>
          </a:p>
          <a:p>
            <a:pPr algn="ctr">
              <a:lnSpc>
                <a:spcPts val="5616"/>
              </a:lnSpc>
              <a:spcBef>
                <a:spcPct val="0"/>
              </a:spcBef>
            </a:pPr>
            <a:r>
              <a:rPr lang="en-US" sz="5060" spc="-101" dirty="0">
                <a:solidFill>
                  <a:srgbClr val="000000"/>
                </a:solidFill>
                <a:latin typeface="Cardo Bold"/>
              </a:rPr>
              <a:t>GMINY SMYKÓW</a:t>
            </a:r>
            <a:r>
              <a:rPr lang="en-US" sz="5060" spc="-101" dirty="0">
                <a:solidFill>
                  <a:srgbClr val="000000"/>
                </a:solidFill>
                <a:latin typeface="Cardo"/>
              </a:rPr>
              <a:t> </a:t>
            </a:r>
          </a:p>
        </p:txBody>
      </p:sp>
      <p:sp>
        <p:nvSpPr>
          <p:cNvPr id="10" name="TextBox 10"/>
          <p:cNvSpPr txBox="1"/>
          <p:nvPr/>
        </p:nvSpPr>
        <p:spPr>
          <a:xfrm>
            <a:off x="10013950" y="2236395"/>
            <a:ext cx="6820167" cy="5229573"/>
          </a:xfrm>
          <a:prstGeom prst="rect">
            <a:avLst/>
          </a:prstGeom>
        </p:spPr>
        <p:txBody>
          <a:bodyPr lIns="0" tIns="0" rIns="0" bIns="0" rtlCol="0" anchor="t">
            <a:spAutoFit/>
          </a:bodyPr>
          <a:lstStyle/>
          <a:p>
            <a:pPr algn="ctr">
              <a:lnSpc>
                <a:spcPts val="3717"/>
              </a:lnSpc>
              <a:spcBef>
                <a:spcPct val="0"/>
              </a:spcBef>
            </a:pPr>
            <a:r>
              <a:rPr lang="en-US" sz="3349" spc="-66" dirty="0">
                <a:solidFill>
                  <a:srgbClr val="000000"/>
                </a:solidFill>
                <a:latin typeface="Cardo"/>
              </a:rPr>
              <a:t>GMINA SMYKÓW DZIĘKI POZYSKIWANIU KAPITAŁU STYMULUJĄCEGO ROZWÓJ GMINY, AKTYWNOŚCI MIESZKAŃCÓW POPRAWIA KOMFORT ŻYCIA SWOICH MIESZKAŃCÓW ORAZ DBA </a:t>
            </a:r>
          </a:p>
          <a:p>
            <a:pPr algn="ctr">
              <a:lnSpc>
                <a:spcPts val="3717"/>
              </a:lnSpc>
              <a:spcBef>
                <a:spcPct val="0"/>
              </a:spcBef>
            </a:pPr>
            <a:r>
              <a:rPr lang="en-US" sz="3349" spc="-66" dirty="0">
                <a:solidFill>
                  <a:srgbClr val="000000"/>
                </a:solidFill>
                <a:latin typeface="Cardo"/>
              </a:rPr>
              <a:t>O MODERNIZACJĘ</a:t>
            </a:r>
          </a:p>
          <a:p>
            <a:pPr algn="ctr">
              <a:lnSpc>
                <a:spcPts val="3717"/>
              </a:lnSpc>
              <a:spcBef>
                <a:spcPct val="0"/>
              </a:spcBef>
            </a:pPr>
            <a:r>
              <a:rPr lang="en-US" sz="3349" spc="-66" dirty="0">
                <a:solidFill>
                  <a:srgbClr val="000000"/>
                </a:solidFill>
                <a:latin typeface="Cardo"/>
              </a:rPr>
              <a:t> I </a:t>
            </a:r>
            <a:r>
              <a:rPr lang="en-US" sz="3349" spc="-66" dirty="0" smtClean="0">
                <a:solidFill>
                  <a:srgbClr val="000000"/>
                </a:solidFill>
                <a:latin typeface="Cardo"/>
              </a:rPr>
              <a:t>TRANSFORMACJ</a:t>
            </a:r>
            <a:r>
              <a:rPr lang="pl-PL" sz="3349" spc="-66" dirty="0" smtClean="0">
                <a:solidFill>
                  <a:srgbClr val="000000"/>
                </a:solidFill>
                <a:latin typeface="Cardo"/>
              </a:rPr>
              <a:t>Ę</a:t>
            </a:r>
            <a:r>
              <a:rPr lang="en-US" sz="3349" spc="-66" dirty="0" smtClean="0">
                <a:solidFill>
                  <a:srgbClr val="000000"/>
                </a:solidFill>
                <a:latin typeface="Cardo"/>
              </a:rPr>
              <a:t> ŚCIEŻ</a:t>
            </a:r>
            <a:r>
              <a:rPr lang="pl-PL" sz="3349" spc="-66" dirty="0" smtClean="0">
                <a:solidFill>
                  <a:srgbClr val="000000"/>
                </a:solidFill>
                <a:latin typeface="Cardo"/>
              </a:rPr>
              <a:t>EK</a:t>
            </a:r>
            <a:r>
              <a:rPr lang="en-US" sz="3349" spc="-66" dirty="0" smtClean="0">
                <a:solidFill>
                  <a:srgbClr val="000000"/>
                </a:solidFill>
                <a:latin typeface="Cardo"/>
              </a:rPr>
              <a:t> </a:t>
            </a:r>
            <a:r>
              <a:rPr lang="en-US" sz="3349" spc="-66" dirty="0">
                <a:solidFill>
                  <a:srgbClr val="000000"/>
                </a:solidFill>
                <a:latin typeface="Cardo"/>
              </a:rPr>
              <a:t>ROZWOJU GMINY, JAK </a:t>
            </a:r>
          </a:p>
          <a:p>
            <a:pPr algn="ctr">
              <a:lnSpc>
                <a:spcPts val="3717"/>
              </a:lnSpc>
              <a:spcBef>
                <a:spcPct val="0"/>
              </a:spcBef>
            </a:pPr>
            <a:r>
              <a:rPr lang="en-US" sz="3349" spc="-66" dirty="0">
                <a:solidFill>
                  <a:srgbClr val="000000"/>
                </a:solidFill>
                <a:latin typeface="Cardo"/>
              </a:rPr>
              <a:t>I  WOJEWÓDZTWA.</a:t>
            </a:r>
          </a:p>
        </p:txBody>
      </p:sp>
      <p:pic>
        <p:nvPicPr>
          <p:cNvPr id="11" name="Picture 11"/>
          <p:cNvPicPr>
            <a:picLocks noChangeAspect="1"/>
          </p:cNvPicPr>
          <p:nvPr/>
        </p:nvPicPr>
        <p:blipFill>
          <a:blip r:embed="rId4"/>
          <a:srcRect/>
          <a:stretch>
            <a:fillRect/>
          </a:stretch>
        </p:blipFill>
        <p:spPr>
          <a:xfrm>
            <a:off x="3846904" y="5850887"/>
            <a:ext cx="2355807" cy="2510286"/>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6F3EF"/>
        </a:solidFill>
        <a:effectLst/>
      </p:bgPr>
    </p:bg>
    <p:spTree>
      <p:nvGrpSpPr>
        <p:cNvPr id="1" name=""/>
        <p:cNvGrpSpPr/>
        <p:nvPr/>
      </p:nvGrpSpPr>
      <p:grpSpPr>
        <a:xfrm>
          <a:off x="0" y="0"/>
          <a:ext cx="0" cy="0"/>
          <a:chOff x="0" y="0"/>
          <a:chExt cx="0" cy="0"/>
        </a:xfrm>
      </p:grpSpPr>
      <p:sp>
        <p:nvSpPr>
          <p:cNvPr id="2" name="AutoShape 2"/>
          <p:cNvSpPr/>
          <p:nvPr/>
        </p:nvSpPr>
        <p:spPr>
          <a:xfrm>
            <a:off x="-394661" y="9258300"/>
            <a:ext cx="20808023" cy="0"/>
          </a:xfrm>
          <a:prstGeom prst="line">
            <a:avLst/>
          </a:prstGeom>
          <a:ln w="9525" cap="rnd">
            <a:solidFill>
              <a:srgbClr val="393939"/>
            </a:solidFill>
            <a:prstDash val="solid"/>
            <a:headEnd type="none" w="sm" len="sm"/>
            <a:tailEnd type="none" w="sm" len="sm"/>
          </a:ln>
        </p:spPr>
      </p:sp>
      <p:sp>
        <p:nvSpPr>
          <p:cNvPr id="3" name="AutoShape 3"/>
          <p:cNvSpPr/>
          <p:nvPr/>
        </p:nvSpPr>
        <p:spPr>
          <a:xfrm rot="5400000">
            <a:off x="-9363459" y="6764049"/>
            <a:ext cx="20808023" cy="0"/>
          </a:xfrm>
          <a:prstGeom prst="line">
            <a:avLst/>
          </a:prstGeom>
          <a:ln w="9525" cap="rnd">
            <a:solidFill>
              <a:srgbClr val="393939"/>
            </a:solidFill>
            <a:prstDash val="solid"/>
            <a:headEnd type="none" w="sm" len="sm"/>
            <a:tailEnd type="none" w="sm" len="sm"/>
          </a:ln>
        </p:spPr>
      </p:sp>
      <p:sp>
        <p:nvSpPr>
          <p:cNvPr id="4" name="AutoShape 4"/>
          <p:cNvSpPr/>
          <p:nvPr/>
        </p:nvSpPr>
        <p:spPr>
          <a:xfrm rot="5400000">
            <a:off x="6860051" y="6764049"/>
            <a:ext cx="20808023" cy="0"/>
          </a:xfrm>
          <a:prstGeom prst="line">
            <a:avLst/>
          </a:prstGeom>
          <a:ln w="9525" cap="rnd">
            <a:solidFill>
              <a:srgbClr val="393939"/>
            </a:solidFill>
            <a:prstDash val="solid"/>
            <a:headEnd type="none" w="sm" len="sm"/>
            <a:tailEnd type="none" w="sm" len="sm"/>
          </a:ln>
        </p:spPr>
      </p:sp>
      <p:sp>
        <p:nvSpPr>
          <p:cNvPr id="5" name="AutoShape 5"/>
          <p:cNvSpPr/>
          <p:nvPr/>
        </p:nvSpPr>
        <p:spPr>
          <a:xfrm rot="5400000">
            <a:off x="-1394949" y="7356716"/>
            <a:ext cx="20808023" cy="0"/>
          </a:xfrm>
          <a:prstGeom prst="line">
            <a:avLst/>
          </a:prstGeom>
          <a:ln w="9525" cap="rnd">
            <a:solidFill>
              <a:srgbClr val="393939"/>
            </a:solidFill>
            <a:prstDash val="solid"/>
            <a:headEnd type="none" w="sm" len="sm"/>
            <a:tailEnd type="none" w="sm" len="sm"/>
          </a:ln>
        </p:spPr>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V="1">
            <a:off x="8199087" y="9267825"/>
            <a:ext cx="9060213" cy="5732644"/>
          </a:xfrm>
          <a:prstGeom prst="rect">
            <a:avLst/>
          </a:prstGeom>
        </p:spPr>
      </p:pic>
      <p:sp>
        <p:nvSpPr>
          <p:cNvPr id="7" name="AutoShape 7"/>
          <p:cNvSpPr/>
          <p:nvPr/>
        </p:nvSpPr>
        <p:spPr>
          <a:xfrm>
            <a:off x="-394661" y="1028700"/>
            <a:ext cx="19114198" cy="0"/>
          </a:xfrm>
          <a:prstGeom prst="line">
            <a:avLst/>
          </a:prstGeom>
          <a:ln w="9525" cap="rnd">
            <a:solidFill>
              <a:srgbClr val="393939"/>
            </a:solidFill>
            <a:prstDash val="solid"/>
            <a:headEnd type="none" w="sm" len="sm"/>
            <a:tailEnd type="none" w="sm" len="sm"/>
          </a:ln>
        </p:spPr>
      </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5685998" y="-3230385"/>
            <a:ext cx="6731313" cy="4259085"/>
          </a:xfrm>
          <a:prstGeom prst="rect">
            <a:avLst/>
          </a:prstGeom>
        </p:spPr>
      </p:pic>
      <p:sp>
        <p:nvSpPr>
          <p:cNvPr id="9" name="TextBox 9"/>
          <p:cNvSpPr txBox="1"/>
          <p:nvPr/>
        </p:nvSpPr>
        <p:spPr>
          <a:xfrm>
            <a:off x="1358377" y="3346076"/>
            <a:ext cx="7245697" cy="2154436"/>
          </a:xfrm>
          <a:prstGeom prst="rect">
            <a:avLst/>
          </a:prstGeom>
        </p:spPr>
        <p:txBody>
          <a:bodyPr lIns="0" tIns="0" rIns="0" bIns="0" rtlCol="0" anchor="t">
            <a:spAutoFit/>
          </a:bodyPr>
          <a:lstStyle/>
          <a:p>
            <a:pPr algn="ctr">
              <a:lnSpc>
                <a:spcPts val="5616"/>
              </a:lnSpc>
              <a:spcBef>
                <a:spcPct val="0"/>
              </a:spcBef>
            </a:pPr>
            <a:r>
              <a:rPr lang="pl-PL" sz="5060" spc="-101" dirty="0">
                <a:solidFill>
                  <a:srgbClr val="000000"/>
                </a:solidFill>
                <a:latin typeface="Cardo Bold"/>
              </a:rPr>
              <a:t>4</a:t>
            </a:r>
            <a:r>
              <a:rPr lang="en-US" sz="5060" spc="-101" dirty="0" smtClean="0">
                <a:solidFill>
                  <a:srgbClr val="000000"/>
                </a:solidFill>
                <a:latin typeface="Cardo Bold"/>
              </a:rPr>
              <a:t>.CEL </a:t>
            </a:r>
            <a:r>
              <a:rPr lang="en-US" sz="5060" spc="-101" dirty="0">
                <a:solidFill>
                  <a:srgbClr val="000000"/>
                </a:solidFill>
                <a:latin typeface="Cardo Bold"/>
              </a:rPr>
              <a:t>STRATEGICZNY</a:t>
            </a:r>
          </a:p>
          <a:p>
            <a:pPr algn="ctr">
              <a:lnSpc>
                <a:spcPts val="5616"/>
              </a:lnSpc>
              <a:spcBef>
                <a:spcPct val="0"/>
              </a:spcBef>
            </a:pPr>
            <a:r>
              <a:rPr lang="en-US" sz="5060" spc="-101" dirty="0">
                <a:solidFill>
                  <a:srgbClr val="000000"/>
                </a:solidFill>
                <a:latin typeface="Cardo Bold"/>
              </a:rPr>
              <a:t>GMINY SMYKÓW</a:t>
            </a:r>
            <a:r>
              <a:rPr lang="en-US" sz="5060" spc="-101" dirty="0">
                <a:solidFill>
                  <a:srgbClr val="000000"/>
                </a:solidFill>
                <a:latin typeface="Cardo"/>
              </a:rPr>
              <a:t> </a:t>
            </a:r>
          </a:p>
        </p:txBody>
      </p:sp>
      <p:sp>
        <p:nvSpPr>
          <p:cNvPr id="10" name="TextBox 10"/>
          <p:cNvSpPr txBox="1"/>
          <p:nvPr/>
        </p:nvSpPr>
        <p:spPr>
          <a:xfrm>
            <a:off x="9726479" y="2839740"/>
            <a:ext cx="6820167" cy="4280595"/>
          </a:xfrm>
          <a:prstGeom prst="rect">
            <a:avLst/>
          </a:prstGeom>
        </p:spPr>
        <p:txBody>
          <a:bodyPr lIns="0" tIns="0" rIns="0" bIns="0" rtlCol="0" anchor="t">
            <a:spAutoFit/>
          </a:bodyPr>
          <a:lstStyle/>
          <a:p>
            <a:pPr algn="ctr">
              <a:lnSpc>
                <a:spcPts val="3717"/>
              </a:lnSpc>
            </a:pPr>
            <a:r>
              <a:rPr lang="en-US" sz="3349" spc="-66" dirty="0">
                <a:solidFill>
                  <a:srgbClr val="000000"/>
                </a:solidFill>
                <a:latin typeface="Cardo"/>
              </a:rPr>
              <a:t>ZARZĄDZANIE POTENCJAŁEM GOSPODARCZYM </a:t>
            </a:r>
          </a:p>
          <a:p>
            <a:pPr algn="ctr">
              <a:lnSpc>
                <a:spcPts val="3717"/>
              </a:lnSpc>
            </a:pPr>
            <a:r>
              <a:rPr lang="en-US" sz="3349" spc="-66" dirty="0">
                <a:solidFill>
                  <a:srgbClr val="000000"/>
                </a:solidFill>
                <a:latin typeface="Cardo"/>
              </a:rPr>
              <a:t>I SPOŁECZNYM GMINY SMYKÓW, TAK ABY W JAK NAJLEPSZY SPOSÓB PODNIEŚĆ </a:t>
            </a:r>
            <a:r>
              <a:rPr lang="en-US" sz="3349" spc="-66" dirty="0" smtClean="0">
                <a:solidFill>
                  <a:srgbClr val="000000"/>
                </a:solidFill>
                <a:latin typeface="Cardo"/>
              </a:rPr>
              <a:t>JAKOŚ</a:t>
            </a:r>
            <a:r>
              <a:rPr lang="pl-PL" sz="3349" spc="-66" dirty="0">
                <a:solidFill>
                  <a:srgbClr val="000000"/>
                </a:solidFill>
                <a:latin typeface="Cardo"/>
              </a:rPr>
              <a:t>Ć</a:t>
            </a:r>
            <a:r>
              <a:rPr lang="en-US" sz="3349" spc="-66" dirty="0" smtClean="0">
                <a:solidFill>
                  <a:srgbClr val="000000"/>
                </a:solidFill>
                <a:latin typeface="Cardo"/>
              </a:rPr>
              <a:t> </a:t>
            </a:r>
            <a:r>
              <a:rPr lang="en-US" sz="3349" spc="-66" dirty="0">
                <a:solidFill>
                  <a:srgbClr val="000000"/>
                </a:solidFill>
                <a:latin typeface="Cardo"/>
              </a:rPr>
              <a:t>ŻYCIA MIESZKAŃCÓW ORAZ OBRAZ GMINY NA TLE WOJEWÓDZTWA.</a:t>
            </a:r>
          </a:p>
          <a:p>
            <a:pPr algn="ctr">
              <a:lnSpc>
                <a:spcPts val="3717"/>
              </a:lnSpc>
              <a:spcBef>
                <a:spcPct val="0"/>
              </a:spcBef>
            </a:pPr>
            <a:endParaRPr lang="en-US" sz="3349" spc="-66" dirty="0">
              <a:solidFill>
                <a:srgbClr val="000000"/>
              </a:solidFill>
              <a:latin typeface="Cardo"/>
            </a:endParaRPr>
          </a:p>
        </p:txBody>
      </p:sp>
      <p:pic>
        <p:nvPicPr>
          <p:cNvPr id="11" name="Picture 11"/>
          <p:cNvPicPr>
            <a:picLocks noChangeAspect="1"/>
          </p:cNvPicPr>
          <p:nvPr/>
        </p:nvPicPr>
        <p:blipFill>
          <a:blip r:embed="rId4"/>
          <a:srcRect/>
          <a:stretch>
            <a:fillRect/>
          </a:stretch>
        </p:blipFill>
        <p:spPr>
          <a:xfrm>
            <a:off x="3803321" y="5719173"/>
            <a:ext cx="2355807" cy="2510286"/>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6F3EF"/>
        </a:solidFill>
        <a:effectLst/>
      </p:bgPr>
    </p:bg>
    <p:spTree>
      <p:nvGrpSpPr>
        <p:cNvPr id="1" name=""/>
        <p:cNvGrpSpPr/>
        <p:nvPr/>
      </p:nvGrpSpPr>
      <p:grpSpPr>
        <a:xfrm>
          <a:off x="0" y="0"/>
          <a:ext cx="0" cy="0"/>
          <a:chOff x="0" y="0"/>
          <a:chExt cx="0" cy="0"/>
        </a:xfrm>
      </p:grpSpPr>
      <p:sp>
        <p:nvSpPr>
          <p:cNvPr id="2" name="AutoShape 2"/>
          <p:cNvSpPr/>
          <p:nvPr/>
        </p:nvSpPr>
        <p:spPr>
          <a:xfrm>
            <a:off x="-394661" y="9258300"/>
            <a:ext cx="20808023" cy="0"/>
          </a:xfrm>
          <a:prstGeom prst="line">
            <a:avLst/>
          </a:prstGeom>
          <a:ln w="9525" cap="rnd">
            <a:solidFill>
              <a:srgbClr val="393939"/>
            </a:solidFill>
            <a:prstDash val="solid"/>
            <a:headEnd type="none" w="sm" len="sm"/>
            <a:tailEnd type="none" w="sm" len="sm"/>
          </a:ln>
        </p:spPr>
      </p:sp>
      <p:sp>
        <p:nvSpPr>
          <p:cNvPr id="3" name="AutoShape 3"/>
          <p:cNvSpPr/>
          <p:nvPr/>
        </p:nvSpPr>
        <p:spPr>
          <a:xfrm rot="5400000">
            <a:off x="-9363459" y="6764049"/>
            <a:ext cx="20808023" cy="0"/>
          </a:xfrm>
          <a:prstGeom prst="line">
            <a:avLst/>
          </a:prstGeom>
          <a:ln w="9525" cap="rnd">
            <a:solidFill>
              <a:srgbClr val="393939"/>
            </a:solidFill>
            <a:prstDash val="solid"/>
            <a:headEnd type="none" w="sm" len="sm"/>
            <a:tailEnd type="none" w="sm" len="sm"/>
          </a:ln>
        </p:spPr>
      </p:sp>
      <p:sp>
        <p:nvSpPr>
          <p:cNvPr id="4" name="AutoShape 4"/>
          <p:cNvSpPr/>
          <p:nvPr/>
        </p:nvSpPr>
        <p:spPr>
          <a:xfrm>
            <a:off x="0" y="1028700"/>
            <a:ext cx="18719536" cy="0"/>
          </a:xfrm>
          <a:prstGeom prst="line">
            <a:avLst/>
          </a:prstGeom>
          <a:ln w="9525" cap="rnd">
            <a:solidFill>
              <a:srgbClr val="393939"/>
            </a:solidFill>
            <a:prstDash val="solid"/>
            <a:headEnd type="none" w="sm" len="sm"/>
            <a:tailEnd type="none" w="sm" len="sm"/>
          </a:ln>
        </p:spPr>
      </p:sp>
      <p:sp>
        <p:nvSpPr>
          <p:cNvPr id="5" name="AutoShape 5"/>
          <p:cNvSpPr/>
          <p:nvPr/>
        </p:nvSpPr>
        <p:spPr>
          <a:xfrm rot="5400000">
            <a:off x="6860051" y="6764049"/>
            <a:ext cx="20808023" cy="0"/>
          </a:xfrm>
          <a:prstGeom prst="line">
            <a:avLst/>
          </a:prstGeom>
          <a:ln w="9525" cap="rnd">
            <a:solidFill>
              <a:srgbClr val="393939"/>
            </a:solidFill>
            <a:prstDash val="solid"/>
            <a:headEnd type="none" w="sm" len="sm"/>
            <a:tailEnd type="none" w="sm" len="sm"/>
          </a:ln>
        </p:spPr>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flipV="1">
            <a:off x="-6351114" y="4205848"/>
            <a:ext cx="9060213" cy="5732644"/>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2268841" y="-1912235"/>
            <a:ext cx="2710118" cy="2710118"/>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2259316" y="-1429612"/>
            <a:ext cx="2710118" cy="2710118"/>
          </a:xfrm>
          <a:prstGeom prst="rect">
            <a:avLst/>
          </a:prstGeom>
        </p:spPr>
      </p:pic>
      <p:sp>
        <p:nvSpPr>
          <p:cNvPr id="9" name="TextBox 9"/>
          <p:cNvSpPr txBox="1"/>
          <p:nvPr/>
        </p:nvSpPr>
        <p:spPr>
          <a:xfrm>
            <a:off x="1637802" y="3694582"/>
            <a:ext cx="14643265" cy="4777740"/>
          </a:xfrm>
          <a:prstGeom prst="rect">
            <a:avLst/>
          </a:prstGeom>
        </p:spPr>
        <p:txBody>
          <a:bodyPr lIns="0" tIns="0" rIns="0" bIns="0" rtlCol="0" anchor="t">
            <a:spAutoFit/>
          </a:bodyPr>
          <a:lstStyle/>
          <a:p>
            <a:pPr>
              <a:lnSpc>
                <a:spcPts val="5459"/>
              </a:lnSpc>
            </a:pPr>
            <a:r>
              <a:rPr lang="en-US" sz="3899">
                <a:solidFill>
                  <a:srgbClr val="101010"/>
                </a:solidFill>
                <a:latin typeface="Open Sans Light Bold"/>
              </a:rPr>
              <a:t>OBSZAR TEMATYCZNY PIERWSZY:</a:t>
            </a:r>
            <a:r>
              <a:rPr lang="en-US" sz="3899">
                <a:solidFill>
                  <a:srgbClr val="101010"/>
                </a:solidFill>
                <a:latin typeface="Open Sans Light"/>
              </a:rPr>
              <a:t> Przedsiębiorczość, inteligentna gospodarka.</a:t>
            </a:r>
          </a:p>
          <a:p>
            <a:pPr>
              <a:lnSpc>
                <a:spcPts val="5459"/>
              </a:lnSpc>
            </a:pPr>
            <a:r>
              <a:rPr lang="en-US" sz="3899">
                <a:solidFill>
                  <a:srgbClr val="101010"/>
                </a:solidFill>
                <a:latin typeface="Open Sans Light Bold"/>
              </a:rPr>
              <a:t>OBSZAR TEMATYCZNY DRUGI: </a:t>
            </a:r>
            <a:r>
              <a:rPr lang="en-US" sz="3899">
                <a:solidFill>
                  <a:srgbClr val="101010"/>
                </a:solidFill>
                <a:latin typeface="Open Sans Light"/>
              </a:rPr>
              <a:t>Gospodarka przestrzenna </a:t>
            </a:r>
          </a:p>
          <a:p>
            <a:pPr>
              <a:lnSpc>
                <a:spcPts val="5459"/>
              </a:lnSpc>
            </a:pPr>
            <a:r>
              <a:rPr lang="en-US" sz="3899">
                <a:solidFill>
                  <a:srgbClr val="101010"/>
                </a:solidFill>
                <a:latin typeface="Open Sans Light"/>
              </a:rPr>
              <a:t>i infrastruktura techniczna.</a:t>
            </a:r>
          </a:p>
          <a:p>
            <a:pPr>
              <a:lnSpc>
                <a:spcPts val="5459"/>
              </a:lnSpc>
            </a:pPr>
            <a:r>
              <a:rPr lang="en-US" sz="3899">
                <a:solidFill>
                  <a:srgbClr val="101010"/>
                </a:solidFill>
                <a:latin typeface="Open Sans Light Bold"/>
              </a:rPr>
              <a:t>OBSZAR TEMATYCZNY TRZECI:</a:t>
            </a:r>
            <a:r>
              <a:rPr lang="en-US" sz="3899">
                <a:solidFill>
                  <a:srgbClr val="101010"/>
                </a:solidFill>
                <a:latin typeface="Open Sans Light"/>
              </a:rPr>
              <a:t> Dziedzictwo, kapitał ludzki </a:t>
            </a:r>
          </a:p>
          <a:p>
            <a:pPr>
              <a:lnSpc>
                <a:spcPts val="5459"/>
              </a:lnSpc>
            </a:pPr>
            <a:r>
              <a:rPr lang="en-US" sz="3899">
                <a:solidFill>
                  <a:srgbClr val="101010"/>
                </a:solidFill>
                <a:latin typeface="Open Sans Light"/>
              </a:rPr>
              <a:t>i społeczny.</a:t>
            </a:r>
          </a:p>
          <a:p>
            <a:pPr>
              <a:lnSpc>
                <a:spcPts val="5459"/>
              </a:lnSpc>
              <a:spcBef>
                <a:spcPct val="0"/>
              </a:spcBef>
            </a:pPr>
            <a:r>
              <a:rPr lang="en-US" sz="3899">
                <a:solidFill>
                  <a:srgbClr val="101010"/>
                </a:solidFill>
                <a:latin typeface="Open Sans Light Bold"/>
              </a:rPr>
              <a:t>OBSZAR TEMATYCZNY CZWARTY:</a:t>
            </a:r>
            <a:r>
              <a:rPr lang="en-US" sz="3899">
                <a:solidFill>
                  <a:srgbClr val="101010"/>
                </a:solidFill>
                <a:latin typeface="Open Sans Light"/>
              </a:rPr>
              <a:t> Partnerstwo i Współpraca.</a:t>
            </a:r>
          </a:p>
        </p:txBody>
      </p:sp>
      <p:sp>
        <p:nvSpPr>
          <p:cNvPr id="10" name="TextBox 10"/>
          <p:cNvSpPr txBox="1"/>
          <p:nvPr/>
        </p:nvSpPr>
        <p:spPr>
          <a:xfrm>
            <a:off x="2893641" y="1406791"/>
            <a:ext cx="12500717" cy="2535176"/>
          </a:xfrm>
          <a:prstGeom prst="rect">
            <a:avLst/>
          </a:prstGeom>
        </p:spPr>
        <p:txBody>
          <a:bodyPr lIns="0" tIns="0" rIns="0" bIns="0" rtlCol="0" anchor="t">
            <a:spAutoFit/>
          </a:bodyPr>
          <a:lstStyle/>
          <a:p>
            <a:pPr algn="ctr">
              <a:lnSpc>
                <a:spcPts val="6623"/>
              </a:lnSpc>
            </a:pPr>
            <a:r>
              <a:rPr lang="pl-PL" sz="5966" spc="-119" dirty="0">
                <a:solidFill>
                  <a:srgbClr val="000000"/>
                </a:solidFill>
                <a:latin typeface="Cardo"/>
              </a:rPr>
              <a:t>5</a:t>
            </a:r>
            <a:r>
              <a:rPr lang="en-US" sz="5966" spc="-119" dirty="0" smtClean="0">
                <a:solidFill>
                  <a:srgbClr val="000000"/>
                </a:solidFill>
                <a:latin typeface="Cardo"/>
              </a:rPr>
              <a:t>. </a:t>
            </a:r>
            <a:r>
              <a:rPr lang="en-US" sz="5966" spc="-119" dirty="0">
                <a:solidFill>
                  <a:srgbClr val="000000"/>
                </a:solidFill>
                <a:latin typeface="Cardo"/>
              </a:rPr>
              <a:t>OBSZARY TEMATYCZNE </a:t>
            </a:r>
          </a:p>
          <a:p>
            <a:pPr algn="ctr">
              <a:lnSpc>
                <a:spcPts val="6623"/>
              </a:lnSpc>
            </a:pPr>
            <a:r>
              <a:rPr lang="en-US" sz="5966" spc="-119" dirty="0">
                <a:solidFill>
                  <a:srgbClr val="000000"/>
                </a:solidFill>
                <a:latin typeface="Cardo"/>
              </a:rPr>
              <a:t>ORAZ KIERUNKI DZIAŁAŃ </a:t>
            </a:r>
          </a:p>
          <a:p>
            <a:pPr marL="0" lvl="0" indent="0">
              <a:lnSpc>
                <a:spcPts val="6623"/>
              </a:lnSpc>
            </a:pPr>
            <a:endParaRPr lang="en-US" sz="5966" spc="-119" dirty="0">
              <a:solidFill>
                <a:srgbClr val="000000"/>
              </a:solidFill>
              <a:latin typeface="Cardo"/>
            </a:endParaRPr>
          </a:p>
        </p:txBody>
      </p:sp>
      <p:sp>
        <p:nvSpPr>
          <p:cNvPr id="11" name="AutoShape 11"/>
          <p:cNvSpPr/>
          <p:nvPr/>
        </p:nvSpPr>
        <p:spPr>
          <a:xfrm>
            <a:off x="-394661" y="3293102"/>
            <a:ext cx="18708191" cy="0"/>
          </a:xfrm>
          <a:prstGeom prst="line">
            <a:avLst/>
          </a:prstGeom>
          <a:ln w="9525" cap="rnd">
            <a:solidFill>
              <a:srgbClr val="393939"/>
            </a:solidFill>
            <a:prstDash val="solid"/>
            <a:headEnd type="none" w="sm" len="sm"/>
            <a:tailEnd type="none" w="sm" len="sm"/>
          </a:ln>
        </p:spPr>
      </p:sp>
      <p:grpSp>
        <p:nvGrpSpPr>
          <p:cNvPr id="12" name="Group 12"/>
          <p:cNvGrpSpPr/>
          <p:nvPr/>
        </p:nvGrpSpPr>
        <p:grpSpPr>
          <a:xfrm>
            <a:off x="17259300" y="-1495678"/>
            <a:ext cx="3837448" cy="4324834"/>
            <a:chOff x="0" y="0"/>
            <a:chExt cx="5116597" cy="5766445"/>
          </a:xfrm>
        </p:grpSpPr>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48378" y="748378"/>
              <a:ext cx="3613490" cy="3613490"/>
            </a:xfrm>
            <a:prstGeom prst="rect">
              <a:avLst/>
            </a:prstGeom>
          </p:spPr>
        </p:pic>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54728" y="1404576"/>
              <a:ext cx="3613490" cy="3613490"/>
            </a:xfrm>
            <a:prstGeom prst="rect">
              <a:avLst/>
            </a:prstGeom>
          </p:spPr>
        </p:pic>
      </p:grpSp>
      <p:pic>
        <p:nvPicPr>
          <p:cNvPr id="15" name="Picture 15"/>
          <p:cNvPicPr>
            <a:picLocks noChangeAspect="1"/>
          </p:cNvPicPr>
          <p:nvPr/>
        </p:nvPicPr>
        <p:blipFill>
          <a:blip r:embed="rId6"/>
          <a:srcRect/>
          <a:stretch>
            <a:fillRect/>
          </a:stretch>
        </p:blipFill>
        <p:spPr>
          <a:xfrm>
            <a:off x="63305" y="9525"/>
            <a:ext cx="939255" cy="1000846"/>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6F3EF"/>
        </a:solidFill>
        <a:effectLst/>
      </p:bgPr>
    </p:bg>
    <p:spTree>
      <p:nvGrpSpPr>
        <p:cNvPr id="1" name=""/>
        <p:cNvGrpSpPr/>
        <p:nvPr/>
      </p:nvGrpSpPr>
      <p:grpSpPr>
        <a:xfrm>
          <a:off x="0" y="0"/>
          <a:ext cx="0" cy="0"/>
          <a:chOff x="0" y="0"/>
          <a:chExt cx="0" cy="0"/>
        </a:xfrm>
      </p:grpSpPr>
      <p:sp>
        <p:nvSpPr>
          <p:cNvPr id="2" name="AutoShape 2"/>
          <p:cNvSpPr/>
          <p:nvPr/>
        </p:nvSpPr>
        <p:spPr>
          <a:xfrm>
            <a:off x="-394661" y="9258300"/>
            <a:ext cx="20808023" cy="0"/>
          </a:xfrm>
          <a:prstGeom prst="line">
            <a:avLst/>
          </a:prstGeom>
          <a:ln w="9525" cap="rnd">
            <a:solidFill>
              <a:srgbClr val="393939"/>
            </a:solidFill>
            <a:prstDash val="solid"/>
            <a:headEnd type="none" w="sm" len="sm"/>
            <a:tailEnd type="none" w="sm" len="sm"/>
          </a:ln>
        </p:spPr>
      </p:sp>
      <p:sp>
        <p:nvSpPr>
          <p:cNvPr id="3" name="AutoShape 3"/>
          <p:cNvSpPr/>
          <p:nvPr/>
        </p:nvSpPr>
        <p:spPr>
          <a:xfrm rot="5400000">
            <a:off x="-9363459" y="6764049"/>
            <a:ext cx="20808023" cy="0"/>
          </a:xfrm>
          <a:prstGeom prst="line">
            <a:avLst/>
          </a:prstGeom>
          <a:ln w="9525" cap="rnd">
            <a:solidFill>
              <a:srgbClr val="393939"/>
            </a:solidFill>
            <a:prstDash val="solid"/>
            <a:headEnd type="none" w="sm" len="sm"/>
            <a:tailEnd type="none" w="sm" len="sm"/>
          </a:ln>
        </p:spPr>
      </p:sp>
      <p:sp>
        <p:nvSpPr>
          <p:cNvPr id="4" name="AutoShape 4"/>
          <p:cNvSpPr/>
          <p:nvPr/>
        </p:nvSpPr>
        <p:spPr>
          <a:xfrm rot="5400000">
            <a:off x="6860051" y="6764049"/>
            <a:ext cx="20808023" cy="0"/>
          </a:xfrm>
          <a:prstGeom prst="line">
            <a:avLst/>
          </a:prstGeom>
          <a:ln w="9525" cap="rnd">
            <a:solidFill>
              <a:srgbClr val="393939"/>
            </a:solidFill>
            <a:prstDash val="solid"/>
            <a:headEnd type="none" w="sm" len="sm"/>
            <a:tailEnd type="none" w="sm" len="sm"/>
          </a:ln>
        </p:spPr>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flipV="1">
            <a:off x="15605040" y="3438138"/>
            <a:ext cx="9060213" cy="5732644"/>
          </a:xfrm>
          <a:prstGeom prst="rect">
            <a:avLst/>
          </a:prstGeom>
        </p:spPr>
      </p:pic>
      <p:sp>
        <p:nvSpPr>
          <p:cNvPr id="6" name="AutoShape 6"/>
          <p:cNvSpPr/>
          <p:nvPr/>
        </p:nvSpPr>
        <p:spPr>
          <a:xfrm>
            <a:off x="-204161" y="1774354"/>
            <a:ext cx="19312993" cy="0"/>
          </a:xfrm>
          <a:prstGeom prst="line">
            <a:avLst/>
          </a:prstGeom>
          <a:ln w="9525" cap="rnd">
            <a:solidFill>
              <a:srgbClr val="393939"/>
            </a:solidFill>
            <a:prstDash val="solid"/>
            <a:headEnd type="none" w="sm" len="sm"/>
            <a:tailEnd type="none" w="sm" len="sm"/>
          </a:ln>
        </p:spPr>
      </p:sp>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2268841" y="-1912235"/>
            <a:ext cx="2710118" cy="2710118"/>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2259316" y="-1429612"/>
            <a:ext cx="2710118" cy="2710118"/>
          </a:xfrm>
          <a:prstGeom prst="rect">
            <a:avLst/>
          </a:prstGeom>
        </p:spPr>
      </p:pic>
      <p:grpSp>
        <p:nvGrpSpPr>
          <p:cNvPr id="9" name="Group 9"/>
          <p:cNvGrpSpPr/>
          <p:nvPr/>
        </p:nvGrpSpPr>
        <p:grpSpPr>
          <a:xfrm>
            <a:off x="-2825363" y="7780679"/>
            <a:ext cx="3837448" cy="4324834"/>
            <a:chOff x="0" y="0"/>
            <a:chExt cx="5116597" cy="5766445"/>
          </a:xfrm>
        </p:grpSpPr>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48378" y="748378"/>
              <a:ext cx="3613490" cy="3613490"/>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54728" y="1404576"/>
              <a:ext cx="3613490" cy="3613490"/>
            </a:xfrm>
            <a:prstGeom prst="rect">
              <a:avLst/>
            </a:prstGeom>
          </p:spPr>
        </p:pic>
      </p:grpSp>
      <p:sp>
        <p:nvSpPr>
          <p:cNvPr id="12" name="TextBox 12"/>
          <p:cNvSpPr txBox="1"/>
          <p:nvPr/>
        </p:nvSpPr>
        <p:spPr>
          <a:xfrm>
            <a:off x="3744597" y="247859"/>
            <a:ext cx="10352336" cy="1261112"/>
          </a:xfrm>
          <a:prstGeom prst="rect">
            <a:avLst/>
          </a:prstGeom>
        </p:spPr>
        <p:txBody>
          <a:bodyPr lIns="0" tIns="0" rIns="0" bIns="0" rtlCol="0" anchor="t">
            <a:spAutoFit/>
          </a:bodyPr>
          <a:lstStyle/>
          <a:p>
            <a:pPr algn="ctr">
              <a:lnSpc>
                <a:spcPts val="4995"/>
              </a:lnSpc>
              <a:spcBef>
                <a:spcPct val="0"/>
              </a:spcBef>
            </a:pPr>
            <a:r>
              <a:rPr lang="en-US" sz="4500" spc="-90">
                <a:solidFill>
                  <a:srgbClr val="000000"/>
                </a:solidFill>
                <a:latin typeface="Cardo Bold"/>
              </a:rPr>
              <a:t>OBSZAR TEMATYCZNY PIERWSZY:</a:t>
            </a:r>
          </a:p>
          <a:p>
            <a:pPr algn="ctr">
              <a:lnSpc>
                <a:spcPts val="4995"/>
              </a:lnSpc>
              <a:spcBef>
                <a:spcPct val="0"/>
              </a:spcBef>
            </a:pPr>
            <a:r>
              <a:rPr lang="en-US" sz="4500" spc="-90">
                <a:solidFill>
                  <a:srgbClr val="000000"/>
                </a:solidFill>
                <a:latin typeface="Cardo"/>
              </a:rPr>
              <a:t> Przedsiębiorczość, inteligentna gospodarka.</a:t>
            </a:r>
          </a:p>
        </p:txBody>
      </p:sp>
      <p:sp>
        <p:nvSpPr>
          <p:cNvPr id="13" name="TextBox 13"/>
          <p:cNvSpPr txBox="1"/>
          <p:nvPr/>
        </p:nvSpPr>
        <p:spPr>
          <a:xfrm>
            <a:off x="1543417" y="2851319"/>
            <a:ext cx="14433881" cy="5112258"/>
          </a:xfrm>
          <a:prstGeom prst="rect">
            <a:avLst/>
          </a:prstGeom>
        </p:spPr>
        <p:txBody>
          <a:bodyPr lIns="0" tIns="0" rIns="0" bIns="0" rtlCol="0" anchor="t">
            <a:spAutoFit/>
          </a:bodyPr>
          <a:lstStyle/>
          <a:p>
            <a:pPr>
              <a:lnSpc>
                <a:spcPts val="5550"/>
              </a:lnSpc>
            </a:pPr>
            <a:r>
              <a:rPr lang="en-US" sz="5000" u="sng" spc="-100">
                <a:solidFill>
                  <a:srgbClr val="000000"/>
                </a:solidFill>
                <a:latin typeface="Cardo Bold"/>
              </a:rPr>
              <a:t>Cel strategiczny:</a:t>
            </a:r>
          </a:p>
          <a:p>
            <a:pPr>
              <a:lnSpc>
                <a:spcPts val="5550"/>
              </a:lnSpc>
            </a:pPr>
            <a:endParaRPr lang="en-US" sz="5000" u="sng" spc="-100">
              <a:solidFill>
                <a:srgbClr val="000000"/>
              </a:solidFill>
              <a:latin typeface="Cardo Bold"/>
            </a:endParaRPr>
          </a:p>
          <a:p>
            <a:pPr>
              <a:lnSpc>
                <a:spcPts val="5550"/>
              </a:lnSpc>
            </a:pPr>
            <a:r>
              <a:rPr lang="en-US" sz="5000" spc="-100">
                <a:solidFill>
                  <a:srgbClr val="000000"/>
                </a:solidFill>
                <a:latin typeface="Cardo"/>
              </a:rPr>
              <a:t>Wykorzystanie i wzmacnianie istniejącego potencjału lokalnej gospodarki, a szczególnie promocja przedsiębiorczości i innowacyjności na terenie gminy Smyków.</a:t>
            </a:r>
          </a:p>
          <a:p>
            <a:pPr marL="0" lvl="0" indent="0">
              <a:lnSpc>
                <a:spcPts val="6882"/>
              </a:lnSpc>
            </a:pPr>
            <a:endParaRPr lang="en-US" sz="5000" spc="-100">
              <a:solidFill>
                <a:srgbClr val="000000"/>
              </a:solidFill>
              <a:latin typeface="Cardo"/>
            </a:endParaRPr>
          </a:p>
        </p:txBody>
      </p:sp>
      <p:pic>
        <p:nvPicPr>
          <p:cNvPr id="14" name="Picture 14"/>
          <p:cNvPicPr>
            <a:picLocks noChangeAspect="1"/>
          </p:cNvPicPr>
          <p:nvPr/>
        </p:nvPicPr>
        <p:blipFill>
          <a:blip r:embed="rId6"/>
          <a:srcRect/>
          <a:stretch>
            <a:fillRect/>
          </a:stretch>
        </p:blipFill>
        <p:spPr>
          <a:xfrm>
            <a:off x="20549" y="462566"/>
            <a:ext cx="982010" cy="1046405"/>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6F3EF"/>
        </a:solidFill>
        <a:effectLst/>
      </p:bgPr>
    </p:bg>
    <p:spTree>
      <p:nvGrpSpPr>
        <p:cNvPr id="1" name=""/>
        <p:cNvGrpSpPr/>
        <p:nvPr/>
      </p:nvGrpSpPr>
      <p:grpSpPr>
        <a:xfrm>
          <a:off x="0" y="0"/>
          <a:ext cx="0" cy="0"/>
          <a:chOff x="0" y="0"/>
          <a:chExt cx="0" cy="0"/>
        </a:xfrm>
      </p:grpSpPr>
      <p:sp>
        <p:nvSpPr>
          <p:cNvPr id="2" name="AutoShape 2"/>
          <p:cNvSpPr/>
          <p:nvPr/>
        </p:nvSpPr>
        <p:spPr>
          <a:xfrm>
            <a:off x="-394661" y="9258300"/>
            <a:ext cx="20808023" cy="0"/>
          </a:xfrm>
          <a:prstGeom prst="line">
            <a:avLst/>
          </a:prstGeom>
          <a:ln w="9525" cap="rnd">
            <a:solidFill>
              <a:srgbClr val="393939"/>
            </a:solidFill>
            <a:prstDash val="solid"/>
            <a:headEnd type="none" w="sm" len="sm"/>
            <a:tailEnd type="none" w="sm" len="sm"/>
          </a:ln>
        </p:spPr>
      </p:sp>
      <p:sp>
        <p:nvSpPr>
          <p:cNvPr id="3" name="AutoShape 3"/>
          <p:cNvSpPr/>
          <p:nvPr/>
        </p:nvSpPr>
        <p:spPr>
          <a:xfrm rot="5400000">
            <a:off x="-9363459" y="6764049"/>
            <a:ext cx="20808023" cy="0"/>
          </a:xfrm>
          <a:prstGeom prst="line">
            <a:avLst/>
          </a:prstGeom>
          <a:ln w="9525" cap="rnd">
            <a:solidFill>
              <a:srgbClr val="393939"/>
            </a:solidFill>
            <a:prstDash val="solid"/>
            <a:headEnd type="none" w="sm" len="sm"/>
            <a:tailEnd type="none" w="sm" len="sm"/>
          </a:ln>
        </p:spPr>
      </p:sp>
      <p:sp>
        <p:nvSpPr>
          <p:cNvPr id="4" name="AutoShape 4"/>
          <p:cNvSpPr/>
          <p:nvPr/>
        </p:nvSpPr>
        <p:spPr>
          <a:xfrm rot="5400000">
            <a:off x="6860051" y="6764049"/>
            <a:ext cx="20808023" cy="0"/>
          </a:xfrm>
          <a:prstGeom prst="line">
            <a:avLst/>
          </a:prstGeom>
          <a:ln w="9525" cap="rnd">
            <a:solidFill>
              <a:srgbClr val="393939"/>
            </a:solidFill>
            <a:prstDash val="solid"/>
            <a:headEnd type="none" w="sm" len="sm"/>
            <a:tailEnd type="none" w="sm" len="sm"/>
          </a:ln>
        </p:spPr>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flipV="1">
            <a:off x="15605040" y="3438138"/>
            <a:ext cx="9060213" cy="5732644"/>
          </a:xfrm>
          <a:prstGeom prst="rect">
            <a:avLst/>
          </a:prstGeom>
        </p:spPr>
      </p:pic>
      <p:sp>
        <p:nvSpPr>
          <p:cNvPr id="6" name="AutoShape 6"/>
          <p:cNvSpPr/>
          <p:nvPr/>
        </p:nvSpPr>
        <p:spPr>
          <a:xfrm>
            <a:off x="-204161" y="1774354"/>
            <a:ext cx="19312993" cy="0"/>
          </a:xfrm>
          <a:prstGeom prst="line">
            <a:avLst/>
          </a:prstGeom>
          <a:ln w="9525" cap="rnd">
            <a:solidFill>
              <a:srgbClr val="393939"/>
            </a:solidFill>
            <a:prstDash val="solid"/>
            <a:headEnd type="none" w="sm" len="sm"/>
            <a:tailEnd type="none" w="sm" len="sm"/>
          </a:ln>
        </p:spPr>
      </p:sp>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2268841" y="-1912235"/>
            <a:ext cx="2710118" cy="2710118"/>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2259316" y="-1429612"/>
            <a:ext cx="2710118" cy="2710118"/>
          </a:xfrm>
          <a:prstGeom prst="rect">
            <a:avLst/>
          </a:prstGeom>
        </p:spPr>
      </p:pic>
      <p:grpSp>
        <p:nvGrpSpPr>
          <p:cNvPr id="9" name="Group 9"/>
          <p:cNvGrpSpPr/>
          <p:nvPr/>
        </p:nvGrpSpPr>
        <p:grpSpPr>
          <a:xfrm>
            <a:off x="-2808748" y="7731062"/>
            <a:ext cx="3837448" cy="4324834"/>
            <a:chOff x="0" y="0"/>
            <a:chExt cx="5116597" cy="5766445"/>
          </a:xfrm>
        </p:grpSpPr>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48378" y="748378"/>
              <a:ext cx="3613490" cy="3613490"/>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54728" y="1404576"/>
              <a:ext cx="3613490" cy="3613490"/>
            </a:xfrm>
            <a:prstGeom prst="rect">
              <a:avLst/>
            </a:prstGeom>
          </p:spPr>
        </p:pic>
      </p:grpSp>
      <p:sp>
        <p:nvSpPr>
          <p:cNvPr id="12" name="TextBox 12"/>
          <p:cNvSpPr txBox="1"/>
          <p:nvPr/>
        </p:nvSpPr>
        <p:spPr>
          <a:xfrm>
            <a:off x="3976140" y="313217"/>
            <a:ext cx="10352336" cy="1261112"/>
          </a:xfrm>
          <a:prstGeom prst="rect">
            <a:avLst/>
          </a:prstGeom>
        </p:spPr>
        <p:txBody>
          <a:bodyPr lIns="0" tIns="0" rIns="0" bIns="0" rtlCol="0" anchor="t">
            <a:spAutoFit/>
          </a:bodyPr>
          <a:lstStyle/>
          <a:p>
            <a:pPr algn="ctr">
              <a:lnSpc>
                <a:spcPts val="4995"/>
              </a:lnSpc>
              <a:spcBef>
                <a:spcPct val="0"/>
              </a:spcBef>
            </a:pPr>
            <a:r>
              <a:rPr lang="en-US" sz="4500" spc="-90">
                <a:solidFill>
                  <a:srgbClr val="000000"/>
                </a:solidFill>
                <a:latin typeface="Cardo Bold"/>
              </a:rPr>
              <a:t>OBSZAR TEMATYCZNY PIERWSZY:</a:t>
            </a:r>
          </a:p>
          <a:p>
            <a:pPr algn="ctr">
              <a:lnSpc>
                <a:spcPts val="4995"/>
              </a:lnSpc>
              <a:spcBef>
                <a:spcPct val="0"/>
              </a:spcBef>
            </a:pPr>
            <a:r>
              <a:rPr lang="en-US" sz="4500" spc="-90">
                <a:solidFill>
                  <a:srgbClr val="000000"/>
                </a:solidFill>
                <a:latin typeface="Cardo"/>
              </a:rPr>
              <a:t> Przedsiębiorczość, inteligentna gospodarka.</a:t>
            </a:r>
          </a:p>
        </p:txBody>
      </p:sp>
      <p:sp>
        <p:nvSpPr>
          <p:cNvPr id="13" name="TextBox 13"/>
          <p:cNvSpPr txBox="1"/>
          <p:nvPr/>
        </p:nvSpPr>
        <p:spPr>
          <a:xfrm>
            <a:off x="1463974" y="2024603"/>
            <a:ext cx="14433881" cy="8061389"/>
          </a:xfrm>
          <a:prstGeom prst="rect">
            <a:avLst/>
          </a:prstGeom>
        </p:spPr>
        <p:txBody>
          <a:bodyPr lIns="0" tIns="0" rIns="0" bIns="0" rtlCol="0" anchor="t">
            <a:spAutoFit/>
          </a:bodyPr>
          <a:lstStyle/>
          <a:p>
            <a:pPr>
              <a:lnSpc>
                <a:spcPts val="3996"/>
              </a:lnSpc>
            </a:pPr>
            <a:r>
              <a:rPr lang="en-US" sz="3600" u="sng" spc="-72">
                <a:solidFill>
                  <a:srgbClr val="000000"/>
                </a:solidFill>
                <a:latin typeface="Cardo Bold"/>
              </a:rPr>
              <a:t>Kierunki działań:</a:t>
            </a:r>
          </a:p>
          <a:p>
            <a:pPr>
              <a:lnSpc>
                <a:spcPts val="3996"/>
              </a:lnSpc>
            </a:pPr>
            <a:endParaRPr lang="en-US" sz="3600" u="sng" spc="-72">
              <a:solidFill>
                <a:srgbClr val="000000"/>
              </a:solidFill>
              <a:latin typeface="Cardo Bold"/>
            </a:endParaRPr>
          </a:p>
          <a:p>
            <a:pPr>
              <a:lnSpc>
                <a:spcPts val="3996"/>
              </a:lnSpc>
            </a:pPr>
            <a:r>
              <a:rPr lang="en-US" sz="3600" spc="-72">
                <a:solidFill>
                  <a:srgbClr val="000000"/>
                </a:solidFill>
                <a:latin typeface="Cardo Bold"/>
              </a:rPr>
              <a:t>1)</a:t>
            </a:r>
            <a:r>
              <a:rPr lang="en-US" sz="3600" spc="-72">
                <a:solidFill>
                  <a:srgbClr val="000000"/>
                </a:solidFill>
                <a:latin typeface="Cardo"/>
              </a:rPr>
              <a:t> Poprawa warunków do inwestowania.</a:t>
            </a:r>
          </a:p>
          <a:p>
            <a:pPr>
              <a:lnSpc>
                <a:spcPts val="3996"/>
              </a:lnSpc>
            </a:pPr>
            <a:r>
              <a:rPr lang="en-US" sz="3600" spc="-72">
                <a:solidFill>
                  <a:srgbClr val="000000"/>
                </a:solidFill>
                <a:latin typeface="Cardo Bold"/>
              </a:rPr>
              <a:t>2) </a:t>
            </a:r>
            <a:r>
              <a:rPr lang="en-US" sz="3600" spc="-72">
                <a:solidFill>
                  <a:srgbClr val="000000"/>
                </a:solidFill>
                <a:latin typeface="Cardo"/>
              </a:rPr>
              <a:t>Tworzenie sprzyjających warunków do rozpoczęcia działalności gospodarczej, zapewnienie wsparcia instytucjonalnego, pomoc i ułatwienie dostępu do informacji o możliwościach pozyskiwania środków na utworzenie lub rozwój firmy.</a:t>
            </a:r>
          </a:p>
          <a:p>
            <a:pPr>
              <a:lnSpc>
                <a:spcPts val="3996"/>
              </a:lnSpc>
            </a:pPr>
            <a:r>
              <a:rPr lang="en-US" sz="3600" spc="-72">
                <a:solidFill>
                  <a:srgbClr val="000000"/>
                </a:solidFill>
                <a:latin typeface="Cardo Bold"/>
              </a:rPr>
              <a:t>3)</a:t>
            </a:r>
            <a:r>
              <a:rPr lang="en-US" sz="3600" spc="-72">
                <a:solidFill>
                  <a:srgbClr val="000000"/>
                </a:solidFill>
                <a:latin typeface="Cardo"/>
              </a:rPr>
              <a:t>Działania promujące przedsiębiorczość wśród młodych ludzi. </a:t>
            </a:r>
          </a:p>
          <a:p>
            <a:pPr>
              <a:lnSpc>
                <a:spcPts val="3996"/>
              </a:lnSpc>
            </a:pPr>
            <a:r>
              <a:rPr lang="en-US" sz="3600" spc="-72">
                <a:solidFill>
                  <a:srgbClr val="000000"/>
                </a:solidFill>
                <a:latin typeface="Cardo Bold"/>
              </a:rPr>
              <a:t>4)</a:t>
            </a:r>
            <a:r>
              <a:rPr lang="en-US" sz="3600" spc="-72">
                <a:solidFill>
                  <a:srgbClr val="000000"/>
                </a:solidFill>
                <a:latin typeface="Cardo"/>
              </a:rPr>
              <a:t>Organizacja kursów wspomagających proces poszukiwania pracy.</a:t>
            </a:r>
          </a:p>
          <a:p>
            <a:pPr>
              <a:lnSpc>
                <a:spcPts val="3996"/>
              </a:lnSpc>
            </a:pPr>
            <a:r>
              <a:rPr lang="en-US" sz="3600" spc="-72">
                <a:solidFill>
                  <a:srgbClr val="000000"/>
                </a:solidFill>
                <a:latin typeface="Cardo Bold"/>
              </a:rPr>
              <a:t>5)</a:t>
            </a:r>
            <a:r>
              <a:rPr lang="en-US" sz="3600" spc="-72">
                <a:solidFill>
                  <a:srgbClr val="000000"/>
                </a:solidFill>
                <a:latin typeface="Cardo"/>
              </a:rPr>
              <a:t>Pomoc organizacyjno-doradcza lokalnym przedsiębiorcom. </a:t>
            </a:r>
          </a:p>
          <a:p>
            <a:pPr>
              <a:lnSpc>
                <a:spcPts val="3996"/>
              </a:lnSpc>
            </a:pPr>
            <a:r>
              <a:rPr lang="en-US" sz="3600" spc="-72">
                <a:solidFill>
                  <a:srgbClr val="000000"/>
                </a:solidFill>
                <a:latin typeface="Cardo Bold"/>
              </a:rPr>
              <a:t>6)</a:t>
            </a:r>
            <a:r>
              <a:rPr lang="en-US" sz="3600" spc="-72">
                <a:solidFill>
                  <a:srgbClr val="000000"/>
                </a:solidFill>
                <a:latin typeface="Cardo"/>
              </a:rPr>
              <a:t> Promocja i wsparcie uczenia się przez całe życie, w tym w celu zwiększania kompetencji cyfrowych.</a:t>
            </a:r>
          </a:p>
          <a:p>
            <a:pPr>
              <a:lnSpc>
                <a:spcPts val="3996"/>
              </a:lnSpc>
            </a:pPr>
            <a:r>
              <a:rPr lang="en-US" sz="3600" spc="-72">
                <a:solidFill>
                  <a:srgbClr val="000000"/>
                </a:solidFill>
                <a:latin typeface="Cardo Bold"/>
              </a:rPr>
              <a:t>7)</a:t>
            </a:r>
            <a:r>
              <a:rPr lang="en-US" sz="3600" spc="-72">
                <a:solidFill>
                  <a:srgbClr val="000000"/>
                </a:solidFill>
                <a:latin typeface="Cardo"/>
              </a:rPr>
              <a:t> Rozwój branż gospodarki regionalnej w oparciu o procesy innowacyjne.</a:t>
            </a:r>
          </a:p>
          <a:p>
            <a:pPr>
              <a:lnSpc>
                <a:spcPts val="5883"/>
              </a:lnSpc>
            </a:pPr>
            <a:endParaRPr lang="en-US" sz="3600" spc="-72">
              <a:solidFill>
                <a:srgbClr val="000000"/>
              </a:solidFill>
              <a:latin typeface="Cardo"/>
            </a:endParaRPr>
          </a:p>
          <a:p>
            <a:pPr marL="0" lvl="0" indent="0">
              <a:lnSpc>
                <a:spcPts val="5883"/>
              </a:lnSpc>
            </a:pPr>
            <a:endParaRPr lang="en-US" sz="3600" spc="-72">
              <a:solidFill>
                <a:srgbClr val="000000"/>
              </a:solidFill>
              <a:latin typeface="Cardo"/>
            </a:endParaRPr>
          </a:p>
        </p:txBody>
      </p:sp>
      <p:pic>
        <p:nvPicPr>
          <p:cNvPr id="14" name="Picture 14"/>
          <p:cNvPicPr>
            <a:picLocks noChangeAspect="1"/>
          </p:cNvPicPr>
          <p:nvPr/>
        </p:nvPicPr>
        <p:blipFill>
          <a:blip r:embed="rId6"/>
          <a:srcRect/>
          <a:stretch>
            <a:fillRect/>
          </a:stretch>
        </p:blipFill>
        <p:spPr>
          <a:xfrm>
            <a:off x="63305" y="396758"/>
            <a:ext cx="982010" cy="1046405"/>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6F3EF"/>
        </a:solidFill>
        <a:effectLst/>
      </p:bgPr>
    </p:bg>
    <p:spTree>
      <p:nvGrpSpPr>
        <p:cNvPr id="1" name=""/>
        <p:cNvGrpSpPr/>
        <p:nvPr/>
      </p:nvGrpSpPr>
      <p:grpSpPr>
        <a:xfrm>
          <a:off x="0" y="0"/>
          <a:ext cx="0" cy="0"/>
          <a:chOff x="0" y="0"/>
          <a:chExt cx="0" cy="0"/>
        </a:xfrm>
      </p:grpSpPr>
      <p:sp>
        <p:nvSpPr>
          <p:cNvPr id="2" name="AutoShape 2"/>
          <p:cNvSpPr/>
          <p:nvPr/>
        </p:nvSpPr>
        <p:spPr>
          <a:xfrm>
            <a:off x="-394661" y="9258300"/>
            <a:ext cx="20808023" cy="0"/>
          </a:xfrm>
          <a:prstGeom prst="line">
            <a:avLst/>
          </a:prstGeom>
          <a:ln w="9525" cap="rnd">
            <a:solidFill>
              <a:srgbClr val="393939"/>
            </a:solidFill>
            <a:prstDash val="solid"/>
            <a:headEnd type="none" w="sm" len="sm"/>
            <a:tailEnd type="none" w="sm" len="sm"/>
          </a:ln>
        </p:spPr>
      </p:sp>
      <p:sp>
        <p:nvSpPr>
          <p:cNvPr id="3" name="AutoShape 3"/>
          <p:cNvSpPr/>
          <p:nvPr/>
        </p:nvSpPr>
        <p:spPr>
          <a:xfrm rot="5400000">
            <a:off x="-9363459" y="6764049"/>
            <a:ext cx="20808023" cy="0"/>
          </a:xfrm>
          <a:prstGeom prst="line">
            <a:avLst/>
          </a:prstGeom>
          <a:ln w="9525" cap="rnd">
            <a:solidFill>
              <a:srgbClr val="393939"/>
            </a:solidFill>
            <a:prstDash val="solid"/>
            <a:headEnd type="none" w="sm" len="sm"/>
            <a:tailEnd type="none" w="sm" len="sm"/>
          </a:ln>
        </p:spPr>
      </p:sp>
      <p:sp>
        <p:nvSpPr>
          <p:cNvPr id="4" name="AutoShape 4"/>
          <p:cNvSpPr/>
          <p:nvPr/>
        </p:nvSpPr>
        <p:spPr>
          <a:xfrm rot="5400000">
            <a:off x="6860051" y="6764049"/>
            <a:ext cx="20808023" cy="0"/>
          </a:xfrm>
          <a:prstGeom prst="line">
            <a:avLst/>
          </a:prstGeom>
          <a:ln w="9525" cap="rnd">
            <a:solidFill>
              <a:srgbClr val="393939"/>
            </a:solidFill>
            <a:prstDash val="solid"/>
            <a:headEnd type="none" w="sm" len="sm"/>
            <a:tailEnd type="none" w="sm" len="sm"/>
          </a:ln>
        </p:spPr>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flipV="1">
            <a:off x="15605040" y="3438138"/>
            <a:ext cx="9060213" cy="5732644"/>
          </a:xfrm>
          <a:prstGeom prst="rect">
            <a:avLst/>
          </a:prstGeom>
        </p:spPr>
      </p:pic>
      <p:sp>
        <p:nvSpPr>
          <p:cNvPr id="6" name="AutoShape 6"/>
          <p:cNvSpPr/>
          <p:nvPr/>
        </p:nvSpPr>
        <p:spPr>
          <a:xfrm>
            <a:off x="-204161" y="1774354"/>
            <a:ext cx="19312993" cy="0"/>
          </a:xfrm>
          <a:prstGeom prst="line">
            <a:avLst/>
          </a:prstGeom>
          <a:ln w="9525" cap="rnd">
            <a:solidFill>
              <a:srgbClr val="393939"/>
            </a:solidFill>
            <a:prstDash val="solid"/>
            <a:headEnd type="none" w="sm" len="sm"/>
            <a:tailEnd type="none" w="sm" len="sm"/>
          </a:ln>
        </p:spPr>
      </p:sp>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2268841" y="-1912235"/>
            <a:ext cx="2710118" cy="2710118"/>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2259316" y="-1429612"/>
            <a:ext cx="2710118" cy="2710118"/>
          </a:xfrm>
          <a:prstGeom prst="rect">
            <a:avLst/>
          </a:prstGeom>
        </p:spPr>
      </p:pic>
      <p:grpSp>
        <p:nvGrpSpPr>
          <p:cNvPr id="9" name="Group 9"/>
          <p:cNvGrpSpPr/>
          <p:nvPr/>
        </p:nvGrpSpPr>
        <p:grpSpPr>
          <a:xfrm>
            <a:off x="-2792132" y="7764140"/>
            <a:ext cx="3837448" cy="4324834"/>
            <a:chOff x="0" y="0"/>
            <a:chExt cx="5116597" cy="5766445"/>
          </a:xfrm>
        </p:grpSpPr>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48378" y="748378"/>
              <a:ext cx="3613490" cy="3613490"/>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54728" y="1404576"/>
              <a:ext cx="3613490" cy="3613490"/>
            </a:xfrm>
            <a:prstGeom prst="rect">
              <a:avLst/>
            </a:prstGeom>
          </p:spPr>
        </p:pic>
      </p:grpSp>
      <p:sp>
        <p:nvSpPr>
          <p:cNvPr id="12" name="TextBox 12"/>
          <p:cNvSpPr txBox="1"/>
          <p:nvPr/>
        </p:nvSpPr>
        <p:spPr>
          <a:xfrm>
            <a:off x="1488820" y="2892375"/>
            <a:ext cx="15326974" cy="6801612"/>
          </a:xfrm>
          <a:prstGeom prst="rect">
            <a:avLst/>
          </a:prstGeom>
        </p:spPr>
        <p:txBody>
          <a:bodyPr lIns="0" tIns="0" rIns="0" bIns="0" rtlCol="0" anchor="t">
            <a:spAutoFit/>
          </a:bodyPr>
          <a:lstStyle/>
          <a:p>
            <a:pPr>
              <a:lnSpc>
                <a:spcPts val="5883"/>
              </a:lnSpc>
            </a:pPr>
            <a:r>
              <a:rPr lang="en-US" sz="5300" u="sng" spc="-106">
                <a:solidFill>
                  <a:srgbClr val="000000"/>
                </a:solidFill>
                <a:latin typeface="Cardo Bold"/>
              </a:rPr>
              <a:t>Cel strategiczny:</a:t>
            </a:r>
          </a:p>
          <a:p>
            <a:pPr>
              <a:lnSpc>
                <a:spcPts val="5772"/>
              </a:lnSpc>
            </a:pPr>
            <a:endParaRPr lang="en-US" sz="5300" u="sng" spc="-106">
              <a:solidFill>
                <a:srgbClr val="000000"/>
              </a:solidFill>
              <a:latin typeface="Cardo Bold"/>
            </a:endParaRPr>
          </a:p>
          <a:p>
            <a:pPr>
              <a:lnSpc>
                <a:spcPts val="5772"/>
              </a:lnSpc>
            </a:pPr>
            <a:r>
              <a:rPr lang="en-US" sz="5200" spc="-104">
                <a:solidFill>
                  <a:srgbClr val="000000"/>
                </a:solidFill>
                <a:latin typeface="Cardo"/>
              </a:rPr>
              <a:t>Rozbudowa infrastruktury technicznej, przy dbałości </a:t>
            </a:r>
          </a:p>
          <a:p>
            <a:pPr>
              <a:lnSpc>
                <a:spcPts val="5772"/>
              </a:lnSpc>
            </a:pPr>
            <a:r>
              <a:rPr lang="en-US" sz="5200" spc="-104">
                <a:solidFill>
                  <a:srgbClr val="000000"/>
                </a:solidFill>
                <a:latin typeface="Cardo"/>
              </a:rPr>
              <a:t>o stan środowiska i promowanie wykorzystywania odnawialnych źródeł energii OZE. </a:t>
            </a:r>
          </a:p>
          <a:p>
            <a:pPr>
              <a:lnSpc>
                <a:spcPts val="5883"/>
              </a:lnSpc>
            </a:pPr>
            <a:endParaRPr lang="en-US" sz="5200" spc="-104">
              <a:solidFill>
                <a:srgbClr val="000000"/>
              </a:solidFill>
              <a:latin typeface="Cardo"/>
            </a:endParaRPr>
          </a:p>
          <a:p>
            <a:pPr>
              <a:lnSpc>
                <a:spcPts val="5883"/>
              </a:lnSpc>
            </a:pPr>
            <a:endParaRPr lang="en-US" sz="5200" spc="-104">
              <a:solidFill>
                <a:srgbClr val="000000"/>
              </a:solidFill>
              <a:latin typeface="Cardo"/>
            </a:endParaRPr>
          </a:p>
          <a:p>
            <a:pPr>
              <a:lnSpc>
                <a:spcPts val="5883"/>
              </a:lnSpc>
            </a:pPr>
            <a:endParaRPr lang="en-US" sz="5200" spc="-104">
              <a:solidFill>
                <a:srgbClr val="000000"/>
              </a:solidFill>
              <a:latin typeface="Cardo"/>
            </a:endParaRPr>
          </a:p>
          <a:p>
            <a:pPr marL="0" lvl="0" indent="0">
              <a:lnSpc>
                <a:spcPts val="7215"/>
              </a:lnSpc>
            </a:pPr>
            <a:endParaRPr lang="en-US" sz="5200" spc="-104">
              <a:solidFill>
                <a:srgbClr val="000000"/>
              </a:solidFill>
              <a:latin typeface="Cardo"/>
            </a:endParaRPr>
          </a:p>
        </p:txBody>
      </p:sp>
      <p:sp>
        <p:nvSpPr>
          <p:cNvPr id="13" name="TextBox 13"/>
          <p:cNvSpPr txBox="1"/>
          <p:nvPr/>
        </p:nvSpPr>
        <p:spPr>
          <a:xfrm>
            <a:off x="2566710" y="256569"/>
            <a:ext cx="13402814" cy="1261112"/>
          </a:xfrm>
          <a:prstGeom prst="rect">
            <a:avLst/>
          </a:prstGeom>
        </p:spPr>
        <p:txBody>
          <a:bodyPr lIns="0" tIns="0" rIns="0" bIns="0" rtlCol="0" anchor="t">
            <a:spAutoFit/>
          </a:bodyPr>
          <a:lstStyle/>
          <a:p>
            <a:pPr algn="ctr">
              <a:lnSpc>
                <a:spcPts val="4995"/>
              </a:lnSpc>
              <a:spcBef>
                <a:spcPct val="0"/>
              </a:spcBef>
            </a:pPr>
            <a:r>
              <a:rPr lang="en-US" sz="4500" spc="-90">
                <a:solidFill>
                  <a:srgbClr val="000000"/>
                </a:solidFill>
                <a:latin typeface="Cardo Bold"/>
              </a:rPr>
              <a:t>OBSZAR TEMATYCZNY DRUGI:</a:t>
            </a:r>
            <a:r>
              <a:rPr lang="en-US" sz="4500" spc="-90">
                <a:solidFill>
                  <a:srgbClr val="000000"/>
                </a:solidFill>
                <a:latin typeface="Cardo"/>
              </a:rPr>
              <a:t> </a:t>
            </a:r>
          </a:p>
          <a:p>
            <a:pPr algn="ctr">
              <a:lnSpc>
                <a:spcPts val="4995"/>
              </a:lnSpc>
              <a:spcBef>
                <a:spcPct val="0"/>
              </a:spcBef>
            </a:pPr>
            <a:r>
              <a:rPr lang="en-US" sz="4500" spc="-90">
                <a:solidFill>
                  <a:srgbClr val="000000"/>
                </a:solidFill>
                <a:latin typeface="Cardo"/>
              </a:rPr>
              <a:t>Gospodarka przestrzenna i infrastruktura techniczna.</a:t>
            </a:r>
          </a:p>
        </p:txBody>
      </p:sp>
      <p:pic>
        <p:nvPicPr>
          <p:cNvPr id="14" name="Picture 14"/>
          <p:cNvPicPr>
            <a:picLocks noChangeAspect="1"/>
          </p:cNvPicPr>
          <p:nvPr/>
        </p:nvPicPr>
        <p:blipFill>
          <a:blip r:embed="rId6"/>
          <a:srcRect/>
          <a:stretch>
            <a:fillRect/>
          </a:stretch>
        </p:blipFill>
        <p:spPr>
          <a:xfrm>
            <a:off x="46690" y="471276"/>
            <a:ext cx="982010" cy="1046405"/>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6F3EF"/>
        </a:solidFill>
        <a:effectLst/>
      </p:bgPr>
    </p:bg>
    <p:spTree>
      <p:nvGrpSpPr>
        <p:cNvPr id="1" name=""/>
        <p:cNvGrpSpPr/>
        <p:nvPr/>
      </p:nvGrpSpPr>
      <p:grpSpPr>
        <a:xfrm>
          <a:off x="0" y="0"/>
          <a:ext cx="0" cy="0"/>
          <a:chOff x="0" y="0"/>
          <a:chExt cx="0" cy="0"/>
        </a:xfrm>
      </p:grpSpPr>
      <p:sp>
        <p:nvSpPr>
          <p:cNvPr id="2" name="AutoShape 2"/>
          <p:cNvSpPr/>
          <p:nvPr/>
        </p:nvSpPr>
        <p:spPr>
          <a:xfrm>
            <a:off x="-394661" y="9258300"/>
            <a:ext cx="20808023" cy="0"/>
          </a:xfrm>
          <a:prstGeom prst="line">
            <a:avLst/>
          </a:prstGeom>
          <a:ln w="9525" cap="rnd">
            <a:solidFill>
              <a:srgbClr val="393939"/>
            </a:solidFill>
            <a:prstDash val="solid"/>
            <a:headEnd type="none" w="sm" len="sm"/>
            <a:tailEnd type="none" w="sm" len="sm"/>
          </a:ln>
        </p:spPr>
      </p:sp>
      <p:sp>
        <p:nvSpPr>
          <p:cNvPr id="3" name="AutoShape 3"/>
          <p:cNvSpPr/>
          <p:nvPr/>
        </p:nvSpPr>
        <p:spPr>
          <a:xfrm rot="5400000">
            <a:off x="-9363459" y="6764049"/>
            <a:ext cx="20808023" cy="0"/>
          </a:xfrm>
          <a:prstGeom prst="line">
            <a:avLst/>
          </a:prstGeom>
          <a:ln w="9525" cap="rnd">
            <a:solidFill>
              <a:srgbClr val="393939"/>
            </a:solidFill>
            <a:prstDash val="solid"/>
            <a:headEnd type="none" w="sm" len="sm"/>
            <a:tailEnd type="none" w="sm" len="sm"/>
          </a:ln>
        </p:spPr>
      </p:sp>
      <p:sp>
        <p:nvSpPr>
          <p:cNvPr id="4" name="AutoShape 4"/>
          <p:cNvSpPr/>
          <p:nvPr/>
        </p:nvSpPr>
        <p:spPr>
          <a:xfrm rot="5400000">
            <a:off x="6860051" y="6764049"/>
            <a:ext cx="20808023" cy="0"/>
          </a:xfrm>
          <a:prstGeom prst="line">
            <a:avLst/>
          </a:prstGeom>
          <a:ln w="9525" cap="rnd">
            <a:solidFill>
              <a:srgbClr val="393939"/>
            </a:solidFill>
            <a:prstDash val="solid"/>
            <a:headEnd type="none" w="sm" len="sm"/>
            <a:tailEnd type="none" w="sm" len="sm"/>
          </a:ln>
        </p:spPr>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flipV="1">
            <a:off x="15605040" y="3438138"/>
            <a:ext cx="9060213" cy="5732644"/>
          </a:xfrm>
          <a:prstGeom prst="rect">
            <a:avLst/>
          </a:prstGeom>
        </p:spPr>
      </p:pic>
      <p:sp>
        <p:nvSpPr>
          <p:cNvPr id="6" name="AutoShape 6"/>
          <p:cNvSpPr/>
          <p:nvPr/>
        </p:nvSpPr>
        <p:spPr>
          <a:xfrm>
            <a:off x="-204161" y="1774354"/>
            <a:ext cx="19312993" cy="0"/>
          </a:xfrm>
          <a:prstGeom prst="line">
            <a:avLst/>
          </a:prstGeom>
          <a:ln w="9525" cap="rnd">
            <a:solidFill>
              <a:srgbClr val="393939"/>
            </a:solidFill>
            <a:prstDash val="solid"/>
            <a:headEnd type="none" w="sm" len="sm"/>
            <a:tailEnd type="none" w="sm" len="sm"/>
          </a:ln>
        </p:spPr>
      </p:sp>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2268841" y="-1912235"/>
            <a:ext cx="2710118" cy="2710118"/>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2259316" y="-1429612"/>
            <a:ext cx="2710118" cy="2710118"/>
          </a:xfrm>
          <a:prstGeom prst="rect">
            <a:avLst/>
          </a:prstGeom>
        </p:spPr>
      </p:pic>
      <p:grpSp>
        <p:nvGrpSpPr>
          <p:cNvPr id="9" name="Group 9"/>
          <p:cNvGrpSpPr/>
          <p:nvPr/>
        </p:nvGrpSpPr>
        <p:grpSpPr>
          <a:xfrm>
            <a:off x="-2825363" y="7780679"/>
            <a:ext cx="3837448" cy="4324834"/>
            <a:chOff x="0" y="0"/>
            <a:chExt cx="5116597" cy="5766445"/>
          </a:xfrm>
        </p:grpSpPr>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48378" y="748378"/>
              <a:ext cx="3613490" cy="3613490"/>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54728" y="1404576"/>
              <a:ext cx="3613490" cy="3613490"/>
            </a:xfrm>
            <a:prstGeom prst="rect">
              <a:avLst/>
            </a:prstGeom>
          </p:spPr>
        </p:pic>
      </p:grpSp>
      <p:sp>
        <p:nvSpPr>
          <p:cNvPr id="12" name="TextBox 12"/>
          <p:cNvSpPr txBox="1"/>
          <p:nvPr/>
        </p:nvSpPr>
        <p:spPr>
          <a:xfrm>
            <a:off x="2902729" y="269755"/>
            <a:ext cx="12499158" cy="1261112"/>
          </a:xfrm>
          <a:prstGeom prst="rect">
            <a:avLst/>
          </a:prstGeom>
        </p:spPr>
        <p:txBody>
          <a:bodyPr lIns="0" tIns="0" rIns="0" bIns="0" rtlCol="0" anchor="t">
            <a:spAutoFit/>
          </a:bodyPr>
          <a:lstStyle/>
          <a:p>
            <a:pPr algn="ctr">
              <a:lnSpc>
                <a:spcPts val="4995"/>
              </a:lnSpc>
              <a:spcBef>
                <a:spcPct val="0"/>
              </a:spcBef>
            </a:pPr>
            <a:r>
              <a:rPr lang="en-US" sz="4500" spc="-90">
                <a:solidFill>
                  <a:srgbClr val="000000"/>
                </a:solidFill>
                <a:latin typeface="Cardo Bold"/>
              </a:rPr>
              <a:t>OBSZAR TEMATYCZNY DRUGI: </a:t>
            </a:r>
          </a:p>
          <a:p>
            <a:pPr algn="ctr">
              <a:lnSpc>
                <a:spcPts val="4995"/>
              </a:lnSpc>
              <a:spcBef>
                <a:spcPct val="0"/>
              </a:spcBef>
            </a:pPr>
            <a:r>
              <a:rPr lang="en-US" sz="4500" spc="-90">
                <a:solidFill>
                  <a:srgbClr val="000000"/>
                </a:solidFill>
                <a:latin typeface="Cardo"/>
              </a:rPr>
              <a:t>Gospodarka przestrzenna i infrastruktura techniczna.</a:t>
            </a:r>
          </a:p>
        </p:txBody>
      </p:sp>
      <p:sp>
        <p:nvSpPr>
          <p:cNvPr id="13" name="TextBox 13"/>
          <p:cNvSpPr txBox="1"/>
          <p:nvPr/>
        </p:nvSpPr>
        <p:spPr>
          <a:xfrm>
            <a:off x="1306563" y="1870365"/>
            <a:ext cx="15674875" cy="7450076"/>
          </a:xfrm>
          <a:prstGeom prst="rect">
            <a:avLst/>
          </a:prstGeom>
        </p:spPr>
        <p:txBody>
          <a:bodyPr lIns="0" tIns="0" rIns="0" bIns="0" rtlCol="0" anchor="t">
            <a:spAutoFit/>
          </a:bodyPr>
          <a:lstStyle/>
          <a:p>
            <a:pPr>
              <a:lnSpc>
                <a:spcPts val="4551"/>
              </a:lnSpc>
              <a:spcBef>
                <a:spcPct val="0"/>
              </a:spcBef>
            </a:pPr>
            <a:r>
              <a:rPr lang="en-US" sz="4100" u="sng" spc="-82">
                <a:solidFill>
                  <a:srgbClr val="000000"/>
                </a:solidFill>
                <a:latin typeface="Cardo Bold"/>
              </a:rPr>
              <a:t>Kierunki działań:</a:t>
            </a:r>
          </a:p>
          <a:p>
            <a:pPr>
              <a:lnSpc>
                <a:spcPts val="4551"/>
              </a:lnSpc>
              <a:spcBef>
                <a:spcPct val="0"/>
              </a:spcBef>
            </a:pPr>
            <a:endParaRPr lang="en-US" sz="4100" u="sng" spc="-82">
              <a:solidFill>
                <a:srgbClr val="000000"/>
              </a:solidFill>
              <a:latin typeface="Cardo Bold"/>
            </a:endParaRPr>
          </a:p>
          <a:p>
            <a:pPr>
              <a:lnSpc>
                <a:spcPts val="4107"/>
              </a:lnSpc>
              <a:spcBef>
                <a:spcPct val="0"/>
              </a:spcBef>
            </a:pPr>
            <a:r>
              <a:rPr lang="en-US" sz="3700" spc="-74">
                <a:solidFill>
                  <a:srgbClr val="000000"/>
                </a:solidFill>
                <a:latin typeface="Cardo Bold"/>
              </a:rPr>
              <a:t>1)</a:t>
            </a:r>
            <a:r>
              <a:rPr lang="en-US" sz="3700" spc="-74">
                <a:solidFill>
                  <a:srgbClr val="000000"/>
                </a:solidFill>
                <a:latin typeface="Cardo"/>
              </a:rPr>
              <a:t>Modernizacja oraz budowa infrastruktury drogowej na terenie gminy </a:t>
            </a:r>
          </a:p>
          <a:p>
            <a:pPr>
              <a:lnSpc>
                <a:spcPts val="4107"/>
              </a:lnSpc>
              <a:spcBef>
                <a:spcPct val="0"/>
              </a:spcBef>
            </a:pPr>
            <a:r>
              <a:rPr lang="en-US" sz="3700" spc="-74">
                <a:solidFill>
                  <a:srgbClr val="000000"/>
                </a:solidFill>
                <a:latin typeface="Cardo"/>
              </a:rPr>
              <a:t>i dostosowanie ich do parametrów jakie powinna posiadać droga gminna dla poprawy bezpieczeństwa publicznego. </a:t>
            </a:r>
          </a:p>
          <a:p>
            <a:pPr>
              <a:lnSpc>
                <a:spcPts val="4107"/>
              </a:lnSpc>
              <a:spcBef>
                <a:spcPct val="0"/>
              </a:spcBef>
            </a:pPr>
            <a:r>
              <a:rPr lang="en-US" sz="3700" spc="-74">
                <a:solidFill>
                  <a:srgbClr val="000000"/>
                </a:solidFill>
                <a:latin typeface="Cardo Bold"/>
              </a:rPr>
              <a:t>2)</a:t>
            </a:r>
            <a:r>
              <a:rPr lang="en-US" sz="3700" spc="-74">
                <a:solidFill>
                  <a:srgbClr val="000000"/>
                </a:solidFill>
                <a:latin typeface="Cardo"/>
              </a:rPr>
              <a:t>Podejmowanie działań, mających na celu podniesienie świadomości ekologicznej mieszkańców gminy. </a:t>
            </a:r>
          </a:p>
          <a:p>
            <a:pPr>
              <a:lnSpc>
                <a:spcPts val="4107"/>
              </a:lnSpc>
              <a:spcBef>
                <a:spcPct val="0"/>
              </a:spcBef>
            </a:pPr>
            <a:r>
              <a:rPr lang="en-US" sz="3700" spc="-74">
                <a:solidFill>
                  <a:srgbClr val="000000"/>
                </a:solidFill>
                <a:latin typeface="Cardo Bold"/>
              </a:rPr>
              <a:t>3)</a:t>
            </a:r>
            <a:r>
              <a:rPr lang="en-US" sz="3700" spc="-74">
                <a:solidFill>
                  <a:srgbClr val="000000"/>
                </a:solidFill>
                <a:latin typeface="Cardo"/>
              </a:rPr>
              <a:t>Promowanie i wspieranie rozwoju odnawialnych źródeł energii (OZE) </a:t>
            </a:r>
          </a:p>
          <a:p>
            <a:pPr>
              <a:lnSpc>
                <a:spcPts val="4107"/>
              </a:lnSpc>
              <a:spcBef>
                <a:spcPct val="0"/>
              </a:spcBef>
            </a:pPr>
            <a:r>
              <a:rPr lang="en-US" sz="3700" spc="-74">
                <a:solidFill>
                  <a:srgbClr val="000000"/>
                </a:solidFill>
                <a:latin typeface="Cardo"/>
              </a:rPr>
              <a:t>w gminie Smyków.</a:t>
            </a:r>
          </a:p>
          <a:p>
            <a:pPr>
              <a:lnSpc>
                <a:spcPts val="4107"/>
              </a:lnSpc>
              <a:spcBef>
                <a:spcPct val="0"/>
              </a:spcBef>
            </a:pPr>
            <a:r>
              <a:rPr lang="en-US" sz="3700" spc="-74">
                <a:solidFill>
                  <a:srgbClr val="000000"/>
                </a:solidFill>
                <a:latin typeface="Cardo Bold"/>
              </a:rPr>
              <a:t>4)</a:t>
            </a:r>
            <a:r>
              <a:rPr lang="en-US" sz="3700" spc="-74">
                <a:solidFill>
                  <a:srgbClr val="000000"/>
                </a:solidFill>
                <a:latin typeface="Cardo"/>
              </a:rPr>
              <a:t> Pozyskiwanie dofinansowań z funduszy krajowych i UE na budowę odnawialnych źródeł energii (OZE). </a:t>
            </a:r>
          </a:p>
          <a:p>
            <a:pPr>
              <a:lnSpc>
                <a:spcPts val="4107"/>
              </a:lnSpc>
              <a:spcBef>
                <a:spcPct val="0"/>
              </a:spcBef>
            </a:pPr>
            <a:r>
              <a:rPr lang="en-US" sz="3700" spc="-74">
                <a:solidFill>
                  <a:srgbClr val="000000"/>
                </a:solidFill>
                <a:latin typeface="Cardo Bold"/>
              </a:rPr>
              <a:t>5)</a:t>
            </a:r>
            <a:r>
              <a:rPr lang="en-US" sz="3700" spc="-74">
                <a:solidFill>
                  <a:srgbClr val="000000"/>
                </a:solidFill>
                <a:latin typeface="Cardo"/>
              </a:rPr>
              <a:t>Wykorzystanie OZE i efektywności energetycznej w budynkach użyteczności publicznej dla zmniejszenia zanieczyszczania środowiska. </a:t>
            </a:r>
          </a:p>
          <a:p>
            <a:pPr algn="ctr">
              <a:lnSpc>
                <a:spcPts val="4995"/>
              </a:lnSpc>
              <a:spcBef>
                <a:spcPct val="0"/>
              </a:spcBef>
            </a:pPr>
            <a:endParaRPr lang="en-US" sz="3700" spc="-74">
              <a:solidFill>
                <a:srgbClr val="000000"/>
              </a:solidFill>
              <a:latin typeface="Cardo"/>
            </a:endParaRPr>
          </a:p>
        </p:txBody>
      </p:sp>
      <p:pic>
        <p:nvPicPr>
          <p:cNvPr id="14" name="Picture 14"/>
          <p:cNvPicPr>
            <a:picLocks noChangeAspect="1"/>
          </p:cNvPicPr>
          <p:nvPr/>
        </p:nvPicPr>
        <p:blipFill>
          <a:blip r:embed="rId6"/>
          <a:srcRect/>
          <a:stretch>
            <a:fillRect/>
          </a:stretch>
        </p:blipFill>
        <p:spPr>
          <a:xfrm>
            <a:off x="0" y="505498"/>
            <a:ext cx="982010" cy="104640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6F3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flipV="1">
            <a:off x="14577440" y="-1837622"/>
            <a:ext cx="9060213" cy="5732644"/>
          </a:xfrm>
          <a:prstGeom prst="rect">
            <a:avLst/>
          </a:prstGeom>
        </p:spPr>
      </p:pic>
      <p:grpSp>
        <p:nvGrpSpPr>
          <p:cNvPr id="3" name="Group 3"/>
          <p:cNvGrpSpPr/>
          <p:nvPr/>
        </p:nvGrpSpPr>
        <p:grpSpPr>
          <a:xfrm rot="-10800000">
            <a:off x="-1743743" y="4305381"/>
            <a:ext cx="3832685" cy="7712995"/>
            <a:chOff x="0" y="0"/>
            <a:chExt cx="5110247" cy="10283994"/>
          </a:xfrm>
        </p:grpSpPr>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48378" y="748378"/>
              <a:ext cx="3613490" cy="3613490"/>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48378" y="1441439"/>
              <a:ext cx="3613490" cy="3613490"/>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48378" y="2199237"/>
              <a:ext cx="3613490" cy="3613490"/>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48378" y="2926721"/>
              <a:ext cx="3613490" cy="3613490"/>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48378" y="3738114"/>
              <a:ext cx="3613490" cy="3613490"/>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48378" y="4495912"/>
              <a:ext cx="3613490" cy="3613490"/>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48378" y="5223396"/>
              <a:ext cx="3613490" cy="3613490"/>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48378" y="5922125"/>
              <a:ext cx="3613490" cy="3613490"/>
            </a:xfrm>
            <a:prstGeom prst="rect">
              <a:avLst/>
            </a:prstGeom>
          </p:spPr>
        </p:pic>
      </p:grpSp>
      <p:sp>
        <p:nvSpPr>
          <p:cNvPr id="12" name="AutoShape 12"/>
          <p:cNvSpPr/>
          <p:nvPr/>
        </p:nvSpPr>
        <p:spPr>
          <a:xfrm rot="5400000">
            <a:off x="-8310307" y="6830204"/>
            <a:ext cx="20808023" cy="0"/>
          </a:xfrm>
          <a:prstGeom prst="line">
            <a:avLst/>
          </a:prstGeom>
          <a:ln w="9525" cap="rnd">
            <a:solidFill>
              <a:srgbClr val="393939"/>
            </a:solidFill>
            <a:prstDash val="solid"/>
            <a:headEnd type="none" w="sm" len="sm"/>
            <a:tailEnd type="none" w="sm" len="sm"/>
          </a:ln>
        </p:spPr>
      </p:sp>
      <p:sp>
        <p:nvSpPr>
          <p:cNvPr id="13" name="AutoShape 13"/>
          <p:cNvSpPr/>
          <p:nvPr/>
        </p:nvSpPr>
        <p:spPr>
          <a:xfrm rot="5400000">
            <a:off x="5841976" y="6197162"/>
            <a:ext cx="20808023" cy="0"/>
          </a:xfrm>
          <a:prstGeom prst="line">
            <a:avLst/>
          </a:prstGeom>
          <a:ln w="9525" cap="rnd">
            <a:solidFill>
              <a:srgbClr val="393939"/>
            </a:solidFill>
            <a:prstDash val="solid"/>
            <a:headEnd type="none" w="sm" len="sm"/>
            <a:tailEnd type="none" w="sm" len="sm"/>
          </a:ln>
        </p:spPr>
      </p:sp>
      <p:pic>
        <p:nvPicPr>
          <p:cNvPr id="14" name="Picture 14"/>
          <p:cNvPicPr>
            <a:picLocks noChangeAspect="1"/>
          </p:cNvPicPr>
          <p:nvPr/>
        </p:nvPicPr>
        <p:blipFill>
          <a:blip r:embed="rId6"/>
          <a:srcRect/>
          <a:stretch>
            <a:fillRect/>
          </a:stretch>
        </p:blipFill>
        <p:spPr>
          <a:xfrm>
            <a:off x="4676656" y="7004539"/>
            <a:ext cx="9703629" cy="2519572"/>
          </a:xfrm>
          <a:prstGeom prst="rect">
            <a:avLst/>
          </a:prstGeom>
        </p:spPr>
      </p:pic>
      <p:pic>
        <p:nvPicPr>
          <p:cNvPr id="15" name="Picture 15"/>
          <p:cNvPicPr>
            <a:picLocks noChangeAspect="1"/>
          </p:cNvPicPr>
          <p:nvPr/>
        </p:nvPicPr>
        <p:blipFill>
          <a:blip r:embed="rId7"/>
          <a:srcRect/>
          <a:stretch>
            <a:fillRect/>
          </a:stretch>
        </p:blipFill>
        <p:spPr>
          <a:xfrm>
            <a:off x="263648" y="213481"/>
            <a:ext cx="1530103" cy="1630438"/>
          </a:xfrm>
          <a:prstGeom prst="rect">
            <a:avLst/>
          </a:prstGeom>
        </p:spPr>
      </p:pic>
      <p:sp>
        <p:nvSpPr>
          <p:cNvPr id="16" name="TextBox 16"/>
          <p:cNvSpPr txBox="1"/>
          <p:nvPr/>
        </p:nvSpPr>
        <p:spPr>
          <a:xfrm>
            <a:off x="2772295" y="3474223"/>
            <a:ext cx="13357027" cy="3089307"/>
          </a:xfrm>
          <a:prstGeom prst="rect">
            <a:avLst/>
          </a:prstGeom>
        </p:spPr>
        <p:txBody>
          <a:bodyPr lIns="0" tIns="0" rIns="0" bIns="0" rtlCol="0" anchor="t">
            <a:spAutoFit/>
          </a:bodyPr>
          <a:lstStyle/>
          <a:p>
            <a:pPr algn="ctr">
              <a:lnSpc>
                <a:spcPts val="4248"/>
              </a:lnSpc>
              <a:spcBef>
                <a:spcPct val="0"/>
              </a:spcBef>
            </a:pPr>
            <a:r>
              <a:rPr lang="en-US" sz="3827" spc="-76" dirty="0">
                <a:solidFill>
                  <a:srgbClr val="000000"/>
                </a:solidFill>
                <a:latin typeface="Cardo Bold"/>
              </a:rPr>
              <a:t>CENTRUM KREACJI I STRATEGII </a:t>
            </a:r>
            <a:endParaRPr lang="pl-PL" sz="3827" spc="-76" dirty="0" smtClean="0">
              <a:solidFill>
                <a:srgbClr val="000000"/>
              </a:solidFill>
              <a:latin typeface="Cardo Bold"/>
            </a:endParaRPr>
          </a:p>
          <a:p>
            <a:pPr algn="ctr">
              <a:lnSpc>
                <a:spcPts val="4248"/>
              </a:lnSpc>
              <a:spcBef>
                <a:spcPct val="0"/>
              </a:spcBef>
            </a:pPr>
            <a:r>
              <a:rPr lang="en-US" sz="3827" spc="-76" dirty="0" smtClean="0">
                <a:solidFill>
                  <a:srgbClr val="000000"/>
                </a:solidFill>
                <a:latin typeface="Cardo Bold"/>
              </a:rPr>
              <a:t>INTERAKCJA </a:t>
            </a:r>
            <a:r>
              <a:rPr lang="en-US" sz="3827" spc="-76" dirty="0">
                <a:solidFill>
                  <a:srgbClr val="000000"/>
                </a:solidFill>
                <a:latin typeface="Cardo Bold"/>
              </a:rPr>
              <a:t>Sp. z </a:t>
            </a:r>
            <a:r>
              <a:rPr lang="en-US" sz="3827" spc="-76" dirty="0" err="1">
                <a:solidFill>
                  <a:srgbClr val="000000"/>
                </a:solidFill>
                <a:latin typeface="Cardo Bold"/>
              </a:rPr>
              <a:t>o.o</a:t>
            </a:r>
            <a:r>
              <a:rPr lang="en-US" sz="3827" spc="-76" dirty="0">
                <a:solidFill>
                  <a:srgbClr val="000000"/>
                </a:solidFill>
                <a:latin typeface="Cardo Bold"/>
              </a:rPr>
              <a:t>.</a:t>
            </a:r>
          </a:p>
          <a:p>
            <a:pPr algn="ctr">
              <a:lnSpc>
                <a:spcPts val="3940"/>
              </a:lnSpc>
              <a:spcBef>
                <a:spcPct val="0"/>
              </a:spcBef>
            </a:pPr>
            <a:r>
              <a:rPr lang="en-US" sz="3550" spc="-71" dirty="0">
                <a:solidFill>
                  <a:srgbClr val="000000"/>
                </a:solidFill>
                <a:latin typeface="Cardo Bold"/>
              </a:rPr>
              <a:t> z </a:t>
            </a:r>
            <a:r>
              <a:rPr lang="en-US" sz="3550" spc="-71" dirty="0" err="1">
                <a:solidFill>
                  <a:srgbClr val="000000"/>
                </a:solidFill>
                <a:latin typeface="Cardo Bold"/>
              </a:rPr>
              <a:t>siedzibą</a:t>
            </a:r>
            <a:r>
              <a:rPr lang="en-US" sz="3550" spc="-71" dirty="0">
                <a:solidFill>
                  <a:srgbClr val="000000"/>
                </a:solidFill>
                <a:latin typeface="Cardo Bold"/>
              </a:rPr>
              <a:t>: </a:t>
            </a:r>
            <a:r>
              <a:rPr lang="en-US" sz="3550" spc="-71" dirty="0" err="1">
                <a:solidFill>
                  <a:srgbClr val="000000"/>
                </a:solidFill>
                <a:latin typeface="Cardo"/>
              </a:rPr>
              <a:t>ul</a:t>
            </a:r>
            <a:r>
              <a:rPr lang="en-US" sz="3550" spc="-71" dirty="0">
                <a:solidFill>
                  <a:srgbClr val="000000"/>
                </a:solidFill>
                <a:latin typeface="Cardo"/>
              </a:rPr>
              <a:t>. </a:t>
            </a:r>
            <a:r>
              <a:rPr lang="en-US" sz="3550" spc="-71" dirty="0" err="1">
                <a:solidFill>
                  <a:srgbClr val="000000"/>
                </a:solidFill>
                <a:latin typeface="Cardo"/>
              </a:rPr>
              <a:t>Legionów</a:t>
            </a:r>
            <a:r>
              <a:rPr lang="en-US" sz="3550" spc="-71" dirty="0">
                <a:solidFill>
                  <a:srgbClr val="000000"/>
                </a:solidFill>
                <a:latin typeface="Cardo"/>
              </a:rPr>
              <a:t> 5A/10, 33-100 </a:t>
            </a:r>
            <a:r>
              <a:rPr lang="en-US" sz="3550" spc="-71" dirty="0" err="1">
                <a:solidFill>
                  <a:srgbClr val="000000"/>
                </a:solidFill>
                <a:latin typeface="Cardo"/>
              </a:rPr>
              <a:t>Tarnów</a:t>
            </a:r>
            <a:endParaRPr lang="en-US" sz="3550" spc="-71" dirty="0">
              <a:solidFill>
                <a:srgbClr val="000000"/>
              </a:solidFill>
              <a:latin typeface="Cardo"/>
            </a:endParaRPr>
          </a:p>
          <a:p>
            <a:pPr algn="ctr">
              <a:lnSpc>
                <a:spcPts val="3940"/>
              </a:lnSpc>
              <a:spcBef>
                <a:spcPct val="0"/>
              </a:spcBef>
            </a:pPr>
            <a:r>
              <a:rPr lang="en-US" sz="3550" spc="-71" dirty="0">
                <a:solidFill>
                  <a:srgbClr val="000000"/>
                </a:solidFill>
                <a:latin typeface="Cardo"/>
              </a:rPr>
              <a:t> </a:t>
            </a:r>
            <a:r>
              <a:rPr lang="en-US" sz="3550" spc="-71" dirty="0">
                <a:solidFill>
                  <a:srgbClr val="000000"/>
                </a:solidFill>
                <a:latin typeface="Cardo Bold"/>
              </a:rPr>
              <a:t>NIP:</a:t>
            </a:r>
            <a:r>
              <a:rPr lang="en-US" sz="3550" spc="-71" dirty="0">
                <a:solidFill>
                  <a:srgbClr val="000000"/>
                </a:solidFill>
                <a:latin typeface="Cardo"/>
              </a:rPr>
              <a:t> 8733271064, </a:t>
            </a:r>
            <a:r>
              <a:rPr lang="en-US" sz="3550" spc="-71" dirty="0">
                <a:solidFill>
                  <a:srgbClr val="000000"/>
                </a:solidFill>
                <a:latin typeface="Cardo Bold"/>
              </a:rPr>
              <a:t>REGON:</a:t>
            </a:r>
            <a:r>
              <a:rPr lang="en-US" sz="3550" spc="-71" dirty="0">
                <a:solidFill>
                  <a:srgbClr val="000000"/>
                </a:solidFill>
                <a:latin typeface="Cardo"/>
              </a:rPr>
              <a:t> 383133299, </a:t>
            </a:r>
            <a:r>
              <a:rPr lang="en-US" sz="3550" spc="-71" dirty="0">
                <a:solidFill>
                  <a:srgbClr val="000000"/>
                </a:solidFill>
                <a:latin typeface="Cardo Bold"/>
              </a:rPr>
              <a:t>KRS:</a:t>
            </a:r>
            <a:r>
              <a:rPr lang="en-US" sz="3550" spc="-71" dirty="0">
                <a:solidFill>
                  <a:srgbClr val="000000"/>
                </a:solidFill>
                <a:latin typeface="Cardo"/>
              </a:rPr>
              <a:t> 0000781820</a:t>
            </a:r>
          </a:p>
          <a:p>
            <a:pPr algn="ctr">
              <a:lnSpc>
                <a:spcPts val="3940"/>
              </a:lnSpc>
              <a:spcBef>
                <a:spcPct val="0"/>
              </a:spcBef>
            </a:pPr>
            <a:r>
              <a:rPr lang="en-US" sz="3550" spc="-71" dirty="0">
                <a:solidFill>
                  <a:srgbClr val="000000"/>
                </a:solidFill>
                <a:latin typeface="Cardo"/>
              </a:rPr>
              <a:t> </a:t>
            </a:r>
            <a:r>
              <a:rPr lang="en-US" sz="3550" spc="-71" dirty="0">
                <a:solidFill>
                  <a:srgbClr val="000000"/>
                </a:solidFill>
                <a:latin typeface="Cardo Bold"/>
              </a:rPr>
              <a:t>e-mail:</a:t>
            </a:r>
            <a:r>
              <a:rPr lang="en-US" sz="3550" spc="-71" dirty="0">
                <a:solidFill>
                  <a:srgbClr val="000000"/>
                </a:solidFill>
                <a:latin typeface="Cardo"/>
              </a:rPr>
              <a:t> biuro@interakcja.com.pl; </a:t>
            </a:r>
          </a:p>
          <a:p>
            <a:pPr algn="ctr">
              <a:lnSpc>
                <a:spcPts val="3940"/>
              </a:lnSpc>
              <a:spcBef>
                <a:spcPct val="0"/>
              </a:spcBef>
            </a:pPr>
            <a:r>
              <a:rPr lang="en-US" sz="3550" spc="-71" dirty="0" err="1">
                <a:solidFill>
                  <a:srgbClr val="000000"/>
                </a:solidFill>
                <a:latin typeface="Cardo Bold"/>
              </a:rPr>
              <a:t>strona</a:t>
            </a:r>
            <a:r>
              <a:rPr lang="en-US" sz="3550" spc="-71" dirty="0">
                <a:solidFill>
                  <a:srgbClr val="000000"/>
                </a:solidFill>
                <a:latin typeface="Cardo Bold"/>
              </a:rPr>
              <a:t>: </a:t>
            </a:r>
            <a:r>
              <a:rPr lang="en-US" sz="3550" spc="-71" dirty="0">
                <a:solidFill>
                  <a:srgbClr val="000000"/>
                </a:solidFill>
                <a:latin typeface="Cardo"/>
              </a:rPr>
              <a:t>www.interakcja.com.pl</a:t>
            </a:r>
          </a:p>
        </p:txBody>
      </p:sp>
      <p:sp>
        <p:nvSpPr>
          <p:cNvPr id="17" name="TextBox 17"/>
          <p:cNvSpPr txBox="1"/>
          <p:nvPr/>
        </p:nvSpPr>
        <p:spPr>
          <a:xfrm>
            <a:off x="6328618" y="1860232"/>
            <a:ext cx="6244382" cy="743793"/>
          </a:xfrm>
          <a:prstGeom prst="rect">
            <a:avLst/>
          </a:prstGeom>
        </p:spPr>
        <p:txBody>
          <a:bodyPr wrap="square" lIns="0" tIns="0" rIns="0" bIns="0" rtlCol="0" anchor="t">
            <a:spAutoFit/>
          </a:bodyPr>
          <a:lstStyle/>
          <a:p>
            <a:pPr algn="ctr">
              <a:lnSpc>
                <a:spcPts val="5772"/>
              </a:lnSpc>
              <a:spcBef>
                <a:spcPct val="0"/>
              </a:spcBef>
            </a:pPr>
            <a:r>
              <a:rPr lang="en-US" sz="5200" spc="-104" dirty="0" smtClean="0">
                <a:solidFill>
                  <a:srgbClr val="000000"/>
                </a:solidFill>
                <a:latin typeface="Cardo Bold"/>
              </a:rPr>
              <a:t>OPRACOWANI</a:t>
            </a:r>
            <a:r>
              <a:rPr lang="pl-PL" sz="5200" spc="-104" dirty="0" smtClean="0">
                <a:solidFill>
                  <a:srgbClr val="000000"/>
                </a:solidFill>
                <a:latin typeface="Cardo Bold"/>
              </a:rPr>
              <a:t>E</a:t>
            </a:r>
            <a:r>
              <a:rPr lang="en-US" sz="5200" spc="-104" dirty="0" smtClean="0">
                <a:solidFill>
                  <a:srgbClr val="000000"/>
                </a:solidFill>
                <a:latin typeface="Cardo Bold"/>
              </a:rPr>
              <a:t>:</a:t>
            </a:r>
            <a:endParaRPr lang="en-US" sz="5200" spc="-104" dirty="0">
              <a:solidFill>
                <a:srgbClr val="000000"/>
              </a:solidFill>
              <a:latin typeface="Cardo Bold"/>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6F3EF"/>
        </a:solidFill>
        <a:effectLst/>
      </p:bgPr>
    </p:bg>
    <p:spTree>
      <p:nvGrpSpPr>
        <p:cNvPr id="1" name=""/>
        <p:cNvGrpSpPr/>
        <p:nvPr/>
      </p:nvGrpSpPr>
      <p:grpSpPr>
        <a:xfrm>
          <a:off x="0" y="0"/>
          <a:ext cx="0" cy="0"/>
          <a:chOff x="0" y="0"/>
          <a:chExt cx="0" cy="0"/>
        </a:xfrm>
      </p:grpSpPr>
      <p:sp>
        <p:nvSpPr>
          <p:cNvPr id="2" name="AutoShape 2"/>
          <p:cNvSpPr/>
          <p:nvPr/>
        </p:nvSpPr>
        <p:spPr>
          <a:xfrm>
            <a:off x="-394661" y="9258300"/>
            <a:ext cx="20808023" cy="0"/>
          </a:xfrm>
          <a:prstGeom prst="line">
            <a:avLst/>
          </a:prstGeom>
          <a:ln w="9525" cap="rnd">
            <a:solidFill>
              <a:srgbClr val="393939"/>
            </a:solidFill>
            <a:prstDash val="solid"/>
            <a:headEnd type="none" w="sm" len="sm"/>
            <a:tailEnd type="none" w="sm" len="sm"/>
          </a:ln>
        </p:spPr>
      </p:sp>
      <p:sp>
        <p:nvSpPr>
          <p:cNvPr id="3" name="AutoShape 3"/>
          <p:cNvSpPr/>
          <p:nvPr/>
        </p:nvSpPr>
        <p:spPr>
          <a:xfrm rot="5400000">
            <a:off x="-9363459" y="6764049"/>
            <a:ext cx="20808023" cy="0"/>
          </a:xfrm>
          <a:prstGeom prst="line">
            <a:avLst/>
          </a:prstGeom>
          <a:ln w="9525" cap="rnd">
            <a:solidFill>
              <a:srgbClr val="393939"/>
            </a:solidFill>
            <a:prstDash val="solid"/>
            <a:headEnd type="none" w="sm" len="sm"/>
            <a:tailEnd type="none" w="sm" len="sm"/>
          </a:ln>
        </p:spPr>
      </p:sp>
      <p:sp>
        <p:nvSpPr>
          <p:cNvPr id="4" name="AutoShape 4"/>
          <p:cNvSpPr/>
          <p:nvPr/>
        </p:nvSpPr>
        <p:spPr>
          <a:xfrm rot="5400000">
            <a:off x="6860051" y="6764049"/>
            <a:ext cx="20808023" cy="0"/>
          </a:xfrm>
          <a:prstGeom prst="line">
            <a:avLst/>
          </a:prstGeom>
          <a:ln w="9525" cap="rnd">
            <a:solidFill>
              <a:srgbClr val="393939"/>
            </a:solidFill>
            <a:prstDash val="solid"/>
            <a:headEnd type="none" w="sm" len="sm"/>
            <a:tailEnd type="none" w="sm" len="sm"/>
          </a:ln>
        </p:spPr>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flipV="1">
            <a:off x="15605040" y="3438138"/>
            <a:ext cx="9060213" cy="5732644"/>
          </a:xfrm>
          <a:prstGeom prst="rect">
            <a:avLst/>
          </a:prstGeom>
        </p:spPr>
      </p:pic>
      <p:sp>
        <p:nvSpPr>
          <p:cNvPr id="6" name="AutoShape 6"/>
          <p:cNvSpPr/>
          <p:nvPr/>
        </p:nvSpPr>
        <p:spPr>
          <a:xfrm>
            <a:off x="-204161" y="1774354"/>
            <a:ext cx="19312993" cy="0"/>
          </a:xfrm>
          <a:prstGeom prst="line">
            <a:avLst/>
          </a:prstGeom>
          <a:ln w="9525" cap="rnd">
            <a:solidFill>
              <a:srgbClr val="393939"/>
            </a:solidFill>
            <a:prstDash val="solid"/>
            <a:headEnd type="none" w="sm" len="sm"/>
            <a:tailEnd type="none" w="sm" len="sm"/>
          </a:ln>
        </p:spPr>
      </p:sp>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2268841" y="-1912235"/>
            <a:ext cx="2710118" cy="2710118"/>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2259316" y="-1429612"/>
            <a:ext cx="2710118" cy="2710118"/>
          </a:xfrm>
          <a:prstGeom prst="rect">
            <a:avLst/>
          </a:prstGeom>
        </p:spPr>
      </p:pic>
      <p:grpSp>
        <p:nvGrpSpPr>
          <p:cNvPr id="9" name="Group 9"/>
          <p:cNvGrpSpPr/>
          <p:nvPr/>
        </p:nvGrpSpPr>
        <p:grpSpPr>
          <a:xfrm>
            <a:off x="-2792132" y="7823681"/>
            <a:ext cx="3837448" cy="4324834"/>
            <a:chOff x="0" y="0"/>
            <a:chExt cx="5116597" cy="5766445"/>
          </a:xfrm>
        </p:grpSpPr>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48378" y="748378"/>
              <a:ext cx="3613490" cy="3613490"/>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54728" y="1404576"/>
              <a:ext cx="3613490" cy="3613490"/>
            </a:xfrm>
            <a:prstGeom prst="rect">
              <a:avLst/>
            </a:prstGeom>
          </p:spPr>
        </p:pic>
      </p:grpSp>
      <p:sp>
        <p:nvSpPr>
          <p:cNvPr id="12" name="TextBox 12"/>
          <p:cNvSpPr txBox="1"/>
          <p:nvPr/>
        </p:nvSpPr>
        <p:spPr>
          <a:xfrm>
            <a:off x="1543417" y="2683558"/>
            <a:ext cx="14433881" cy="7170230"/>
          </a:xfrm>
          <a:prstGeom prst="rect">
            <a:avLst/>
          </a:prstGeom>
        </p:spPr>
        <p:txBody>
          <a:bodyPr lIns="0" tIns="0" rIns="0" bIns="0" rtlCol="0" anchor="t">
            <a:spAutoFit/>
          </a:bodyPr>
          <a:lstStyle/>
          <a:p>
            <a:pPr>
              <a:lnSpc>
                <a:spcPts val="5550"/>
              </a:lnSpc>
            </a:pPr>
            <a:r>
              <a:rPr lang="en-US" sz="5000" u="sng" spc="-100">
                <a:solidFill>
                  <a:srgbClr val="000000"/>
                </a:solidFill>
                <a:latin typeface="Cardo Bold"/>
              </a:rPr>
              <a:t>Cel strategiczny:</a:t>
            </a:r>
          </a:p>
          <a:p>
            <a:pPr>
              <a:lnSpc>
                <a:spcPts val="5550"/>
              </a:lnSpc>
            </a:pPr>
            <a:endParaRPr lang="en-US" sz="5000" u="sng" spc="-100">
              <a:solidFill>
                <a:srgbClr val="000000"/>
              </a:solidFill>
              <a:latin typeface="Cardo Bold"/>
            </a:endParaRPr>
          </a:p>
          <a:p>
            <a:pPr>
              <a:lnSpc>
                <a:spcPts val="4551"/>
              </a:lnSpc>
            </a:pPr>
            <a:r>
              <a:rPr lang="en-US" sz="4100" spc="-82">
                <a:solidFill>
                  <a:srgbClr val="000000"/>
                </a:solidFill>
                <a:latin typeface="Cardo"/>
              </a:rPr>
              <a:t>Budowa tożsamości wspólnoty lokalnej oraz rozwój kultury</a:t>
            </a:r>
          </a:p>
          <a:p>
            <a:pPr>
              <a:lnSpc>
                <a:spcPts val="4551"/>
              </a:lnSpc>
            </a:pPr>
            <a:r>
              <a:rPr lang="en-US" sz="4100" spc="-82">
                <a:solidFill>
                  <a:srgbClr val="000000"/>
                </a:solidFill>
                <a:latin typeface="Cardo"/>
              </a:rPr>
              <a:t>i dziedzictwa kulturowego. Tworzenie odpowiednich warunków do rozwoju kapitału społecznego i ludzkiego opartego </a:t>
            </a:r>
          </a:p>
          <a:p>
            <a:pPr>
              <a:lnSpc>
                <a:spcPts val="4551"/>
              </a:lnSpc>
            </a:pPr>
            <a:r>
              <a:rPr lang="en-US" sz="4100" spc="-82">
                <a:solidFill>
                  <a:srgbClr val="000000"/>
                </a:solidFill>
                <a:latin typeface="Cardo"/>
              </a:rPr>
              <a:t>o społeczność lokalną, jako podstawę do podnoszenia poziomu życia mieszkańców. Wzrost dostępności do opieki medycznej oraz rozwój infrastruktury kulturalnej. </a:t>
            </a:r>
          </a:p>
          <a:p>
            <a:pPr>
              <a:lnSpc>
                <a:spcPts val="5661"/>
              </a:lnSpc>
            </a:pPr>
            <a:endParaRPr lang="en-US" sz="4100" spc="-82">
              <a:solidFill>
                <a:srgbClr val="000000"/>
              </a:solidFill>
              <a:latin typeface="Cardo"/>
            </a:endParaRPr>
          </a:p>
          <a:p>
            <a:pPr>
              <a:lnSpc>
                <a:spcPts val="5661"/>
              </a:lnSpc>
            </a:pPr>
            <a:endParaRPr lang="en-US" sz="4100" spc="-82">
              <a:solidFill>
                <a:srgbClr val="000000"/>
              </a:solidFill>
              <a:latin typeface="Cardo"/>
            </a:endParaRPr>
          </a:p>
          <a:p>
            <a:pPr marL="0" lvl="0" indent="0">
              <a:lnSpc>
                <a:spcPts val="6993"/>
              </a:lnSpc>
            </a:pPr>
            <a:endParaRPr lang="en-US" sz="4100" spc="-82">
              <a:solidFill>
                <a:srgbClr val="000000"/>
              </a:solidFill>
              <a:latin typeface="Cardo"/>
            </a:endParaRPr>
          </a:p>
        </p:txBody>
      </p:sp>
      <p:sp>
        <p:nvSpPr>
          <p:cNvPr id="13" name="TextBox 13"/>
          <p:cNvSpPr txBox="1"/>
          <p:nvPr/>
        </p:nvSpPr>
        <p:spPr>
          <a:xfrm>
            <a:off x="3843986" y="286382"/>
            <a:ext cx="9601200" cy="1261112"/>
          </a:xfrm>
          <a:prstGeom prst="rect">
            <a:avLst/>
          </a:prstGeom>
        </p:spPr>
        <p:txBody>
          <a:bodyPr lIns="0" tIns="0" rIns="0" bIns="0" rtlCol="0" anchor="t">
            <a:spAutoFit/>
          </a:bodyPr>
          <a:lstStyle/>
          <a:p>
            <a:pPr algn="ctr">
              <a:lnSpc>
                <a:spcPts val="4995"/>
              </a:lnSpc>
              <a:spcBef>
                <a:spcPct val="0"/>
              </a:spcBef>
            </a:pPr>
            <a:r>
              <a:rPr lang="en-US" sz="4500" spc="-90">
                <a:solidFill>
                  <a:srgbClr val="000000"/>
                </a:solidFill>
                <a:latin typeface="Cardo Bold"/>
              </a:rPr>
              <a:t>OBSZAR TEMATYCZNY TRZECI:</a:t>
            </a:r>
            <a:r>
              <a:rPr lang="en-US" sz="4500" spc="-90">
                <a:solidFill>
                  <a:srgbClr val="000000"/>
                </a:solidFill>
                <a:latin typeface="Cardo"/>
              </a:rPr>
              <a:t> </a:t>
            </a:r>
          </a:p>
          <a:p>
            <a:pPr algn="ctr">
              <a:lnSpc>
                <a:spcPts val="4995"/>
              </a:lnSpc>
              <a:spcBef>
                <a:spcPct val="0"/>
              </a:spcBef>
            </a:pPr>
            <a:r>
              <a:rPr lang="en-US" sz="4500" spc="-90">
                <a:solidFill>
                  <a:srgbClr val="000000"/>
                </a:solidFill>
                <a:latin typeface="Cardo"/>
              </a:rPr>
              <a:t>Dziedzictwo, kapitał ludzki i społeczny.</a:t>
            </a:r>
          </a:p>
        </p:txBody>
      </p:sp>
      <p:pic>
        <p:nvPicPr>
          <p:cNvPr id="14" name="Picture 14"/>
          <p:cNvPicPr>
            <a:picLocks noChangeAspect="1"/>
          </p:cNvPicPr>
          <p:nvPr/>
        </p:nvPicPr>
        <p:blipFill>
          <a:blip r:embed="rId6"/>
          <a:srcRect/>
          <a:stretch>
            <a:fillRect/>
          </a:stretch>
        </p:blipFill>
        <p:spPr>
          <a:xfrm>
            <a:off x="0" y="505498"/>
            <a:ext cx="982010" cy="1046405"/>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6F3EF"/>
        </a:solidFill>
        <a:effectLst/>
      </p:bgPr>
    </p:bg>
    <p:spTree>
      <p:nvGrpSpPr>
        <p:cNvPr id="1" name=""/>
        <p:cNvGrpSpPr/>
        <p:nvPr/>
      </p:nvGrpSpPr>
      <p:grpSpPr>
        <a:xfrm>
          <a:off x="0" y="0"/>
          <a:ext cx="0" cy="0"/>
          <a:chOff x="0" y="0"/>
          <a:chExt cx="0" cy="0"/>
        </a:xfrm>
      </p:grpSpPr>
      <p:sp>
        <p:nvSpPr>
          <p:cNvPr id="2" name="AutoShape 2"/>
          <p:cNvSpPr/>
          <p:nvPr/>
        </p:nvSpPr>
        <p:spPr>
          <a:xfrm>
            <a:off x="-394661" y="9258300"/>
            <a:ext cx="20808023" cy="0"/>
          </a:xfrm>
          <a:prstGeom prst="line">
            <a:avLst/>
          </a:prstGeom>
          <a:ln w="9525" cap="rnd">
            <a:solidFill>
              <a:srgbClr val="393939"/>
            </a:solidFill>
            <a:prstDash val="solid"/>
            <a:headEnd type="none" w="sm" len="sm"/>
            <a:tailEnd type="none" w="sm" len="sm"/>
          </a:ln>
        </p:spPr>
      </p:sp>
      <p:sp>
        <p:nvSpPr>
          <p:cNvPr id="3" name="AutoShape 3"/>
          <p:cNvSpPr/>
          <p:nvPr/>
        </p:nvSpPr>
        <p:spPr>
          <a:xfrm rot="5400000">
            <a:off x="-9363459" y="6764049"/>
            <a:ext cx="20808023" cy="0"/>
          </a:xfrm>
          <a:prstGeom prst="line">
            <a:avLst/>
          </a:prstGeom>
          <a:ln w="9525" cap="rnd">
            <a:solidFill>
              <a:srgbClr val="393939"/>
            </a:solidFill>
            <a:prstDash val="solid"/>
            <a:headEnd type="none" w="sm" len="sm"/>
            <a:tailEnd type="none" w="sm" len="sm"/>
          </a:ln>
        </p:spPr>
      </p:sp>
      <p:sp>
        <p:nvSpPr>
          <p:cNvPr id="4" name="AutoShape 4"/>
          <p:cNvSpPr/>
          <p:nvPr/>
        </p:nvSpPr>
        <p:spPr>
          <a:xfrm rot="5400000">
            <a:off x="6860051" y="6764049"/>
            <a:ext cx="20808023" cy="0"/>
          </a:xfrm>
          <a:prstGeom prst="line">
            <a:avLst/>
          </a:prstGeom>
          <a:ln w="9525" cap="rnd">
            <a:solidFill>
              <a:srgbClr val="393939"/>
            </a:solidFill>
            <a:prstDash val="solid"/>
            <a:headEnd type="none" w="sm" len="sm"/>
            <a:tailEnd type="none" w="sm" len="sm"/>
          </a:ln>
        </p:spPr>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flipV="1">
            <a:off x="15605040" y="3438138"/>
            <a:ext cx="9060213" cy="5732644"/>
          </a:xfrm>
          <a:prstGeom prst="rect">
            <a:avLst/>
          </a:prstGeom>
        </p:spPr>
      </p:pic>
      <p:sp>
        <p:nvSpPr>
          <p:cNvPr id="6" name="AutoShape 6"/>
          <p:cNvSpPr/>
          <p:nvPr/>
        </p:nvSpPr>
        <p:spPr>
          <a:xfrm>
            <a:off x="-204161" y="1774354"/>
            <a:ext cx="19312993" cy="0"/>
          </a:xfrm>
          <a:prstGeom prst="line">
            <a:avLst/>
          </a:prstGeom>
          <a:ln w="9525" cap="rnd">
            <a:solidFill>
              <a:srgbClr val="393939"/>
            </a:solidFill>
            <a:prstDash val="solid"/>
            <a:headEnd type="none" w="sm" len="sm"/>
            <a:tailEnd type="none" w="sm" len="sm"/>
          </a:ln>
        </p:spPr>
      </p:sp>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2268841" y="-1912235"/>
            <a:ext cx="2710118" cy="2710118"/>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2259316" y="-1429612"/>
            <a:ext cx="2710118" cy="2710118"/>
          </a:xfrm>
          <a:prstGeom prst="rect">
            <a:avLst/>
          </a:prstGeom>
        </p:spPr>
      </p:pic>
      <p:grpSp>
        <p:nvGrpSpPr>
          <p:cNvPr id="9" name="Group 9"/>
          <p:cNvGrpSpPr/>
          <p:nvPr/>
        </p:nvGrpSpPr>
        <p:grpSpPr>
          <a:xfrm>
            <a:off x="-2825363" y="7764140"/>
            <a:ext cx="3837448" cy="4324834"/>
            <a:chOff x="0" y="0"/>
            <a:chExt cx="5116597" cy="5766445"/>
          </a:xfrm>
        </p:grpSpPr>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48378" y="748378"/>
              <a:ext cx="3613490" cy="3613490"/>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54728" y="1404576"/>
              <a:ext cx="3613490" cy="3613490"/>
            </a:xfrm>
            <a:prstGeom prst="rect">
              <a:avLst/>
            </a:prstGeom>
          </p:spPr>
        </p:pic>
      </p:grpSp>
      <p:sp>
        <p:nvSpPr>
          <p:cNvPr id="12" name="TextBox 12"/>
          <p:cNvSpPr txBox="1"/>
          <p:nvPr/>
        </p:nvSpPr>
        <p:spPr>
          <a:xfrm>
            <a:off x="4153242" y="314014"/>
            <a:ext cx="9601200" cy="1261112"/>
          </a:xfrm>
          <a:prstGeom prst="rect">
            <a:avLst/>
          </a:prstGeom>
        </p:spPr>
        <p:txBody>
          <a:bodyPr lIns="0" tIns="0" rIns="0" bIns="0" rtlCol="0" anchor="t">
            <a:spAutoFit/>
          </a:bodyPr>
          <a:lstStyle/>
          <a:p>
            <a:pPr algn="ctr">
              <a:lnSpc>
                <a:spcPts val="4995"/>
              </a:lnSpc>
            </a:pPr>
            <a:r>
              <a:rPr lang="en-US" sz="4500" spc="-90">
                <a:solidFill>
                  <a:srgbClr val="000000"/>
                </a:solidFill>
                <a:latin typeface="Cardo Bold"/>
              </a:rPr>
              <a:t>OBSZAR TEMATYCZNY TRZECI:</a:t>
            </a:r>
            <a:r>
              <a:rPr lang="en-US" sz="4500" spc="-90">
                <a:solidFill>
                  <a:srgbClr val="000000"/>
                </a:solidFill>
                <a:latin typeface="Cardo"/>
              </a:rPr>
              <a:t> </a:t>
            </a:r>
          </a:p>
          <a:p>
            <a:pPr algn="ctr">
              <a:lnSpc>
                <a:spcPts val="4995"/>
              </a:lnSpc>
              <a:spcBef>
                <a:spcPct val="0"/>
              </a:spcBef>
            </a:pPr>
            <a:r>
              <a:rPr lang="en-US" sz="4500" spc="-90">
                <a:solidFill>
                  <a:srgbClr val="000000"/>
                </a:solidFill>
                <a:latin typeface="Cardo"/>
              </a:rPr>
              <a:t>Dziedzictwo, kapitał ludzki i społeczny.</a:t>
            </a:r>
          </a:p>
        </p:txBody>
      </p:sp>
      <p:sp>
        <p:nvSpPr>
          <p:cNvPr id="13" name="TextBox 13"/>
          <p:cNvSpPr txBox="1"/>
          <p:nvPr/>
        </p:nvSpPr>
        <p:spPr>
          <a:xfrm>
            <a:off x="1174252" y="2012479"/>
            <a:ext cx="13640606" cy="6973636"/>
          </a:xfrm>
          <a:prstGeom prst="rect">
            <a:avLst/>
          </a:prstGeom>
        </p:spPr>
        <p:txBody>
          <a:bodyPr lIns="0" tIns="0" rIns="0" bIns="0" rtlCol="0" anchor="t">
            <a:spAutoFit/>
          </a:bodyPr>
          <a:lstStyle/>
          <a:p>
            <a:pPr>
              <a:lnSpc>
                <a:spcPts val="4107"/>
              </a:lnSpc>
              <a:spcBef>
                <a:spcPct val="0"/>
              </a:spcBef>
            </a:pPr>
            <a:r>
              <a:rPr lang="en-US" sz="3700" u="sng" spc="-74">
                <a:solidFill>
                  <a:srgbClr val="000000"/>
                </a:solidFill>
                <a:latin typeface="Cardo Bold"/>
              </a:rPr>
              <a:t>Kierunki działań:</a:t>
            </a:r>
          </a:p>
          <a:p>
            <a:pPr>
              <a:lnSpc>
                <a:spcPts val="4995"/>
              </a:lnSpc>
              <a:spcBef>
                <a:spcPct val="0"/>
              </a:spcBef>
            </a:pPr>
            <a:endParaRPr lang="en-US" sz="3700" u="sng" spc="-74">
              <a:solidFill>
                <a:srgbClr val="000000"/>
              </a:solidFill>
              <a:latin typeface="Cardo Bold"/>
            </a:endParaRPr>
          </a:p>
          <a:p>
            <a:pPr algn="just">
              <a:lnSpc>
                <a:spcPts val="3552"/>
              </a:lnSpc>
              <a:spcBef>
                <a:spcPct val="0"/>
              </a:spcBef>
            </a:pPr>
            <a:r>
              <a:rPr lang="en-US" sz="3200" spc="-64">
                <a:solidFill>
                  <a:srgbClr val="000000"/>
                </a:solidFill>
                <a:latin typeface="Cardo Bold"/>
              </a:rPr>
              <a:t>1)</a:t>
            </a:r>
            <a:r>
              <a:rPr lang="en-US" sz="3200" spc="-64">
                <a:solidFill>
                  <a:srgbClr val="000000"/>
                </a:solidFill>
                <a:latin typeface="Cardo"/>
              </a:rPr>
              <a:t>Organizacja przedsięwzięć kulturalnych służących upowszechnianiu kultury oraz integracji środowisk lokalnych. </a:t>
            </a:r>
          </a:p>
          <a:p>
            <a:pPr algn="just">
              <a:lnSpc>
                <a:spcPts val="3552"/>
              </a:lnSpc>
              <a:spcBef>
                <a:spcPct val="0"/>
              </a:spcBef>
            </a:pPr>
            <a:r>
              <a:rPr lang="en-US" sz="3200" spc="-64">
                <a:solidFill>
                  <a:srgbClr val="000000"/>
                </a:solidFill>
                <a:latin typeface="Cardo Bold"/>
              </a:rPr>
              <a:t>2)</a:t>
            </a:r>
            <a:r>
              <a:rPr lang="en-US" sz="3200" spc="-64">
                <a:solidFill>
                  <a:srgbClr val="000000"/>
                </a:solidFill>
                <a:latin typeface="Cardo"/>
              </a:rPr>
              <a:t>Poszerzenie oferty zajęć z zakresu kultury na terenie gminy.</a:t>
            </a:r>
          </a:p>
          <a:p>
            <a:pPr algn="just">
              <a:lnSpc>
                <a:spcPts val="3552"/>
              </a:lnSpc>
              <a:spcBef>
                <a:spcPct val="0"/>
              </a:spcBef>
            </a:pPr>
            <a:r>
              <a:rPr lang="en-US" sz="3200" spc="-64">
                <a:solidFill>
                  <a:srgbClr val="000000"/>
                </a:solidFill>
                <a:latin typeface="Cardo Bold"/>
              </a:rPr>
              <a:t>3)</a:t>
            </a:r>
            <a:r>
              <a:rPr lang="en-US" sz="3200" spc="-64">
                <a:solidFill>
                  <a:srgbClr val="000000"/>
                </a:solidFill>
                <a:latin typeface="Cardo"/>
              </a:rPr>
              <a:t>Poprawa warunków dla zwiększania aktywności społecznej i obywatelskiej mieszkańców.</a:t>
            </a:r>
          </a:p>
          <a:p>
            <a:pPr algn="just">
              <a:lnSpc>
                <a:spcPts val="3552"/>
              </a:lnSpc>
              <a:spcBef>
                <a:spcPct val="0"/>
              </a:spcBef>
            </a:pPr>
            <a:r>
              <a:rPr lang="en-US" sz="3200" spc="-64">
                <a:solidFill>
                  <a:srgbClr val="000000"/>
                </a:solidFill>
                <a:latin typeface="Cardo Bold"/>
              </a:rPr>
              <a:t>4)</a:t>
            </a:r>
            <a:r>
              <a:rPr lang="en-US" sz="3200" spc="-64">
                <a:solidFill>
                  <a:srgbClr val="000000"/>
                </a:solidFill>
                <a:latin typeface="Cardo"/>
              </a:rPr>
              <a:t>Zapewnienie wysokiej jakości opieki medycznej dla mieszkańców.</a:t>
            </a:r>
          </a:p>
          <a:p>
            <a:pPr algn="just">
              <a:lnSpc>
                <a:spcPts val="3552"/>
              </a:lnSpc>
              <a:spcBef>
                <a:spcPct val="0"/>
              </a:spcBef>
            </a:pPr>
            <a:r>
              <a:rPr lang="en-US" sz="3200" spc="-64">
                <a:solidFill>
                  <a:srgbClr val="000000"/>
                </a:solidFill>
                <a:latin typeface="Cardo Bold"/>
              </a:rPr>
              <a:t>5)</a:t>
            </a:r>
            <a:r>
              <a:rPr lang="en-US" sz="3200" spc="-64">
                <a:solidFill>
                  <a:srgbClr val="000000"/>
                </a:solidFill>
                <a:latin typeface="Cardo"/>
              </a:rPr>
              <a:t>Rozwój specjalistycznej opieki zdrowotnej.</a:t>
            </a:r>
          </a:p>
          <a:p>
            <a:pPr algn="just">
              <a:lnSpc>
                <a:spcPts val="3552"/>
              </a:lnSpc>
              <a:spcBef>
                <a:spcPct val="0"/>
              </a:spcBef>
            </a:pPr>
            <a:r>
              <a:rPr lang="en-US" sz="3200" spc="-64">
                <a:solidFill>
                  <a:srgbClr val="000000"/>
                </a:solidFill>
                <a:latin typeface="Cardo Bold"/>
              </a:rPr>
              <a:t>6)</a:t>
            </a:r>
            <a:r>
              <a:rPr lang="en-US" sz="3200" spc="-64">
                <a:solidFill>
                  <a:srgbClr val="000000"/>
                </a:solidFill>
                <a:latin typeface="Cardo"/>
              </a:rPr>
              <a:t>Promowanie zachowań prozdrowotnych.</a:t>
            </a:r>
          </a:p>
          <a:p>
            <a:pPr algn="just">
              <a:lnSpc>
                <a:spcPts val="3552"/>
              </a:lnSpc>
              <a:spcBef>
                <a:spcPct val="0"/>
              </a:spcBef>
            </a:pPr>
            <a:r>
              <a:rPr lang="en-US" sz="3200" spc="-64">
                <a:solidFill>
                  <a:srgbClr val="000000"/>
                </a:solidFill>
                <a:latin typeface="Cardo Bold"/>
              </a:rPr>
              <a:t>7)</a:t>
            </a:r>
            <a:r>
              <a:rPr lang="en-US" sz="3200" spc="-64">
                <a:solidFill>
                  <a:srgbClr val="000000"/>
                </a:solidFill>
                <a:latin typeface="Cardo"/>
              </a:rPr>
              <a:t>Rozszerzenie oferty edukacyjnej dla dzieci i młodzieży szkolnej i przedszkolnej.</a:t>
            </a:r>
          </a:p>
          <a:p>
            <a:pPr algn="just">
              <a:lnSpc>
                <a:spcPts val="3552"/>
              </a:lnSpc>
              <a:spcBef>
                <a:spcPct val="0"/>
              </a:spcBef>
            </a:pPr>
            <a:r>
              <a:rPr lang="en-US" sz="3200" spc="-64">
                <a:solidFill>
                  <a:srgbClr val="000000"/>
                </a:solidFill>
                <a:latin typeface="Cardo Bold"/>
              </a:rPr>
              <a:t>8)</a:t>
            </a:r>
            <a:r>
              <a:rPr lang="en-US" sz="3200" spc="-64">
                <a:solidFill>
                  <a:srgbClr val="000000"/>
                </a:solidFill>
                <a:latin typeface="Cardo"/>
              </a:rPr>
              <a:t>Promocja turystyki oraz agroturystyki na terenie gminy. </a:t>
            </a:r>
          </a:p>
          <a:p>
            <a:pPr algn="just">
              <a:lnSpc>
                <a:spcPts val="3552"/>
              </a:lnSpc>
              <a:spcBef>
                <a:spcPct val="0"/>
              </a:spcBef>
            </a:pPr>
            <a:r>
              <a:rPr lang="en-US" sz="3200" spc="-64">
                <a:solidFill>
                  <a:srgbClr val="000000"/>
                </a:solidFill>
                <a:latin typeface="Cardo Bold"/>
              </a:rPr>
              <a:t>9)</a:t>
            </a:r>
            <a:r>
              <a:rPr lang="en-US" sz="3200" spc="-64">
                <a:solidFill>
                  <a:srgbClr val="000000"/>
                </a:solidFill>
                <a:latin typeface="Cardo"/>
              </a:rPr>
              <a:t>Podnoszenie poziomu i standardów spędzania wolnego czasu oraz rozwoju kultury na terenie gminy Smyków, poprzez budowę ośrodka kultury.</a:t>
            </a:r>
          </a:p>
          <a:p>
            <a:pPr algn="just">
              <a:lnSpc>
                <a:spcPts val="3552"/>
              </a:lnSpc>
              <a:spcBef>
                <a:spcPct val="0"/>
              </a:spcBef>
            </a:pPr>
            <a:endParaRPr lang="en-US" sz="3200" spc="-64">
              <a:solidFill>
                <a:srgbClr val="000000"/>
              </a:solidFill>
              <a:latin typeface="Cardo"/>
            </a:endParaRPr>
          </a:p>
        </p:txBody>
      </p:sp>
      <p:pic>
        <p:nvPicPr>
          <p:cNvPr id="14" name="Picture 14"/>
          <p:cNvPicPr>
            <a:picLocks noChangeAspect="1"/>
          </p:cNvPicPr>
          <p:nvPr/>
        </p:nvPicPr>
        <p:blipFill>
          <a:blip r:embed="rId6"/>
          <a:srcRect/>
          <a:stretch>
            <a:fillRect/>
          </a:stretch>
        </p:blipFill>
        <p:spPr>
          <a:xfrm>
            <a:off x="30074" y="505498"/>
            <a:ext cx="982010" cy="1046405"/>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6F3EF"/>
        </a:solidFill>
        <a:effectLst/>
      </p:bgPr>
    </p:bg>
    <p:spTree>
      <p:nvGrpSpPr>
        <p:cNvPr id="1" name=""/>
        <p:cNvGrpSpPr/>
        <p:nvPr/>
      </p:nvGrpSpPr>
      <p:grpSpPr>
        <a:xfrm>
          <a:off x="0" y="0"/>
          <a:ext cx="0" cy="0"/>
          <a:chOff x="0" y="0"/>
          <a:chExt cx="0" cy="0"/>
        </a:xfrm>
      </p:grpSpPr>
      <p:sp>
        <p:nvSpPr>
          <p:cNvPr id="2" name="AutoShape 2"/>
          <p:cNvSpPr/>
          <p:nvPr/>
        </p:nvSpPr>
        <p:spPr>
          <a:xfrm>
            <a:off x="-394661" y="9258300"/>
            <a:ext cx="20808023" cy="0"/>
          </a:xfrm>
          <a:prstGeom prst="line">
            <a:avLst/>
          </a:prstGeom>
          <a:ln w="9525" cap="rnd">
            <a:solidFill>
              <a:srgbClr val="393939"/>
            </a:solidFill>
            <a:prstDash val="solid"/>
            <a:headEnd type="none" w="sm" len="sm"/>
            <a:tailEnd type="none" w="sm" len="sm"/>
          </a:ln>
        </p:spPr>
      </p:sp>
      <p:sp>
        <p:nvSpPr>
          <p:cNvPr id="3" name="AutoShape 3"/>
          <p:cNvSpPr/>
          <p:nvPr/>
        </p:nvSpPr>
        <p:spPr>
          <a:xfrm rot="5400000">
            <a:off x="-9363459" y="6764049"/>
            <a:ext cx="20808023" cy="0"/>
          </a:xfrm>
          <a:prstGeom prst="line">
            <a:avLst/>
          </a:prstGeom>
          <a:ln w="9525" cap="rnd">
            <a:solidFill>
              <a:srgbClr val="393939"/>
            </a:solidFill>
            <a:prstDash val="solid"/>
            <a:headEnd type="none" w="sm" len="sm"/>
            <a:tailEnd type="none" w="sm" len="sm"/>
          </a:ln>
        </p:spPr>
      </p:sp>
      <p:sp>
        <p:nvSpPr>
          <p:cNvPr id="4" name="AutoShape 4"/>
          <p:cNvSpPr/>
          <p:nvPr/>
        </p:nvSpPr>
        <p:spPr>
          <a:xfrm rot="5400000">
            <a:off x="6860051" y="6764049"/>
            <a:ext cx="20808023" cy="0"/>
          </a:xfrm>
          <a:prstGeom prst="line">
            <a:avLst/>
          </a:prstGeom>
          <a:ln w="9525" cap="rnd">
            <a:solidFill>
              <a:srgbClr val="393939"/>
            </a:solidFill>
            <a:prstDash val="solid"/>
            <a:headEnd type="none" w="sm" len="sm"/>
            <a:tailEnd type="none" w="sm" len="sm"/>
          </a:ln>
        </p:spPr>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flipV="1">
            <a:off x="15605040" y="3438138"/>
            <a:ext cx="9060213" cy="5732644"/>
          </a:xfrm>
          <a:prstGeom prst="rect">
            <a:avLst/>
          </a:prstGeom>
        </p:spPr>
      </p:pic>
      <p:sp>
        <p:nvSpPr>
          <p:cNvPr id="6" name="AutoShape 6"/>
          <p:cNvSpPr/>
          <p:nvPr/>
        </p:nvSpPr>
        <p:spPr>
          <a:xfrm>
            <a:off x="-204161" y="1774354"/>
            <a:ext cx="19312993" cy="0"/>
          </a:xfrm>
          <a:prstGeom prst="line">
            <a:avLst/>
          </a:prstGeom>
          <a:ln w="9525" cap="rnd">
            <a:solidFill>
              <a:srgbClr val="393939"/>
            </a:solidFill>
            <a:prstDash val="solid"/>
            <a:headEnd type="none" w="sm" len="sm"/>
            <a:tailEnd type="none" w="sm" len="sm"/>
          </a:ln>
        </p:spPr>
      </p:sp>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2268841" y="-1912235"/>
            <a:ext cx="2710118" cy="2710118"/>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2259316" y="-1429612"/>
            <a:ext cx="2710118" cy="2710118"/>
          </a:xfrm>
          <a:prstGeom prst="rect">
            <a:avLst/>
          </a:prstGeom>
        </p:spPr>
      </p:pic>
      <p:grpSp>
        <p:nvGrpSpPr>
          <p:cNvPr id="9" name="Group 9"/>
          <p:cNvGrpSpPr/>
          <p:nvPr/>
        </p:nvGrpSpPr>
        <p:grpSpPr>
          <a:xfrm>
            <a:off x="-2808748" y="7764140"/>
            <a:ext cx="3837448" cy="4324834"/>
            <a:chOff x="0" y="0"/>
            <a:chExt cx="5116597" cy="5766445"/>
          </a:xfrm>
        </p:grpSpPr>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48378" y="748378"/>
              <a:ext cx="3613490" cy="3613490"/>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54728" y="1404576"/>
              <a:ext cx="3613490" cy="3613490"/>
            </a:xfrm>
            <a:prstGeom prst="rect">
              <a:avLst/>
            </a:prstGeom>
          </p:spPr>
        </p:pic>
      </p:grpSp>
      <p:sp>
        <p:nvSpPr>
          <p:cNvPr id="12" name="TextBox 12"/>
          <p:cNvSpPr txBox="1"/>
          <p:nvPr/>
        </p:nvSpPr>
        <p:spPr>
          <a:xfrm>
            <a:off x="1543417" y="2799329"/>
            <a:ext cx="14433881" cy="6581394"/>
          </a:xfrm>
          <a:prstGeom prst="rect">
            <a:avLst/>
          </a:prstGeom>
        </p:spPr>
        <p:txBody>
          <a:bodyPr lIns="0" tIns="0" rIns="0" bIns="0" rtlCol="0" anchor="t">
            <a:spAutoFit/>
          </a:bodyPr>
          <a:lstStyle/>
          <a:p>
            <a:pPr>
              <a:lnSpc>
                <a:spcPts val="5661"/>
              </a:lnSpc>
            </a:pPr>
            <a:r>
              <a:rPr lang="en-US" sz="5100" u="sng" spc="-102">
                <a:solidFill>
                  <a:srgbClr val="000000"/>
                </a:solidFill>
                <a:latin typeface="Cardo Bold"/>
              </a:rPr>
              <a:t>Cel strategiczny:</a:t>
            </a:r>
          </a:p>
          <a:p>
            <a:pPr>
              <a:lnSpc>
                <a:spcPts val="5328"/>
              </a:lnSpc>
            </a:pPr>
            <a:endParaRPr lang="en-US" sz="5100" u="sng" spc="-102">
              <a:solidFill>
                <a:srgbClr val="000000"/>
              </a:solidFill>
              <a:latin typeface="Cardo Bold"/>
            </a:endParaRPr>
          </a:p>
          <a:p>
            <a:pPr>
              <a:lnSpc>
                <a:spcPts val="5328"/>
              </a:lnSpc>
            </a:pPr>
            <a:r>
              <a:rPr lang="en-US" sz="4800" spc="-96">
                <a:solidFill>
                  <a:srgbClr val="000000"/>
                </a:solidFill>
                <a:latin typeface="Cardo"/>
              </a:rPr>
              <a:t>Rozwój gminy Smyków, przy jednoczesnym wsparciu aktywności lokalnej i wykorzystaniu partnerstwa publiczno-prywatnego (PPP).</a:t>
            </a:r>
          </a:p>
          <a:p>
            <a:pPr>
              <a:lnSpc>
                <a:spcPts val="5883"/>
              </a:lnSpc>
            </a:pPr>
            <a:endParaRPr lang="en-US" sz="4800" spc="-96">
              <a:solidFill>
                <a:srgbClr val="000000"/>
              </a:solidFill>
              <a:latin typeface="Cardo"/>
            </a:endParaRPr>
          </a:p>
          <a:p>
            <a:pPr>
              <a:lnSpc>
                <a:spcPts val="5883"/>
              </a:lnSpc>
            </a:pPr>
            <a:endParaRPr lang="en-US" sz="4800" spc="-96">
              <a:solidFill>
                <a:srgbClr val="000000"/>
              </a:solidFill>
              <a:latin typeface="Cardo"/>
            </a:endParaRPr>
          </a:p>
          <a:p>
            <a:pPr>
              <a:lnSpc>
                <a:spcPts val="5883"/>
              </a:lnSpc>
            </a:pPr>
            <a:endParaRPr lang="en-US" sz="4800" spc="-96">
              <a:solidFill>
                <a:srgbClr val="000000"/>
              </a:solidFill>
              <a:latin typeface="Cardo"/>
            </a:endParaRPr>
          </a:p>
          <a:p>
            <a:pPr marL="0" lvl="0" indent="0">
              <a:lnSpc>
                <a:spcPts val="7215"/>
              </a:lnSpc>
            </a:pPr>
            <a:endParaRPr lang="en-US" sz="4800" spc="-96">
              <a:solidFill>
                <a:srgbClr val="000000"/>
              </a:solidFill>
              <a:latin typeface="Cardo"/>
            </a:endParaRPr>
          </a:p>
        </p:txBody>
      </p:sp>
      <p:sp>
        <p:nvSpPr>
          <p:cNvPr id="13" name="TextBox 13"/>
          <p:cNvSpPr txBox="1"/>
          <p:nvPr/>
        </p:nvSpPr>
        <p:spPr>
          <a:xfrm>
            <a:off x="3060248" y="256657"/>
            <a:ext cx="10546705" cy="1261112"/>
          </a:xfrm>
          <a:prstGeom prst="rect">
            <a:avLst/>
          </a:prstGeom>
        </p:spPr>
        <p:txBody>
          <a:bodyPr lIns="0" tIns="0" rIns="0" bIns="0" rtlCol="0" anchor="t">
            <a:spAutoFit/>
          </a:bodyPr>
          <a:lstStyle/>
          <a:p>
            <a:pPr algn="ctr">
              <a:lnSpc>
                <a:spcPts val="4995"/>
              </a:lnSpc>
              <a:spcBef>
                <a:spcPct val="0"/>
              </a:spcBef>
            </a:pPr>
            <a:r>
              <a:rPr lang="en-US" sz="4500" spc="-90">
                <a:solidFill>
                  <a:srgbClr val="000000"/>
                </a:solidFill>
                <a:latin typeface="Cardo Bold"/>
              </a:rPr>
              <a:t>OBSZAR TEMATYCZNY CZWARTY: </a:t>
            </a:r>
          </a:p>
          <a:p>
            <a:pPr algn="ctr">
              <a:lnSpc>
                <a:spcPts val="4995"/>
              </a:lnSpc>
              <a:spcBef>
                <a:spcPct val="0"/>
              </a:spcBef>
            </a:pPr>
            <a:r>
              <a:rPr lang="en-US" sz="4500" spc="-90">
                <a:solidFill>
                  <a:srgbClr val="000000"/>
                </a:solidFill>
                <a:latin typeface="Cardo"/>
              </a:rPr>
              <a:t>Partnerstwo i Współpraca.</a:t>
            </a:r>
          </a:p>
        </p:txBody>
      </p:sp>
      <p:pic>
        <p:nvPicPr>
          <p:cNvPr id="14" name="Picture 14"/>
          <p:cNvPicPr>
            <a:picLocks noChangeAspect="1"/>
          </p:cNvPicPr>
          <p:nvPr/>
        </p:nvPicPr>
        <p:blipFill>
          <a:blip r:embed="rId6"/>
          <a:srcRect/>
          <a:stretch>
            <a:fillRect/>
          </a:stretch>
        </p:blipFill>
        <p:spPr>
          <a:xfrm>
            <a:off x="20549" y="462566"/>
            <a:ext cx="982010" cy="1046405"/>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6F3EF"/>
        </a:solidFill>
        <a:effectLst/>
      </p:bgPr>
    </p:bg>
    <p:spTree>
      <p:nvGrpSpPr>
        <p:cNvPr id="1" name=""/>
        <p:cNvGrpSpPr/>
        <p:nvPr/>
      </p:nvGrpSpPr>
      <p:grpSpPr>
        <a:xfrm>
          <a:off x="0" y="0"/>
          <a:ext cx="0" cy="0"/>
          <a:chOff x="0" y="0"/>
          <a:chExt cx="0" cy="0"/>
        </a:xfrm>
      </p:grpSpPr>
      <p:sp>
        <p:nvSpPr>
          <p:cNvPr id="2" name="AutoShape 2"/>
          <p:cNvSpPr/>
          <p:nvPr/>
        </p:nvSpPr>
        <p:spPr>
          <a:xfrm>
            <a:off x="-394661" y="9258300"/>
            <a:ext cx="20808023" cy="0"/>
          </a:xfrm>
          <a:prstGeom prst="line">
            <a:avLst/>
          </a:prstGeom>
          <a:ln w="9525" cap="rnd">
            <a:solidFill>
              <a:srgbClr val="393939"/>
            </a:solidFill>
            <a:prstDash val="solid"/>
            <a:headEnd type="none" w="sm" len="sm"/>
            <a:tailEnd type="none" w="sm" len="sm"/>
          </a:ln>
        </p:spPr>
      </p:sp>
      <p:sp>
        <p:nvSpPr>
          <p:cNvPr id="3" name="AutoShape 3"/>
          <p:cNvSpPr/>
          <p:nvPr/>
        </p:nvSpPr>
        <p:spPr>
          <a:xfrm rot="5400000">
            <a:off x="-9363459" y="6764049"/>
            <a:ext cx="20808023" cy="0"/>
          </a:xfrm>
          <a:prstGeom prst="line">
            <a:avLst/>
          </a:prstGeom>
          <a:ln w="9525" cap="rnd">
            <a:solidFill>
              <a:srgbClr val="393939"/>
            </a:solidFill>
            <a:prstDash val="solid"/>
            <a:headEnd type="none" w="sm" len="sm"/>
            <a:tailEnd type="none" w="sm" len="sm"/>
          </a:ln>
        </p:spPr>
      </p:sp>
      <p:sp>
        <p:nvSpPr>
          <p:cNvPr id="4" name="AutoShape 4"/>
          <p:cNvSpPr/>
          <p:nvPr/>
        </p:nvSpPr>
        <p:spPr>
          <a:xfrm rot="5400000">
            <a:off x="6860051" y="6764049"/>
            <a:ext cx="20808023" cy="0"/>
          </a:xfrm>
          <a:prstGeom prst="line">
            <a:avLst/>
          </a:prstGeom>
          <a:ln w="9525" cap="rnd">
            <a:solidFill>
              <a:srgbClr val="393939"/>
            </a:solidFill>
            <a:prstDash val="solid"/>
            <a:headEnd type="none" w="sm" len="sm"/>
            <a:tailEnd type="none" w="sm" len="sm"/>
          </a:ln>
        </p:spPr>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flipV="1">
            <a:off x="15605040" y="3438138"/>
            <a:ext cx="9060213" cy="5732644"/>
          </a:xfrm>
          <a:prstGeom prst="rect">
            <a:avLst/>
          </a:prstGeom>
        </p:spPr>
      </p:pic>
      <p:sp>
        <p:nvSpPr>
          <p:cNvPr id="6" name="AutoShape 6"/>
          <p:cNvSpPr/>
          <p:nvPr/>
        </p:nvSpPr>
        <p:spPr>
          <a:xfrm>
            <a:off x="-204161" y="1774354"/>
            <a:ext cx="19312993" cy="0"/>
          </a:xfrm>
          <a:prstGeom prst="line">
            <a:avLst/>
          </a:prstGeom>
          <a:ln w="9525" cap="rnd">
            <a:solidFill>
              <a:srgbClr val="393939"/>
            </a:solidFill>
            <a:prstDash val="solid"/>
            <a:headEnd type="none" w="sm" len="sm"/>
            <a:tailEnd type="none" w="sm" len="sm"/>
          </a:ln>
        </p:spPr>
      </p:sp>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2268841" y="-1912235"/>
            <a:ext cx="2710118" cy="2710118"/>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2259316" y="-1429612"/>
            <a:ext cx="2710118" cy="2710118"/>
          </a:xfrm>
          <a:prstGeom prst="rect">
            <a:avLst/>
          </a:prstGeom>
        </p:spPr>
      </p:pic>
      <p:grpSp>
        <p:nvGrpSpPr>
          <p:cNvPr id="9" name="Group 9"/>
          <p:cNvGrpSpPr/>
          <p:nvPr/>
        </p:nvGrpSpPr>
        <p:grpSpPr>
          <a:xfrm>
            <a:off x="-2792132" y="7780679"/>
            <a:ext cx="3837448" cy="4324834"/>
            <a:chOff x="0" y="0"/>
            <a:chExt cx="5116597" cy="5766445"/>
          </a:xfrm>
        </p:grpSpPr>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48378" y="748378"/>
              <a:ext cx="3613490" cy="3613490"/>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54728" y="1404576"/>
              <a:ext cx="3613490" cy="3613490"/>
            </a:xfrm>
            <a:prstGeom prst="rect">
              <a:avLst/>
            </a:prstGeom>
          </p:spPr>
        </p:pic>
      </p:grpSp>
      <p:sp>
        <p:nvSpPr>
          <p:cNvPr id="12" name="TextBox 12"/>
          <p:cNvSpPr txBox="1"/>
          <p:nvPr/>
        </p:nvSpPr>
        <p:spPr>
          <a:xfrm>
            <a:off x="3362856" y="421957"/>
            <a:ext cx="10404574" cy="1261112"/>
          </a:xfrm>
          <a:prstGeom prst="rect">
            <a:avLst/>
          </a:prstGeom>
        </p:spPr>
        <p:txBody>
          <a:bodyPr lIns="0" tIns="0" rIns="0" bIns="0" rtlCol="0" anchor="t">
            <a:spAutoFit/>
          </a:bodyPr>
          <a:lstStyle/>
          <a:p>
            <a:pPr algn="ctr">
              <a:lnSpc>
                <a:spcPts val="4995"/>
              </a:lnSpc>
              <a:spcBef>
                <a:spcPct val="0"/>
              </a:spcBef>
            </a:pPr>
            <a:r>
              <a:rPr lang="en-US" sz="4500" spc="-90">
                <a:solidFill>
                  <a:srgbClr val="000000"/>
                </a:solidFill>
                <a:latin typeface="Cardo Bold"/>
              </a:rPr>
              <a:t>OBSZAR TEMATYCZNY CZWARTY:</a:t>
            </a:r>
          </a:p>
          <a:p>
            <a:pPr algn="ctr">
              <a:lnSpc>
                <a:spcPts val="4995"/>
              </a:lnSpc>
              <a:spcBef>
                <a:spcPct val="0"/>
              </a:spcBef>
            </a:pPr>
            <a:r>
              <a:rPr lang="en-US" sz="4500" spc="-90">
                <a:solidFill>
                  <a:srgbClr val="000000"/>
                </a:solidFill>
                <a:latin typeface="Cardo"/>
              </a:rPr>
              <a:t> Partnerstwo i Współpraca.</a:t>
            </a:r>
          </a:p>
        </p:txBody>
      </p:sp>
      <p:sp>
        <p:nvSpPr>
          <p:cNvPr id="13" name="TextBox 13"/>
          <p:cNvSpPr txBox="1"/>
          <p:nvPr/>
        </p:nvSpPr>
        <p:spPr>
          <a:xfrm>
            <a:off x="1339640" y="2274284"/>
            <a:ext cx="12995595" cy="6421376"/>
          </a:xfrm>
          <a:prstGeom prst="rect">
            <a:avLst/>
          </a:prstGeom>
        </p:spPr>
        <p:txBody>
          <a:bodyPr lIns="0" tIns="0" rIns="0" bIns="0" rtlCol="0" anchor="t">
            <a:spAutoFit/>
          </a:bodyPr>
          <a:lstStyle/>
          <a:p>
            <a:pPr>
              <a:lnSpc>
                <a:spcPts val="4551"/>
              </a:lnSpc>
              <a:spcBef>
                <a:spcPct val="0"/>
              </a:spcBef>
            </a:pPr>
            <a:r>
              <a:rPr lang="en-US" sz="4100" u="sng" spc="-82">
                <a:solidFill>
                  <a:srgbClr val="000000"/>
                </a:solidFill>
                <a:latin typeface="Cardo Bold"/>
              </a:rPr>
              <a:t>Kierunki działań:</a:t>
            </a:r>
          </a:p>
          <a:p>
            <a:pPr>
              <a:lnSpc>
                <a:spcPts val="4551"/>
              </a:lnSpc>
              <a:spcBef>
                <a:spcPct val="0"/>
              </a:spcBef>
            </a:pPr>
            <a:endParaRPr lang="en-US" sz="4100" u="sng" spc="-82">
              <a:solidFill>
                <a:srgbClr val="000000"/>
              </a:solidFill>
              <a:latin typeface="Cardo Bold"/>
            </a:endParaRPr>
          </a:p>
          <a:p>
            <a:pPr>
              <a:lnSpc>
                <a:spcPts val="4551"/>
              </a:lnSpc>
              <a:spcBef>
                <a:spcPct val="0"/>
              </a:spcBef>
            </a:pPr>
            <a:r>
              <a:rPr lang="en-US" sz="4100" spc="-82">
                <a:solidFill>
                  <a:srgbClr val="000000"/>
                </a:solidFill>
                <a:latin typeface="Cardo Bold"/>
              </a:rPr>
              <a:t>1)</a:t>
            </a:r>
            <a:r>
              <a:rPr lang="en-US" sz="4100" spc="-82">
                <a:solidFill>
                  <a:srgbClr val="000000"/>
                </a:solidFill>
                <a:latin typeface="Cardo"/>
              </a:rPr>
              <a:t>Wspieranie partnerstwa publiczno-prywatnego (PPP). </a:t>
            </a:r>
          </a:p>
          <a:p>
            <a:pPr>
              <a:lnSpc>
                <a:spcPts val="4551"/>
              </a:lnSpc>
              <a:spcBef>
                <a:spcPct val="0"/>
              </a:spcBef>
            </a:pPr>
            <a:r>
              <a:rPr lang="en-US" sz="4100" spc="-82">
                <a:solidFill>
                  <a:srgbClr val="000000"/>
                </a:solidFill>
                <a:latin typeface="Cardo Bold"/>
              </a:rPr>
              <a:t>2)</a:t>
            </a:r>
            <a:r>
              <a:rPr lang="en-US" sz="4100" spc="-82">
                <a:solidFill>
                  <a:srgbClr val="000000"/>
                </a:solidFill>
                <a:latin typeface="Cardo"/>
              </a:rPr>
              <a:t>Rozwój i wzmacnianie współpracy z innymi gminami.</a:t>
            </a:r>
          </a:p>
          <a:p>
            <a:pPr>
              <a:lnSpc>
                <a:spcPts val="4551"/>
              </a:lnSpc>
              <a:spcBef>
                <a:spcPct val="0"/>
              </a:spcBef>
            </a:pPr>
            <a:r>
              <a:rPr lang="en-US" sz="4100" spc="-82">
                <a:solidFill>
                  <a:srgbClr val="000000"/>
                </a:solidFill>
                <a:latin typeface="Cardo Bold"/>
              </a:rPr>
              <a:t>3)</a:t>
            </a:r>
            <a:r>
              <a:rPr lang="en-US" sz="4100" spc="-82">
                <a:solidFill>
                  <a:srgbClr val="000000"/>
                </a:solidFill>
                <a:latin typeface="Cardo"/>
              </a:rPr>
              <a:t>Zwiększenie poczucia tożsamości regionalnej mieszkańców.</a:t>
            </a:r>
          </a:p>
          <a:p>
            <a:pPr>
              <a:lnSpc>
                <a:spcPts val="4551"/>
              </a:lnSpc>
              <a:spcBef>
                <a:spcPct val="0"/>
              </a:spcBef>
            </a:pPr>
            <a:r>
              <a:rPr lang="en-US" sz="4100" spc="-82">
                <a:solidFill>
                  <a:srgbClr val="000000"/>
                </a:solidFill>
                <a:latin typeface="Cardo Bold"/>
              </a:rPr>
              <a:t>4)</a:t>
            </a:r>
            <a:r>
              <a:rPr lang="en-US" sz="4100" spc="-82">
                <a:solidFill>
                  <a:srgbClr val="000000"/>
                </a:solidFill>
                <a:latin typeface="Cardo"/>
              </a:rPr>
              <a:t>Wspieranie integracji społeczeństw lokalnych ze szczególnym uwzględnieniem integracji poszczególnych sołectw gminy Smyków.</a:t>
            </a:r>
          </a:p>
          <a:p>
            <a:pPr algn="ctr">
              <a:lnSpc>
                <a:spcPts val="4995"/>
              </a:lnSpc>
              <a:spcBef>
                <a:spcPct val="0"/>
              </a:spcBef>
            </a:pPr>
            <a:endParaRPr lang="en-US" sz="4100" spc="-82">
              <a:solidFill>
                <a:srgbClr val="000000"/>
              </a:solidFill>
              <a:latin typeface="Cardo"/>
            </a:endParaRPr>
          </a:p>
          <a:p>
            <a:pPr algn="just">
              <a:lnSpc>
                <a:spcPts val="4995"/>
              </a:lnSpc>
              <a:spcBef>
                <a:spcPct val="0"/>
              </a:spcBef>
            </a:pPr>
            <a:endParaRPr lang="en-US" sz="4100" spc="-82">
              <a:solidFill>
                <a:srgbClr val="000000"/>
              </a:solidFill>
              <a:latin typeface="Cardo"/>
            </a:endParaRPr>
          </a:p>
        </p:txBody>
      </p:sp>
      <p:pic>
        <p:nvPicPr>
          <p:cNvPr id="14" name="Picture 14"/>
          <p:cNvPicPr>
            <a:picLocks noChangeAspect="1"/>
          </p:cNvPicPr>
          <p:nvPr/>
        </p:nvPicPr>
        <p:blipFill>
          <a:blip r:embed="rId6"/>
          <a:srcRect/>
          <a:stretch>
            <a:fillRect/>
          </a:stretch>
        </p:blipFill>
        <p:spPr>
          <a:xfrm>
            <a:off x="20549" y="462566"/>
            <a:ext cx="982010" cy="1046405"/>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6F3EF"/>
        </a:solidFill>
        <a:effectLst/>
      </p:bgPr>
    </p:bg>
    <p:spTree>
      <p:nvGrpSpPr>
        <p:cNvPr id="1" name=""/>
        <p:cNvGrpSpPr/>
        <p:nvPr/>
      </p:nvGrpSpPr>
      <p:grpSpPr>
        <a:xfrm>
          <a:off x="0" y="0"/>
          <a:ext cx="0" cy="0"/>
          <a:chOff x="0" y="0"/>
          <a:chExt cx="0" cy="0"/>
        </a:xfrm>
      </p:grpSpPr>
      <p:sp>
        <p:nvSpPr>
          <p:cNvPr id="2" name="AutoShape 2"/>
          <p:cNvSpPr/>
          <p:nvPr/>
        </p:nvSpPr>
        <p:spPr>
          <a:xfrm>
            <a:off x="-394661" y="9258300"/>
            <a:ext cx="20808023" cy="0"/>
          </a:xfrm>
          <a:prstGeom prst="line">
            <a:avLst/>
          </a:prstGeom>
          <a:ln w="9525" cap="rnd">
            <a:solidFill>
              <a:srgbClr val="393939"/>
            </a:solidFill>
            <a:prstDash val="solid"/>
            <a:headEnd type="none" w="sm" len="sm"/>
            <a:tailEnd type="none" w="sm" len="sm"/>
          </a:ln>
        </p:spPr>
      </p:sp>
      <p:sp>
        <p:nvSpPr>
          <p:cNvPr id="3" name="AutoShape 3"/>
          <p:cNvSpPr/>
          <p:nvPr/>
        </p:nvSpPr>
        <p:spPr>
          <a:xfrm rot="5400000">
            <a:off x="-9363459" y="6764049"/>
            <a:ext cx="20808023" cy="0"/>
          </a:xfrm>
          <a:prstGeom prst="line">
            <a:avLst/>
          </a:prstGeom>
          <a:ln w="9525" cap="rnd">
            <a:solidFill>
              <a:srgbClr val="393939"/>
            </a:solidFill>
            <a:prstDash val="solid"/>
            <a:headEnd type="none" w="sm" len="sm"/>
            <a:tailEnd type="none" w="sm" len="sm"/>
          </a:ln>
        </p:spPr>
      </p:sp>
      <p:sp>
        <p:nvSpPr>
          <p:cNvPr id="4" name="AutoShape 4"/>
          <p:cNvSpPr/>
          <p:nvPr/>
        </p:nvSpPr>
        <p:spPr>
          <a:xfrm rot="5400000">
            <a:off x="6860051" y="6764049"/>
            <a:ext cx="20808023" cy="0"/>
          </a:xfrm>
          <a:prstGeom prst="line">
            <a:avLst/>
          </a:prstGeom>
          <a:ln w="9525" cap="rnd">
            <a:solidFill>
              <a:srgbClr val="393939"/>
            </a:solidFill>
            <a:prstDash val="solid"/>
            <a:headEnd type="none" w="sm" len="sm"/>
            <a:tailEnd type="none" w="sm" len="sm"/>
          </a:ln>
        </p:spPr>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8088663" y="6664037"/>
            <a:ext cx="9060213" cy="5732644"/>
          </a:xfrm>
          <a:prstGeom prst="rect">
            <a:avLst/>
          </a:prstGeom>
        </p:spPr>
      </p:pic>
      <p:sp>
        <p:nvSpPr>
          <p:cNvPr id="6" name="AutoShape 6"/>
          <p:cNvSpPr/>
          <p:nvPr/>
        </p:nvSpPr>
        <p:spPr>
          <a:xfrm>
            <a:off x="-394661" y="1028700"/>
            <a:ext cx="19114198" cy="0"/>
          </a:xfrm>
          <a:prstGeom prst="line">
            <a:avLst/>
          </a:prstGeom>
          <a:ln w="9525" cap="rnd">
            <a:solidFill>
              <a:srgbClr val="393939"/>
            </a:solidFill>
            <a:prstDash val="solid"/>
            <a:headEnd type="none" w="sm" len="sm"/>
            <a:tailEnd type="none" w="sm" len="sm"/>
          </a:ln>
        </p:spPr>
      </p:sp>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17820584" y="-1912235"/>
            <a:ext cx="2710118" cy="2710118"/>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17830109" y="-1429612"/>
            <a:ext cx="2710118" cy="2710118"/>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17820584" y="-960199"/>
            <a:ext cx="2710118" cy="2710118"/>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17846724" y="-482890"/>
            <a:ext cx="2710118" cy="2710118"/>
          </a:xfrm>
          <a:prstGeom prst="rect">
            <a:avLst/>
          </a:prstGeom>
        </p:spPr>
      </p:pic>
      <p:sp>
        <p:nvSpPr>
          <p:cNvPr id="11" name="TextBox 11"/>
          <p:cNvSpPr txBox="1"/>
          <p:nvPr/>
        </p:nvSpPr>
        <p:spPr>
          <a:xfrm>
            <a:off x="1162699" y="3687328"/>
            <a:ext cx="16215420" cy="2555187"/>
          </a:xfrm>
          <a:prstGeom prst="rect">
            <a:avLst/>
          </a:prstGeom>
        </p:spPr>
        <p:txBody>
          <a:bodyPr lIns="0" tIns="0" rIns="0" bIns="0" rtlCol="0" anchor="t">
            <a:spAutoFit/>
          </a:bodyPr>
          <a:lstStyle/>
          <a:p>
            <a:pPr algn="ctr">
              <a:lnSpc>
                <a:spcPts val="6569"/>
              </a:lnSpc>
              <a:spcBef>
                <a:spcPct val="0"/>
              </a:spcBef>
            </a:pPr>
            <a:r>
              <a:rPr lang="pl-PL" sz="5918" spc="-118" dirty="0">
                <a:solidFill>
                  <a:srgbClr val="000000"/>
                </a:solidFill>
                <a:latin typeface="Cardo Bold"/>
              </a:rPr>
              <a:t>6</a:t>
            </a:r>
            <a:r>
              <a:rPr lang="en-US" sz="5918" spc="-118" dirty="0" smtClean="0">
                <a:solidFill>
                  <a:srgbClr val="000000"/>
                </a:solidFill>
                <a:latin typeface="Cardo Bold"/>
              </a:rPr>
              <a:t>. </a:t>
            </a:r>
            <a:r>
              <a:rPr lang="en-US" sz="5918" spc="-118" dirty="0" err="1">
                <a:solidFill>
                  <a:srgbClr val="000000"/>
                </a:solidFill>
                <a:latin typeface="Cardo Bold"/>
              </a:rPr>
              <a:t>Zadania</a:t>
            </a:r>
            <a:r>
              <a:rPr lang="en-US" sz="5918" spc="-118" dirty="0">
                <a:solidFill>
                  <a:srgbClr val="000000"/>
                </a:solidFill>
                <a:latin typeface="Cardo Bold"/>
              </a:rPr>
              <a:t> </a:t>
            </a:r>
            <a:r>
              <a:rPr lang="en-US" sz="5918" spc="-118" dirty="0" err="1">
                <a:solidFill>
                  <a:srgbClr val="000000"/>
                </a:solidFill>
                <a:latin typeface="Cardo Bold"/>
              </a:rPr>
              <a:t>inwestycyjne</a:t>
            </a:r>
            <a:r>
              <a:rPr lang="en-US" sz="5918" spc="-118" dirty="0">
                <a:solidFill>
                  <a:srgbClr val="000000"/>
                </a:solidFill>
                <a:latin typeface="Cardo Bold"/>
              </a:rPr>
              <a:t> </a:t>
            </a:r>
            <a:r>
              <a:rPr lang="en-US" sz="5918" spc="-118" dirty="0" err="1">
                <a:solidFill>
                  <a:srgbClr val="000000"/>
                </a:solidFill>
                <a:latin typeface="Cardo Bold"/>
              </a:rPr>
              <a:t>i</a:t>
            </a:r>
            <a:r>
              <a:rPr lang="en-US" sz="5918" spc="-118" dirty="0">
                <a:solidFill>
                  <a:srgbClr val="000000"/>
                </a:solidFill>
                <a:latin typeface="Cardo Bold"/>
              </a:rPr>
              <a:t> </a:t>
            </a:r>
            <a:r>
              <a:rPr lang="en-US" sz="5918" spc="-118" dirty="0" err="1">
                <a:solidFill>
                  <a:srgbClr val="000000"/>
                </a:solidFill>
                <a:latin typeface="Cardo Bold"/>
              </a:rPr>
              <a:t>społeczne</a:t>
            </a:r>
            <a:r>
              <a:rPr lang="en-US" sz="5918" spc="-118" dirty="0">
                <a:solidFill>
                  <a:srgbClr val="000000"/>
                </a:solidFill>
                <a:latin typeface="Cardo Bold"/>
              </a:rPr>
              <a:t> do </a:t>
            </a:r>
            <a:r>
              <a:rPr lang="en-US" sz="5918" spc="-118" dirty="0" err="1">
                <a:solidFill>
                  <a:srgbClr val="000000"/>
                </a:solidFill>
                <a:latin typeface="Cardo Bold"/>
              </a:rPr>
              <a:t>realizacji</a:t>
            </a:r>
            <a:r>
              <a:rPr lang="en-US" sz="5918" spc="-118" dirty="0">
                <a:solidFill>
                  <a:srgbClr val="000000"/>
                </a:solidFill>
                <a:latin typeface="Cardo Bold"/>
              </a:rPr>
              <a:t> </a:t>
            </a:r>
          </a:p>
          <a:p>
            <a:pPr algn="ctr">
              <a:lnSpc>
                <a:spcPts val="6569"/>
              </a:lnSpc>
              <a:spcBef>
                <a:spcPct val="0"/>
              </a:spcBef>
            </a:pPr>
            <a:r>
              <a:rPr lang="en-US" sz="5918" spc="-118" dirty="0">
                <a:solidFill>
                  <a:srgbClr val="000000"/>
                </a:solidFill>
                <a:latin typeface="Cardo Bold"/>
              </a:rPr>
              <a:t>w </a:t>
            </a:r>
            <a:r>
              <a:rPr lang="en-US" sz="5918" spc="-118" dirty="0" err="1">
                <a:solidFill>
                  <a:srgbClr val="000000"/>
                </a:solidFill>
                <a:latin typeface="Cardo Bold"/>
              </a:rPr>
              <a:t>poszczególnych</a:t>
            </a:r>
            <a:r>
              <a:rPr lang="en-US" sz="5918" spc="-118" dirty="0">
                <a:solidFill>
                  <a:srgbClr val="000000"/>
                </a:solidFill>
                <a:latin typeface="Cardo Bold"/>
              </a:rPr>
              <a:t> </a:t>
            </a:r>
            <a:r>
              <a:rPr lang="en-US" sz="5918" spc="-118" dirty="0" err="1">
                <a:solidFill>
                  <a:srgbClr val="000000"/>
                </a:solidFill>
                <a:latin typeface="Cardo Bold"/>
              </a:rPr>
              <a:t>obszarach</a:t>
            </a:r>
            <a:r>
              <a:rPr lang="en-US" sz="5918" spc="-118" dirty="0">
                <a:solidFill>
                  <a:srgbClr val="000000"/>
                </a:solidFill>
                <a:latin typeface="Cardo Bold"/>
              </a:rPr>
              <a:t> </a:t>
            </a:r>
            <a:r>
              <a:rPr lang="en-US" sz="5918" spc="-118" dirty="0" err="1">
                <a:solidFill>
                  <a:srgbClr val="000000"/>
                </a:solidFill>
                <a:latin typeface="Cardo Bold"/>
              </a:rPr>
              <a:t>strategicznych</a:t>
            </a:r>
            <a:r>
              <a:rPr lang="en-US" sz="5918" spc="-118" dirty="0">
                <a:solidFill>
                  <a:srgbClr val="000000"/>
                </a:solidFill>
                <a:latin typeface="Cardo Bold"/>
              </a:rPr>
              <a:t> </a:t>
            </a:r>
          </a:p>
          <a:p>
            <a:pPr algn="ctr">
              <a:lnSpc>
                <a:spcPts val="6569"/>
              </a:lnSpc>
              <a:spcBef>
                <a:spcPct val="0"/>
              </a:spcBef>
            </a:pPr>
            <a:r>
              <a:rPr lang="en-US" sz="5918" spc="-118" dirty="0" err="1">
                <a:solidFill>
                  <a:srgbClr val="000000"/>
                </a:solidFill>
                <a:latin typeface="Cardo Bold"/>
              </a:rPr>
              <a:t>na</a:t>
            </a:r>
            <a:r>
              <a:rPr lang="en-US" sz="5918" spc="-118" dirty="0">
                <a:solidFill>
                  <a:srgbClr val="000000"/>
                </a:solidFill>
                <a:latin typeface="Cardo Bold"/>
              </a:rPr>
              <a:t> </a:t>
            </a:r>
            <a:r>
              <a:rPr lang="en-US" sz="5918" spc="-118" dirty="0" err="1">
                <a:solidFill>
                  <a:srgbClr val="000000"/>
                </a:solidFill>
                <a:latin typeface="Cardo Bold"/>
              </a:rPr>
              <a:t>lata</a:t>
            </a:r>
            <a:r>
              <a:rPr lang="en-US" sz="5918" spc="-118" dirty="0">
                <a:solidFill>
                  <a:srgbClr val="000000"/>
                </a:solidFill>
                <a:latin typeface="Cardo Bold"/>
              </a:rPr>
              <a:t> 2023-2030 </a:t>
            </a:r>
          </a:p>
        </p:txBody>
      </p:sp>
      <p:pic>
        <p:nvPicPr>
          <p:cNvPr id="12" name="Picture 12"/>
          <p:cNvPicPr>
            <a:picLocks noChangeAspect="1"/>
          </p:cNvPicPr>
          <p:nvPr/>
        </p:nvPicPr>
        <p:blipFill>
          <a:blip r:embed="rId6"/>
          <a:srcRect/>
          <a:stretch>
            <a:fillRect/>
          </a:stretch>
        </p:blipFill>
        <p:spPr>
          <a:xfrm>
            <a:off x="53780" y="0"/>
            <a:ext cx="982010" cy="1046405"/>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6F3EF"/>
        </a:solidFill>
        <a:effectLst/>
      </p:bgPr>
    </p:bg>
    <p:spTree>
      <p:nvGrpSpPr>
        <p:cNvPr id="1" name=""/>
        <p:cNvGrpSpPr/>
        <p:nvPr/>
      </p:nvGrpSpPr>
      <p:grpSpPr>
        <a:xfrm>
          <a:off x="0" y="0"/>
          <a:ext cx="0" cy="0"/>
          <a:chOff x="0" y="0"/>
          <a:chExt cx="0" cy="0"/>
        </a:xfrm>
      </p:grpSpPr>
      <p:sp>
        <p:nvSpPr>
          <p:cNvPr id="2" name="AutoShape 2"/>
          <p:cNvSpPr/>
          <p:nvPr/>
        </p:nvSpPr>
        <p:spPr>
          <a:xfrm>
            <a:off x="-394661" y="9258300"/>
            <a:ext cx="18682661" cy="0"/>
          </a:xfrm>
          <a:prstGeom prst="line">
            <a:avLst/>
          </a:prstGeom>
          <a:ln w="9525" cap="rnd">
            <a:solidFill>
              <a:srgbClr val="393939"/>
            </a:solidFill>
            <a:prstDash val="solid"/>
            <a:headEnd type="none" w="sm" len="sm"/>
            <a:tailEnd type="none" w="sm" len="sm"/>
          </a:ln>
        </p:spPr>
      </p:sp>
      <p:sp>
        <p:nvSpPr>
          <p:cNvPr id="3" name="AutoShape 3"/>
          <p:cNvSpPr/>
          <p:nvPr/>
        </p:nvSpPr>
        <p:spPr>
          <a:xfrm rot="5400000">
            <a:off x="7050241" y="6764049"/>
            <a:ext cx="20808023" cy="0"/>
          </a:xfrm>
          <a:prstGeom prst="line">
            <a:avLst/>
          </a:prstGeom>
          <a:ln w="9525" cap="rnd">
            <a:solidFill>
              <a:srgbClr val="393939"/>
            </a:solidFill>
            <a:prstDash val="solid"/>
            <a:headEnd type="none" w="sm" len="sm"/>
            <a:tailEnd type="none" w="sm" len="sm"/>
          </a:ln>
        </p:spPr>
      </p:sp>
      <p:sp>
        <p:nvSpPr>
          <p:cNvPr id="4" name="AutoShape 4"/>
          <p:cNvSpPr/>
          <p:nvPr/>
        </p:nvSpPr>
        <p:spPr>
          <a:xfrm>
            <a:off x="104106" y="1028700"/>
            <a:ext cx="18813992" cy="0"/>
          </a:xfrm>
          <a:prstGeom prst="line">
            <a:avLst/>
          </a:prstGeom>
          <a:ln w="9525" cap="rnd">
            <a:solidFill>
              <a:srgbClr val="393939"/>
            </a:solidFill>
            <a:prstDash val="solid"/>
            <a:headEnd type="none" w="sm" len="sm"/>
            <a:tailEnd type="none" w="sm" len="sm"/>
          </a:ln>
        </p:spPr>
      </p:sp>
      <p:sp>
        <p:nvSpPr>
          <p:cNvPr id="5" name="AutoShape 5"/>
          <p:cNvSpPr/>
          <p:nvPr/>
        </p:nvSpPr>
        <p:spPr>
          <a:xfrm rot="5400000">
            <a:off x="-8801282" y="6764049"/>
            <a:ext cx="20808023" cy="0"/>
          </a:xfrm>
          <a:prstGeom prst="line">
            <a:avLst/>
          </a:prstGeom>
          <a:ln w="9525" cap="rnd">
            <a:solidFill>
              <a:srgbClr val="393939"/>
            </a:solidFill>
            <a:prstDash val="solid"/>
            <a:headEnd type="none" w="sm" len="sm"/>
            <a:tailEnd type="none" w="sm" len="sm"/>
          </a:ln>
        </p:spPr>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700000">
            <a:off x="17846724" y="9784258"/>
            <a:ext cx="2710118" cy="2710118"/>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0800000" flipH="1">
            <a:off x="17287875" y="-2974624"/>
            <a:ext cx="6327093" cy="4003324"/>
          </a:xfrm>
          <a:prstGeom prst="rect">
            <a:avLst/>
          </a:prstGeom>
        </p:spPr>
      </p:pic>
      <p:sp>
        <p:nvSpPr>
          <p:cNvPr id="8" name="TextBox 8"/>
          <p:cNvSpPr txBox="1"/>
          <p:nvPr/>
        </p:nvSpPr>
        <p:spPr>
          <a:xfrm>
            <a:off x="4202861" y="253304"/>
            <a:ext cx="8757642" cy="654025"/>
          </a:xfrm>
          <a:prstGeom prst="rect">
            <a:avLst/>
          </a:prstGeom>
        </p:spPr>
        <p:txBody>
          <a:bodyPr lIns="0" tIns="0" rIns="0" bIns="0" rtlCol="0" anchor="t">
            <a:spAutoFit/>
          </a:bodyPr>
          <a:lstStyle/>
          <a:p>
            <a:pPr algn="ctr">
              <a:lnSpc>
                <a:spcPts val="4995"/>
              </a:lnSpc>
              <a:spcBef>
                <a:spcPct val="0"/>
              </a:spcBef>
            </a:pPr>
            <a:r>
              <a:rPr lang="pl-PL" sz="4500" spc="-90" dirty="0">
                <a:solidFill>
                  <a:srgbClr val="000000"/>
                </a:solidFill>
                <a:latin typeface="Cardo Bold"/>
              </a:rPr>
              <a:t>6</a:t>
            </a:r>
            <a:r>
              <a:rPr lang="en-US" sz="4500" spc="-90" dirty="0" smtClean="0">
                <a:solidFill>
                  <a:srgbClr val="000000"/>
                </a:solidFill>
                <a:latin typeface="Cardo Bold"/>
              </a:rPr>
              <a:t>.1</a:t>
            </a:r>
            <a:r>
              <a:rPr lang="en-US" sz="4500" spc="-90" dirty="0">
                <a:solidFill>
                  <a:srgbClr val="000000"/>
                </a:solidFill>
                <a:latin typeface="Cardo Bold"/>
              </a:rPr>
              <a:t>. ZADANIA INWESTYCYJNE</a:t>
            </a:r>
          </a:p>
        </p:txBody>
      </p:sp>
      <p:sp>
        <p:nvSpPr>
          <p:cNvPr id="9" name="AutoShape 9"/>
          <p:cNvSpPr/>
          <p:nvPr/>
        </p:nvSpPr>
        <p:spPr>
          <a:xfrm>
            <a:off x="-95294" y="2311683"/>
            <a:ext cx="18813992" cy="0"/>
          </a:xfrm>
          <a:prstGeom prst="line">
            <a:avLst/>
          </a:prstGeom>
          <a:ln w="9525" cap="rnd">
            <a:solidFill>
              <a:srgbClr val="393939"/>
            </a:solidFill>
            <a:prstDash val="solid"/>
            <a:headEnd type="none" w="sm" len="sm"/>
            <a:tailEnd type="none" w="sm" len="sm"/>
          </a:ln>
        </p:spPr>
      </p:sp>
      <p:sp>
        <p:nvSpPr>
          <p:cNvPr id="10" name="AutoShape 10"/>
          <p:cNvSpPr/>
          <p:nvPr/>
        </p:nvSpPr>
        <p:spPr>
          <a:xfrm>
            <a:off x="-95294" y="4553394"/>
            <a:ext cx="18813992" cy="0"/>
          </a:xfrm>
          <a:prstGeom prst="line">
            <a:avLst/>
          </a:prstGeom>
          <a:ln w="9525" cap="rnd">
            <a:solidFill>
              <a:srgbClr val="393939"/>
            </a:solidFill>
            <a:prstDash val="solid"/>
            <a:headEnd type="none" w="sm" len="sm"/>
            <a:tailEnd type="none" w="sm" len="sm"/>
          </a:ln>
        </p:spPr>
      </p:sp>
      <p:sp>
        <p:nvSpPr>
          <p:cNvPr id="11" name="AutoShape 11"/>
          <p:cNvSpPr/>
          <p:nvPr/>
        </p:nvSpPr>
        <p:spPr>
          <a:xfrm>
            <a:off x="0" y="5143500"/>
            <a:ext cx="18813992" cy="0"/>
          </a:xfrm>
          <a:prstGeom prst="line">
            <a:avLst/>
          </a:prstGeom>
          <a:ln w="9525" cap="rnd">
            <a:solidFill>
              <a:srgbClr val="393939"/>
            </a:solidFill>
            <a:prstDash val="solid"/>
            <a:headEnd type="none" w="sm" len="sm"/>
            <a:tailEnd type="none" w="sm" len="sm"/>
          </a:ln>
        </p:spPr>
      </p:sp>
      <p:grpSp>
        <p:nvGrpSpPr>
          <p:cNvPr id="12" name="Group 12"/>
          <p:cNvGrpSpPr/>
          <p:nvPr/>
        </p:nvGrpSpPr>
        <p:grpSpPr>
          <a:xfrm>
            <a:off x="-2220430" y="7794338"/>
            <a:ext cx="3837448" cy="4324834"/>
            <a:chOff x="0" y="0"/>
            <a:chExt cx="5116597" cy="5766445"/>
          </a:xfrm>
        </p:grpSpPr>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700000">
              <a:off x="748378" y="748378"/>
              <a:ext cx="3613490" cy="3613490"/>
            </a:xfrm>
            <a:prstGeom prst="rect">
              <a:avLst/>
            </a:prstGeom>
          </p:spPr>
        </p:pic>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700000">
              <a:off x="754728" y="1404576"/>
              <a:ext cx="3613490" cy="3613490"/>
            </a:xfrm>
            <a:prstGeom prst="rect">
              <a:avLst/>
            </a:prstGeom>
          </p:spPr>
        </p:pic>
      </p:grpSp>
      <p:grpSp>
        <p:nvGrpSpPr>
          <p:cNvPr id="15" name="Group 15"/>
          <p:cNvGrpSpPr/>
          <p:nvPr/>
        </p:nvGrpSpPr>
        <p:grpSpPr>
          <a:xfrm>
            <a:off x="17449490" y="7842251"/>
            <a:ext cx="3628208" cy="4089019"/>
            <a:chOff x="0" y="0"/>
            <a:chExt cx="4837610" cy="5452025"/>
          </a:xfrm>
        </p:grpSpPr>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700000">
              <a:off x="707572" y="707572"/>
              <a:ext cx="3416462" cy="3416462"/>
            </a:xfrm>
            <a:prstGeom prst="rect">
              <a:avLst/>
            </a:prstGeom>
          </p:spPr>
        </p:pic>
        <p:pic>
          <p:nvPicPr>
            <p:cNvPr id="17" name="Picture 1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700000">
              <a:off x="713576" y="1327991"/>
              <a:ext cx="3416462" cy="3416462"/>
            </a:xfrm>
            <a:prstGeom prst="rect">
              <a:avLst/>
            </a:prstGeom>
          </p:spPr>
        </p:pic>
      </p:grpSp>
      <p:sp>
        <p:nvSpPr>
          <p:cNvPr id="18" name="TextBox 18"/>
          <p:cNvSpPr txBox="1"/>
          <p:nvPr/>
        </p:nvSpPr>
        <p:spPr>
          <a:xfrm>
            <a:off x="254410" y="1559784"/>
            <a:ext cx="1064865" cy="475674"/>
          </a:xfrm>
          <a:prstGeom prst="rect">
            <a:avLst/>
          </a:prstGeom>
        </p:spPr>
        <p:txBody>
          <a:bodyPr lIns="0" tIns="0" rIns="0" bIns="0" rtlCol="0" anchor="t">
            <a:spAutoFit/>
          </a:bodyPr>
          <a:lstStyle/>
          <a:p>
            <a:pPr algn="ctr">
              <a:lnSpc>
                <a:spcPts val="3644"/>
              </a:lnSpc>
              <a:spcBef>
                <a:spcPct val="0"/>
              </a:spcBef>
            </a:pPr>
            <a:r>
              <a:rPr lang="en-US" sz="3282" spc="-65" dirty="0">
                <a:solidFill>
                  <a:srgbClr val="000000"/>
                </a:solidFill>
                <a:latin typeface="Cardo Bold"/>
              </a:rPr>
              <a:t>NR 1 </a:t>
            </a:r>
          </a:p>
        </p:txBody>
      </p:sp>
      <p:sp>
        <p:nvSpPr>
          <p:cNvPr id="19" name="TextBox 19"/>
          <p:cNvSpPr txBox="1"/>
          <p:nvPr/>
        </p:nvSpPr>
        <p:spPr>
          <a:xfrm>
            <a:off x="346624" y="5457825"/>
            <a:ext cx="998934" cy="435253"/>
          </a:xfrm>
          <a:prstGeom prst="rect">
            <a:avLst/>
          </a:prstGeom>
        </p:spPr>
        <p:txBody>
          <a:bodyPr lIns="0" tIns="0" rIns="0" bIns="0" rtlCol="0" anchor="t">
            <a:spAutoFit/>
          </a:bodyPr>
          <a:lstStyle/>
          <a:p>
            <a:pPr algn="ctr">
              <a:lnSpc>
                <a:spcPts val="3418"/>
              </a:lnSpc>
              <a:spcBef>
                <a:spcPct val="0"/>
              </a:spcBef>
            </a:pPr>
            <a:r>
              <a:rPr lang="en-US" sz="3079" spc="-61">
                <a:solidFill>
                  <a:srgbClr val="000000"/>
                </a:solidFill>
                <a:latin typeface="Cardo Bold"/>
              </a:rPr>
              <a:t>NR 2 </a:t>
            </a:r>
          </a:p>
        </p:txBody>
      </p:sp>
      <p:sp>
        <p:nvSpPr>
          <p:cNvPr id="20" name="TextBox 20"/>
          <p:cNvSpPr txBox="1"/>
          <p:nvPr/>
        </p:nvSpPr>
        <p:spPr>
          <a:xfrm>
            <a:off x="1640363" y="1304698"/>
            <a:ext cx="15618937" cy="882293"/>
          </a:xfrm>
          <a:prstGeom prst="rect">
            <a:avLst/>
          </a:prstGeom>
        </p:spPr>
        <p:txBody>
          <a:bodyPr lIns="0" tIns="0" rIns="0" bIns="0" rtlCol="0" anchor="t">
            <a:spAutoFit/>
          </a:bodyPr>
          <a:lstStyle/>
          <a:p>
            <a:pPr algn="ctr">
              <a:lnSpc>
                <a:spcPts val="3441"/>
              </a:lnSpc>
              <a:spcBef>
                <a:spcPct val="0"/>
              </a:spcBef>
            </a:pPr>
            <a:r>
              <a:rPr lang="en-US" sz="3100" spc="-62" dirty="0" err="1">
                <a:latin typeface="Cardo Bold"/>
              </a:rPr>
              <a:t>Budowa</a:t>
            </a:r>
            <a:r>
              <a:rPr lang="en-US" sz="3100" spc="-62" dirty="0">
                <a:latin typeface="Cardo Bold"/>
              </a:rPr>
              <a:t> </a:t>
            </a:r>
            <a:r>
              <a:rPr lang="en-US" sz="3100" spc="-62" dirty="0" err="1">
                <a:latin typeface="Cardo Bold"/>
              </a:rPr>
              <a:t>kanalizacji</a:t>
            </a:r>
            <a:r>
              <a:rPr lang="en-US" sz="3100" spc="-62" dirty="0">
                <a:latin typeface="Cardo Bold"/>
              </a:rPr>
              <a:t> </a:t>
            </a:r>
            <a:r>
              <a:rPr lang="en-US" sz="3100" spc="-62" dirty="0" err="1">
                <a:latin typeface="Cardo Bold"/>
              </a:rPr>
              <a:t>sanitarnej</a:t>
            </a:r>
            <a:r>
              <a:rPr lang="en-US" sz="3100" spc="-62" dirty="0">
                <a:latin typeface="Cardo Bold"/>
              </a:rPr>
              <a:t> </a:t>
            </a:r>
            <a:r>
              <a:rPr lang="en-US" sz="3100" spc="-62" dirty="0" err="1">
                <a:latin typeface="Cardo Bold"/>
              </a:rPr>
              <a:t>dla</a:t>
            </a:r>
            <a:r>
              <a:rPr lang="en-US" sz="3100" spc="-62" dirty="0">
                <a:latin typeface="Cardo Bold"/>
              </a:rPr>
              <a:t> </a:t>
            </a:r>
            <a:r>
              <a:rPr lang="en-US" sz="3100" spc="-62" dirty="0" err="1">
                <a:latin typeface="Cardo Bold"/>
              </a:rPr>
              <a:t>sołectwa</a:t>
            </a:r>
            <a:r>
              <a:rPr lang="en-US" sz="3100" spc="-62" dirty="0">
                <a:latin typeface="Cardo Bold"/>
              </a:rPr>
              <a:t> </a:t>
            </a:r>
            <a:r>
              <a:rPr lang="en-US" sz="3100" spc="-62" dirty="0" err="1">
                <a:latin typeface="Cardo Bold"/>
              </a:rPr>
              <a:t>Salata</a:t>
            </a:r>
            <a:r>
              <a:rPr lang="en-US" sz="3100" spc="-62" dirty="0">
                <a:latin typeface="Cardo Bold"/>
              </a:rPr>
              <a:t>, </a:t>
            </a:r>
            <a:r>
              <a:rPr lang="en-US" sz="3100" spc="-62" dirty="0" err="1">
                <a:latin typeface="Cardo Bold"/>
              </a:rPr>
              <a:t>Matyniów</a:t>
            </a:r>
            <a:r>
              <a:rPr lang="en-US" sz="3100" spc="-62" dirty="0">
                <a:latin typeface="Cardo Bold"/>
              </a:rPr>
              <a:t>, </a:t>
            </a:r>
            <a:r>
              <a:rPr lang="en-US" sz="3100" spc="-62" dirty="0" err="1">
                <a:latin typeface="Cardo Bold"/>
              </a:rPr>
              <a:t>Przyłogi</a:t>
            </a:r>
            <a:r>
              <a:rPr lang="en-US" sz="3100" spc="-62" dirty="0">
                <a:latin typeface="Cardo Bold"/>
              </a:rPr>
              <a:t>, </a:t>
            </a:r>
            <a:r>
              <a:rPr lang="en-US" sz="3100" spc="-62" dirty="0" err="1">
                <a:latin typeface="Cardo Bold"/>
              </a:rPr>
              <a:t>Stanowiska</a:t>
            </a:r>
            <a:r>
              <a:rPr lang="en-US" sz="3100" spc="-62" dirty="0">
                <a:latin typeface="Cardo Bold"/>
              </a:rPr>
              <a:t>, </a:t>
            </a:r>
            <a:r>
              <a:rPr lang="en-US" sz="3100" spc="-62" dirty="0" err="1">
                <a:latin typeface="Cardo Bold"/>
              </a:rPr>
              <a:t>Kozów</a:t>
            </a:r>
            <a:r>
              <a:rPr lang="en-US" sz="3100" spc="-62" dirty="0">
                <a:latin typeface="Cardo Bold"/>
              </a:rPr>
              <a:t>. </a:t>
            </a:r>
          </a:p>
        </p:txBody>
      </p:sp>
      <p:sp>
        <p:nvSpPr>
          <p:cNvPr id="21" name="TextBox 21"/>
          <p:cNvSpPr txBox="1"/>
          <p:nvPr/>
        </p:nvSpPr>
        <p:spPr>
          <a:xfrm>
            <a:off x="1874193" y="5457825"/>
            <a:ext cx="14292560" cy="482824"/>
          </a:xfrm>
          <a:prstGeom prst="rect">
            <a:avLst/>
          </a:prstGeom>
        </p:spPr>
        <p:txBody>
          <a:bodyPr lIns="0" tIns="0" rIns="0" bIns="0" rtlCol="0" anchor="t">
            <a:spAutoFit/>
          </a:bodyPr>
          <a:lstStyle/>
          <a:p>
            <a:pPr algn="ctr">
              <a:lnSpc>
                <a:spcPts val="3663"/>
              </a:lnSpc>
              <a:spcBef>
                <a:spcPct val="0"/>
              </a:spcBef>
            </a:pPr>
            <a:r>
              <a:rPr lang="en-US" sz="3300" spc="-66" dirty="0" err="1">
                <a:latin typeface="Cardo Bold"/>
              </a:rPr>
              <a:t>Budowa</a:t>
            </a:r>
            <a:r>
              <a:rPr lang="en-US" sz="3300" spc="-66" dirty="0">
                <a:latin typeface="Cardo Bold"/>
              </a:rPr>
              <a:t> </a:t>
            </a:r>
            <a:r>
              <a:rPr lang="en-US" sz="3300" spc="-66" dirty="0" err="1">
                <a:latin typeface="Cardo Bold"/>
              </a:rPr>
              <a:t>zbiornika</a:t>
            </a:r>
            <a:r>
              <a:rPr lang="en-US" sz="3300" spc="-66" dirty="0">
                <a:latin typeface="Cardo Bold"/>
              </a:rPr>
              <a:t> </a:t>
            </a:r>
            <a:r>
              <a:rPr lang="en-US" sz="3300" spc="-66" dirty="0" err="1">
                <a:latin typeface="Cardo Bold"/>
              </a:rPr>
              <a:t>retencyjno-rekreacyjnego</a:t>
            </a:r>
            <a:r>
              <a:rPr lang="en-US" sz="3300" spc="-66" dirty="0">
                <a:latin typeface="Cardo Bold"/>
              </a:rPr>
              <a:t> </a:t>
            </a:r>
            <a:r>
              <a:rPr lang="en-US" sz="3300" spc="-66" dirty="0" err="1">
                <a:latin typeface="Cardo Bold"/>
              </a:rPr>
              <a:t>na</a:t>
            </a:r>
            <a:r>
              <a:rPr lang="en-US" sz="3300" spc="-66" dirty="0">
                <a:latin typeface="Cardo Bold"/>
              </a:rPr>
              <a:t> </a:t>
            </a:r>
            <a:r>
              <a:rPr lang="en-US" sz="3300" spc="-66" dirty="0" err="1">
                <a:latin typeface="Cardo Bold"/>
              </a:rPr>
              <a:t>terenie</a:t>
            </a:r>
            <a:r>
              <a:rPr lang="en-US" sz="3300" spc="-66" dirty="0">
                <a:latin typeface="Cardo Bold"/>
              </a:rPr>
              <a:t> </a:t>
            </a:r>
            <a:r>
              <a:rPr lang="en-US" sz="3300" spc="-66" dirty="0" err="1">
                <a:latin typeface="Cardo Bold"/>
              </a:rPr>
              <a:t>sołectwa</a:t>
            </a:r>
            <a:r>
              <a:rPr lang="en-US" sz="3300" spc="-66" dirty="0">
                <a:latin typeface="Cardo Bold"/>
              </a:rPr>
              <a:t> </a:t>
            </a:r>
            <a:r>
              <a:rPr lang="en-US" sz="3300" spc="-66" dirty="0" err="1">
                <a:latin typeface="Cardo Bold"/>
              </a:rPr>
              <a:t>Matyniów</a:t>
            </a:r>
            <a:r>
              <a:rPr lang="en-US" sz="3300" spc="-66" dirty="0">
                <a:latin typeface="Cardo Bold"/>
              </a:rPr>
              <a:t>. </a:t>
            </a:r>
          </a:p>
        </p:txBody>
      </p:sp>
      <p:sp>
        <p:nvSpPr>
          <p:cNvPr id="22" name="TextBox 22"/>
          <p:cNvSpPr txBox="1"/>
          <p:nvPr/>
        </p:nvSpPr>
        <p:spPr>
          <a:xfrm>
            <a:off x="1617018" y="3229268"/>
            <a:ext cx="15841997" cy="854273"/>
          </a:xfrm>
          <a:prstGeom prst="rect">
            <a:avLst/>
          </a:prstGeom>
        </p:spPr>
        <p:txBody>
          <a:bodyPr lIns="0" tIns="0" rIns="0" bIns="0" rtlCol="0" anchor="t">
            <a:spAutoFit/>
          </a:bodyPr>
          <a:lstStyle/>
          <a:p>
            <a:pPr algn="ctr">
              <a:lnSpc>
                <a:spcPts val="3280"/>
              </a:lnSpc>
              <a:spcBef>
                <a:spcPct val="0"/>
              </a:spcBef>
            </a:pPr>
            <a:r>
              <a:rPr lang="en-US" sz="2955" spc="-59" dirty="0" err="1">
                <a:solidFill>
                  <a:srgbClr val="000000"/>
                </a:solidFill>
                <a:latin typeface="Cardo"/>
              </a:rPr>
              <a:t>Budowa</a:t>
            </a:r>
            <a:r>
              <a:rPr lang="en-US" sz="2955" spc="-59" dirty="0">
                <a:solidFill>
                  <a:srgbClr val="000000"/>
                </a:solidFill>
                <a:latin typeface="Cardo"/>
              </a:rPr>
              <a:t> </a:t>
            </a:r>
            <a:r>
              <a:rPr lang="en-US" sz="2955" spc="-59" dirty="0" err="1">
                <a:solidFill>
                  <a:srgbClr val="000000"/>
                </a:solidFill>
                <a:latin typeface="Cardo"/>
              </a:rPr>
              <a:t>sieci</a:t>
            </a:r>
            <a:r>
              <a:rPr lang="en-US" sz="2955" spc="-59" dirty="0">
                <a:solidFill>
                  <a:srgbClr val="000000"/>
                </a:solidFill>
                <a:latin typeface="Cardo"/>
              </a:rPr>
              <a:t> </a:t>
            </a:r>
            <a:r>
              <a:rPr lang="en-US" sz="2955" spc="-59" dirty="0" err="1">
                <a:solidFill>
                  <a:srgbClr val="000000"/>
                </a:solidFill>
                <a:latin typeface="Cardo"/>
              </a:rPr>
              <a:t>kanalizacyjnej</a:t>
            </a:r>
            <a:r>
              <a:rPr lang="en-US" sz="2955" spc="-59" dirty="0">
                <a:solidFill>
                  <a:srgbClr val="000000"/>
                </a:solidFill>
                <a:latin typeface="Cardo"/>
              </a:rPr>
              <a:t> w </a:t>
            </a:r>
            <a:r>
              <a:rPr lang="en-US" sz="2955" spc="-59" dirty="0" err="1">
                <a:solidFill>
                  <a:srgbClr val="000000"/>
                </a:solidFill>
                <a:latin typeface="Cardo"/>
              </a:rPr>
              <a:t>sołectwach</a:t>
            </a:r>
            <a:r>
              <a:rPr lang="en-US" sz="2955" spc="-59" dirty="0">
                <a:solidFill>
                  <a:srgbClr val="000000"/>
                </a:solidFill>
                <a:latin typeface="Cardo"/>
              </a:rPr>
              <a:t> </a:t>
            </a:r>
            <a:r>
              <a:rPr lang="en-US" sz="2955" spc="-59" dirty="0" err="1">
                <a:solidFill>
                  <a:srgbClr val="000000"/>
                </a:solidFill>
                <a:latin typeface="Cardo"/>
              </a:rPr>
              <a:t>Salata</a:t>
            </a:r>
            <a:r>
              <a:rPr lang="en-US" sz="2955" spc="-59" dirty="0">
                <a:solidFill>
                  <a:srgbClr val="000000"/>
                </a:solidFill>
                <a:latin typeface="Cardo"/>
              </a:rPr>
              <a:t>, </a:t>
            </a:r>
            <a:r>
              <a:rPr lang="en-US" sz="2955" spc="-59" dirty="0" err="1">
                <a:solidFill>
                  <a:srgbClr val="000000"/>
                </a:solidFill>
                <a:latin typeface="Cardo"/>
              </a:rPr>
              <a:t>Matyniów</a:t>
            </a:r>
            <a:r>
              <a:rPr lang="en-US" sz="2955" spc="-59" dirty="0">
                <a:solidFill>
                  <a:srgbClr val="000000"/>
                </a:solidFill>
                <a:latin typeface="Cardo"/>
              </a:rPr>
              <a:t>, </a:t>
            </a:r>
            <a:r>
              <a:rPr lang="en-US" sz="2955" spc="-59" dirty="0" err="1">
                <a:solidFill>
                  <a:srgbClr val="000000"/>
                </a:solidFill>
                <a:latin typeface="Cardo"/>
              </a:rPr>
              <a:t>Przyłogi</a:t>
            </a:r>
            <a:r>
              <a:rPr lang="en-US" sz="2955" spc="-59" dirty="0">
                <a:solidFill>
                  <a:srgbClr val="000000"/>
                </a:solidFill>
                <a:latin typeface="Cardo"/>
              </a:rPr>
              <a:t>, </a:t>
            </a:r>
            <a:r>
              <a:rPr lang="en-US" sz="2955" spc="-59" dirty="0" err="1">
                <a:solidFill>
                  <a:srgbClr val="000000"/>
                </a:solidFill>
                <a:latin typeface="Cardo"/>
              </a:rPr>
              <a:t>Stanowiska</a:t>
            </a:r>
            <a:r>
              <a:rPr lang="en-US" sz="2955" spc="-59" dirty="0">
                <a:solidFill>
                  <a:srgbClr val="000000"/>
                </a:solidFill>
                <a:latin typeface="Cardo"/>
              </a:rPr>
              <a:t>, </a:t>
            </a:r>
            <a:r>
              <a:rPr lang="en-US" sz="2955" spc="-59" dirty="0" err="1">
                <a:solidFill>
                  <a:srgbClr val="000000"/>
                </a:solidFill>
                <a:latin typeface="Cardo"/>
              </a:rPr>
              <a:t>Kozów</a:t>
            </a:r>
            <a:r>
              <a:rPr lang="en-US" sz="2955" spc="-59" dirty="0">
                <a:solidFill>
                  <a:srgbClr val="000000"/>
                </a:solidFill>
                <a:latin typeface="Cardo"/>
              </a:rPr>
              <a:t>. </a:t>
            </a:r>
            <a:r>
              <a:rPr lang="en-US" sz="2955" spc="-59" dirty="0" err="1">
                <a:solidFill>
                  <a:srgbClr val="000000"/>
                </a:solidFill>
                <a:latin typeface="Cardo"/>
              </a:rPr>
              <a:t>Realizacja</a:t>
            </a:r>
            <a:r>
              <a:rPr lang="en-US" sz="2955" spc="-59" dirty="0">
                <a:solidFill>
                  <a:srgbClr val="000000"/>
                </a:solidFill>
                <a:latin typeface="Cardo"/>
              </a:rPr>
              <a:t> </a:t>
            </a:r>
            <a:r>
              <a:rPr lang="en-US" sz="2955" spc="-59" dirty="0" err="1">
                <a:solidFill>
                  <a:srgbClr val="000000"/>
                </a:solidFill>
                <a:latin typeface="Cardo"/>
              </a:rPr>
              <a:t>programów</a:t>
            </a:r>
            <a:r>
              <a:rPr lang="en-US" sz="2955" spc="-59" dirty="0">
                <a:solidFill>
                  <a:srgbClr val="000000"/>
                </a:solidFill>
                <a:latin typeface="Cardo"/>
              </a:rPr>
              <a:t> z </a:t>
            </a:r>
            <a:r>
              <a:rPr lang="en-US" sz="2955" spc="-59" dirty="0" err="1">
                <a:solidFill>
                  <a:srgbClr val="000000"/>
                </a:solidFill>
                <a:latin typeface="Cardo"/>
              </a:rPr>
              <a:t>zakresu</a:t>
            </a:r>
            <a:r>
              <a:rPr lang="en-US" sz="2955" spc="-59" dirty="0">
                <a:solidFill>
                  <a:srgbClr val="000000"/>
                </a:solidFill>
                <a:latin typeface="Cardo"/>
              </a:rPr>
              <a:t> </a:t>
            </a:r>
            <a:r>
              <a:rPr lang="en-US" sz="2955" spc="-59" dirty="0" err="1">
                <a:solidFill>
                  <a:srgbClr val="000000"/>
                </a:solidFill>
                <a:latin typeface="Cardo"/>
              </a:rPr>
              <a:t>ochrony</a:t>
            </a:r>
            <a:r>
              <a:rPr lang="en-US" sz="2955" spc="-59" dirty="0">
                <a:solidFill>
                  <a:srgbClr val="000000"/>
                </a:solidFill>
                <a:latin typeface="Cardo"/>
              </a:rPr>
              <a:t> </a:t>
            </a:r>
            <a:r>
              <a:rPr lang="en-US" sz="2955" spc="-59" dirty="0" err="1">
                <a:solidFill>
                  <a:srgbClr val="000000"/>
                </a:solidFill>
                <a:latin typeface="Cardo"/>
              </a:rPr>
              <a:t>środowiska</a:t>
            </a:r>
            <a:r>
              <a:rPr lang="en-US" sz="2955" spc="-59" dirty="0">
                <a:solidFill>
                  <a:srgbClr val="000000"/>
                </a:solidFill>
                <a:latin typeface="Cardo"/>
              </a:rPr>
              <a:t>, </a:t>
            </a:r>
            <a:r>
              <a:rPr lang="en-US" sz="2955" spc="-59" dirty="0" err="1">
                <a:solidFill>
                  <a:srgbClr val="000000"/>
                </a:solidFill>
                <a:latin typeface="Cardo"/>
              </a:rPr>
              <a:t>potrzeba</a:t>
            </a:r>
            <a:r>
              <a:rPr lang="en-US" sz="2955" spc="-59" dirty="0">
                <a:solidFill>
                  <a:srgbClr val="000000"/>
                </a:solidFill>
                <a:latin typeface="Cardo"/>
              </a:rPr>
              <a:t> </a:t>
            </a:r>
            <a:r>
              <a:rPr lang="en-US" sz="2955" spc="-59" dirty="0" err="1">
                <a:solidFill>
                  <a:srgbClr val="000000"/>
                </a:solidFill>
                <a:latin typeface="Cardo"/>
              </a:rPr>
              <a:t>społeczna</a:t>
            </a:r>
            <a:r>
              <a:rPr lang="en-US" sz="2955" spc="-59" dirty="0">
                <a:solidFill>
                  <a:srgbClr val="000000"/>
                </a:solidFill>
                <a:latin typeface="Cardo"/>
              </a:rPr>
              <a:t>. </a:t>
            </a:r>
          </a:p>
        </p:txBody>
      </p:sp>
      <p:sp>
        <p:nvSpPr>
          <p:cNvPr id="23" name="TextBox 23"/>
          <p:cNvSpPr txBox="1"/>
          <p:nvPr/>
        </p:nvSpPr>
        <p:spPr>
          <a:xfrm>
            <a:off x="5722257" y="2349783"/>
            <a:ext cx="6843487" cy="435212"/>
          </a:xfrm>
          <a:prstGeom prst="rect">
            <a:avLst/>
          </a:prstGeom>
        </p:spPr>
        <p:txBody>
          <a:bodyPr lIns="0" tIns="0" rIns="0" bIns="0" rtlCol="0" anchor="t">
            <a:spAutoFit/>
          </a:bodyPr>
          <a:lstStyle/>
          <a:p>
            <a:pPr algn="ctr">
              <a:lnSpc>
                <a:spcPts val="3414"/>
              </a:lnSpc>
              <a:spcBef>
                <a:spcPct val="0"/>
              </a:spcBef>
            </a:pPr>
            <a:r>
              <a:rPr lang="en-US" sz="3076" spc="-61">
                <a:solidFill>
                  <a:srgbClr val="000000"/>
                </a:solidFill>
                <a:latin typeface="Cardo"/>
              </a:rPr>
              <a:t>Opis przedsięwzięcia: </a:t>
            </a:r>
          </a:p>
        </p:txBody>
      </p:sp>
      <p:sp>
        <p:nvSpPr>
          <p:cNvPr id="24" name="AutoShape 24"/>
          <p:cNvSpPr/>
          <p:nvPr/>
        </p:nvSpPr>
        <p:spPr>
          <a:xfrm>
            <a:off x="1617018" y="2779816"/>
            <a:ext cx="15841997" cy="0"/>
          </a:xfrm>
          <a:prstGeom prst="line">
            <a:avLst/>
          </a:prstGeom>
          <a:ln w="9525" cap="rnd">
            <a:solidFill>
              <a:srgbClr val="C2B093"/>
            </a:solidFill>
            <a:prstDash val="solid"/>
            <a:headEnd type="none" w="sm" len="sm"/>
            <a:tailEnd type="none" w="sm" len="sm"/>
          </a:ln>
        </p:spPr>
      </p:sp>
      <p:sp>
        <p:nvSpPr>
          <p:cNvPr id="25" name="AutoShape 25"/>
          <p:cNvSpPr/>
          <p:nvPr/>
        </p:nvSpPr>
        <p:spPr>
          <a:xfrm>
            <a:off x="1617018" y="6759287"/>
            <a:ext cx="15841997" cy="0"/>
          </a:xfrm>
          <a:prstGeom prst="line">
            <a:avLst/>
          </a:prstGeom>
          <a:ln w="9525" cap="rnd">
            <a:solidFill>
              <a:srgbClr val="C2B093"/>
            </a:solidFill>
            <a:prstDash val="solid"/>
            <a:headEnd type="none" w="sm" len="sm"/>
            <a:tailEnd type="none" w="sm" len="sm"/>
          </a:ln>
        </p:spPr>
      </p:sp>
      <p:sp>
        <p:nvSpPr>
          <p:cNvPr id="26" name="AutoShape 26"/>
          <p:cNvSpPr/>
          <p:nvPr/>
        </p:nvSpPr>
        <p:spPr>
          <a:xfrm>
            <a:off x="0" y="6022480"/>
            <a:ext cx="18813992" cy="0"/>
          </a:xfrm>
          <a:prstGeom prst="line">
            <a:avLst/>
          </a:prstGeom>
          <a:ln w="9525" cap="rnd">
            <a:solidFill>
              <a:srgbClr val="393939"/>
            </a:solidFill>
            <a:prstDash val="solid"/>
            <a:headEnd type="none" w="sm" len="sm"/>
            <a:tailEnd type="none" w="sm" len="sm"/>
          </a:ln>
        </p:spPr>
      </p:sp>
      <p:sp>
        <p:nvSpPr>
          <p:cNvPr id="27" name="TextBox 27"/>
          <p:cNvSpPr txBox="1"/>
          <p:nvPr/>
        </p:nvSpPr>
        <p:spPr>
          <a:xfrm>
            <a:off x="5031179" y="6203455"/>
            <a:ext cx="6843487" cy="435212"/>
          </a:xfrm>
          <a:prstGeom prst="rect">
            <a:avLst/>
          </a:prstGeom>
        </p:spPr>
        <p:txBody>
          <a:bodyPr lIns="0" tIns="0" rIns="0" bIns="0" rtlCol="0" anchor="t">
            <a:spAutoFit/>
          </a:bodyPr>
          <a:lstStyle/>
          <a:p>
            <a:pPr algn="ctr">
              <a:lnSpc>
                <a:spcPts val="3414"/>
              </a:lnSpc>
              <a:spcBef>
                <a:spcPct val="0"/>
              </a:spcBef>
            </a:pPr>
            <a:r>
              <a:rPr lang="en-US" sz="3076" spc="-61">
                <a:solidFill>
                  <a:srgbClr val="000000"/>
                </a:solidFill>
                <a:latin typeface="Cardo"/>
              </a:rPr>
              <a:t>Opis przedsięwzięcia: </a:t>
            </a:r>
          </a:p>
        </p:txBody>
      </p:sp>
      <p:sp>
        <p:nvSpPr>
          <p:cNvPr id="28" name="TextBox 28"/>
          <p:cNvSpPr txBox="1"/>
          <p:nvPr/>
        </p:nvSpPr>
        <p:spPr>
          <a:xfrm>
            <a:off x="1958073" y="7143368"/>
            <a:ext cx="14988329" cy="1781716"/>
          </a:xfrm>
          <a:prstGeom prst="rect">
            <a:avLst/>
          </a:prstGeom>
        </p:spPr>
        <p:txBody>
          <a:bodyPr lIns="0" tIns="0" rIns="0" bIns="0" rtlCol="0" anchor="t">
            <a:spAutoFit/>
          </a:bodyPr>
          <a:lstStyle/>
          <a:p>
            <a:pPr algn="ctr">
              <a:lnSpc>
                <a:spcPts val="3532"/>
              </a:lnSpc>
              <a:spcBef>
                <a:spcPct val="0"/>
              </a:spcBef>
            </a:pPr>
            <a:r>
              <a:rPr lang="en-US" sz="3182" spc="-63">
                <a:solidFill>
                  <a:srgbClr val="000000"/>
                </a:solidFill>
                <a:latin typeface="Cardo"/>
              </a:rPr>
              <a:t>Wykorzystanie potencjału związanego z turystyką, rekreacją i spędzeniem czasu wolnego.</a:t>
            </a:r>
          </a:p>
          <a:p>
            <a:pPr algn="ctr">
              <a:lnSpc>
                <a:spcPts val="3532"/>
              </a:lnSpc>
              <a:spcBef>
                <a:spcPct val="0"/>
              </a:spcBef>
            </a:pPr>
            <a:r>
              <a:rPr lang="en-US" sz="3182" spc="-63">
                <a:solidFill>
                  <a:srgbClr val="000000"/>
                </a:solidFill>
                <a:latin typeface="Cardo"/>
              </a:rPr>
              <a:t>Zwiększenie atrakcyjności turystycznej gminy Smyków poprzez budowę zbiornika retencyjno-rekreacyjnego na terenie sołectwa Matyniów.</a:t>
            </a:r>
          </a:p>
          <a:p>
            <a:pPr algn="ctr">
              <a:lnSpc>
                <a:spcPts val="3532"/>
              </a:lnSpc>
              <a:spcBef>
                <a:spcPct val="0"/>
              </a:spcBef>
            </a:pPr>
            <a:endParaRPr lang="en-US" sz="3182" spc="-63">
              <a:solidFill>
                <a:srgbClr val="000000"/>
              </a:solidFill>
              <a:latin typeface="Cardo"/>
            </a:endParaRPr>
          </a:p>
        </p:txBody>
      </p:sp>
      <p:pic>
        <p:nvPicPr>
          <p:cNvPr id="29" name="Picture 29"/>
          <p:cNvPicPr>
            <a:picLocks noChangeAspect="1"/>
          </p:cNvPicPr>
          <p:nvPr/>
        </p:nvPicPr>
        <p:blipFill>
          <a:blip r:embed="rId6"/>
          <a:srcRect/>
          <a:stretch>
            <a:fillRect/>
          </a:stretch>
        </p:blipFill>
        <p:spPr>
          <a:xfrm>
            <a:off x="358039" y="88801"/>
            <a:ext cx="857608" cy="913844"/>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6F3EF"/>
        </a:solidFill>
        <a:effectLst/>
      </p:bgPr>
    </p:bg>
    <p:spTree>
      <p:nvGrpSpPr>
        <p:cNvPr id="1" name=""/>
        <p:cNvGrpSpPr/>
        <p:nvPr/>
      </p:nvGrpSpPr>
      <p:grpSpPr>
        <a:xfrm>
          <a:off x="0" y="0"/>
          <a:ext cx="0" cy="0"/>
          <a:chOff x="0" y="0"/>
          <a:chExt cx="0" cy="0"/>
        </a:xfrm>
      </p:grpSpPr>
      <p:sp>
        <p:nvSpPr>
          <p:cNvPr id="2" name="AutoShape 2"/>
          <p:cNvSpPr/>
          <p:nvPr/>
        </p:nvSpPr>
        <p:spPr>
          <a:xfrm rot="5400000">
            <a:off x="7050241" y="6764049"/>
            <a:ext cx="20808023" cy="0"/>
          </a:xfrm>
          <a:prstGeom prst="line">
            <a:avLst/>
          </a:prstGeom>
          <a:ln w="9525" cap="rnd">
            <a:solidFill>
              <a:srgbClr val="393939"/>
            </a:solidFill>
            <a:prstDash val="solid"/>
            <a:headEnd type="none" w="sm" len="sm"/>
            <a:tailEnd type="none" w="sm" len="sm"/>
          </a:ln>
        </p:spPr>
      </p:sp>
      <p:sp>
        <p:nvSpPr>
          <p:cNvPr id="3" name="AutoShape 3"/>
          <p:cNvSpPr/>
          <p:nvPr/>
        </p:nvSpPr>
        <p:spPr>
          <a:xfrm>
            <a:off x="0" y="1046405"/>
            <a:ext cx="18813992" cy="0"/>
          </a:xfrm>
          <a:prstGeom prst="line">
            <a:avLst/>
          </a:prstGeom>
          <a:ln w="9525" cap="rnd">
            <a:solidFill>
              <a:srgbClr val="393939"/>
            </a:solidFill>
            <a:prstDash val="solid"/>
            <a:headEnd type="none" w="sm" len="sm"/>
            <a:tailEnd type="none" w="sm" len="sm"/>
          </a:ln>
        </p:spPr>
      </p:sp>
      <p:sp>
        <p:nvSpPr>
          <p:cNvPr id="4" name="AutoShape 4"/>
          <p:cNvSpPr/>
          <p:nvPr/>
        </p:nvSpPr>
        <p:spPr>
          <a:xfrm rot="5400000">
            <a:off x="-8801282" y="6764049"/>
            <a:ext cx="20808023" cy="0"/>
          </a:xfrm>
          <a:prstGeom prst="line">
            <a:avLst/>
          </a:prstGeom>
          <a:ln w="9525" cap="rnd">
            <a:solidFill>
              <a:srgbClr val="393939"/>
            </a:solidFill>
            <a:prstDash val="solid"/>
            <a:headEnd type="none" w="sm" len="sm"/>
            <a:tailEnd type="none" w="sm" len="sm"/>
          </a:ln>
        </p:spPr>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700000">
            <a:off x="17846724" y="9784258"/>
            <a:ext cx="2710118" cy="2710118"/>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0800000" flipH="1">
            <a:off x="17449490" y="-2974624"/>
            <a:ext cx="6327093" cy="4003324"/>
          </a:xfrm>
          <a:prstGeom prst="rect">
            <a:avLst/>
          </a:prstGeom>
        </p:spPr>
      </p:pic>
      <p:sp>
        <p:nvSpPr>
          <p:cNvPr id="7" name="TextBox 7"/>
          <p:cNvSpPr txBox="1"/>
          <p:nvPr/>
        </p:nvSpPr>
        <p:spPr>
          <a:xfrm>
            <a:off x="4202861" y="253304"/>
            <a:ext cx="8757642" cy="654025"/>
          </a:xfrm>
          <a:prstGeom prst="rect">
            <a:avLst/>
          </a:prstGeom>
        </p:spPr>
        <p:txBody>
          <a:bodyPr lIns="0" tIns="0" rIns="0" bIns="0" rtlCol="0" anchor="t">
            <a:spAutoFit/>
          </a:bodyPr>
          <a:lstStyle/>
          <a:p>
            <a:pPr algn="ctr">
              <a:lnSpc>
                <a:spcPts val="4995"/>
              </a:lnSpc>
              <a:spcBef>
                <a:spcPct val="0"/>
              </a:spcBef>
            </a:pPr>
            <a:r>
              <a:rPr lang="pl-PL" sz="4500" spc="-90" dirty="0">
                <a:solidFill>
                  <a:srgbClr val="000000"/>
                </a:solidFill>
                <a:latin typeface="Cardo Bold"/>
              </a:rPr>
              <a:t>6</a:t>
            </a:r>
            <a:r>
              <a:rPr lang="en-US" sz="4500" spc="-90" dirty="0" smtClean="0">
                <a:solidFill>
                  <a:srgbClr val="000000"/>
                </a:solidFill>
                <a:latin typeface="Cardo Bold"/>
              </a:rPr>
              <a:t>.1</a:t>
            </a:r>
            <a:r>
              <a:rPr lang="en-US" sz="4500" spc="-90" dirty="0">
                <a:solidFill>
                  <a:srgbClr val="000000"/>
                </a:solidFill>
                <a:latin typeface="Cardo Bold"/>
              </a:rPr>
              <a:t>. ZADANIA INWESTYCYJNE</a:t>
            </a:r>
          </a:p>
        </p:txBody>
      </p:sp>
      <p:sp>
        <p:nvSpPr>
          <p:cNvPr id="8" name="AutoShape 8"/>
          <p:cNvSpPr/>
          <p:nvPr/>
        </p:nvSpPr>
        <p:spPr>
          <a:xfrm>
            <a:off x="-95294" y="2311683"/>
            <a:ext cx="18813992" cy="0"/>
          </a:xfrm>
          <a:prstGeom prst="line">
            <a:avLst/>
          </a:prstGeom>
          <a:ln w="9525" cap="rnd">
            <a:solidFill>
              <a:srgbClr val="393939"/>
            </a:solidFill>
            <a:prstDash val="solid"/>
            <a:headEnd type="none" w="sm" len="sm"/>
            <a:tailEnd type="none" w="sm" len="sm"/>
          </a:ln>
        </p:spPr>
      </p:sp>
      <p:sp>
        <p:nvSpPr>
          <p:cNvPr id="9" name="AutoShape 9"/>
          <p:cNvSpPr/>
          <p:nvPr/>
        </p:nvSpPr>
        <p:spPr>
          <a:xfrm>
            <a:off x="-110898" y="4884169"/>
            <a:ext cx="18813992" cy="0"/>
          </a:xfrm>
          <a:prstGeom prst="line">
            <a:avLst/>
          </a:prstGeom>
          <a:ln w="9525" cap="rnd">
            <a:solidFill>
              <a:srgbClr val="393939"/>
            </a:solidFill>
            <a:prstDash val="solid"/>
            <a:headEnd type="none" w="sm" len="sm"/>
            <a:tailEnd type="none" w="sm" len="sm"/>
          </a:ln>
        </p:spPr>
      </p:sp>
      <p:sp>
        <p:nvSpPr>
          <p:cNvPr id="10" name="AutoShape 10"/>
          <p:cNvSpPr/>
          <p:nvPr/>
        </p:nvSpPr>
        <p:spPr>
          <a:xfrm>
            <a:off x="-95294" y="5753100"/>
            <a:ext cx="18840906" cy="0"/>
          </a:xfrm>
          <a:prstGeom prst="line">
            <a:avLst/>
          </a:prstGeom>
          <a:ln w="9525" cap="rnd">
            <a:solidFill>
              <a:srgbClr val="393939"/>
            </a:solidFill>
            <a:prstDash val="solid"/>
            <a:headEnd type="none" w="sm" len="sm"/>
            <a:tailEnd type="none" w="sm" len="sm"/>
          </a:ln>
        </p:spPr>
      </p:sp>
      <p:sp>
        <p:nvSpPr>
          <p:cNvPr id="11" name="AutoShape 11"/>
          <p:cNvSpPr/>
          <p:nvPr/>
        </p:nvSpPr>
        <p:spPr>
          <a:xfrm>
            <a:off x="0" y="7232020"/>
            <a:ext cx="18813992" cy="0"/>
          </a:xfrm>
          <a:prstGeom prst="line">
            <a:avLst/>
          </a:prstGeom>
          <a:ln w="9525" cap="rnd">
            <a:solidFill>
              <a:srgbClr val="393939"/>
            </a:solidFill>
            <a:prstDash val="solid"/>
            <a:headEnd type="none" w="sm" len="sm"/>
            <a:tailEnd type="none" w="sm" len="sm"/>
          </a:ln>
        </p:spPr>
      </p:sp>
      <p:grpSp>
        <p:nvGrpSpPr>
          <p:cNvPr id="12" name="Group 12"/>
          <p:cNvGrpSpPr/>
          <p:nvPr/>
        </p:nvGrpSpPr>
        <p:grpSpPr>
          <a:xfrm>
            <a:off x="-2220430" y="7776392"/>
            <a:ext cx="3837448" cy="4324834"/>
            <a:chOff x="0" y="0"/>
            <a:chExt cx="5116597" cy="5766445"/>
          </a:xfrm>
        </p:grpSpPr>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700000">
              <a:off x="748378" y="748378"/>
              <a:ext cx="3613490" cy="3613490"/>
            </a:xfrm>
            <a:prstGeom prst="rect">
              <a:avLst/>
            </a:prstGeom>
          </p:spPr>
        </p:pic>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700000">
              <a:off x="754728" y="1404576"/>
              <a:ext cx="3613490" cy="3613490"/>
            </a:xfrm>
            <a:prstGeom prst="rect">
              <a:avLst/>
            </a:prstGeom>
          </p:spPr>
        </p:pic>
      </p:grpSp>
      <p:grpSp>
        <p:nvGrpSpPr>
          <p:cNvPr id="15" name="Group 15"/>
          <p:cNvGrpSpPr/>
          <p:nvPr/>
        </p:nvGrpSpPr>
        <p:grpSpPr>
          <a:xfrm>
            <a:off x="17449490" y="7842251"/>
            <a:ext cx="3628208" cy="4089019"/>
            <a:chOff x="0" y="0"/>
            <a:chExt cx="4837610" cy="5452025"/>
          </a:xfrm>
        </p:grpSpPr>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700000">
              <a:off x="707572" y="707572"/>
              <a:ext cx="3416462" cy="3416462"/>
            </a:xfrm>
            <a:prstGeom prst="rect">
              <a:avLst/>
            </a:prstGeom>
          </p:spPr>
        </p:pic>
        <p:pic>
          <p:nvPicPr>
            <p:cNvPr id="17" name="Picture 1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700000">
              <a:off x="713576" y="1327991"/>
              <a:ext cx="3416462" cy="3416462"/>
            </a:xfrm>
            <a:prstGeom prst="rect">
              <a:avLst/>
            </a:prstGeom>
          </p:spPr>
        </p:pic>
      </p:grpSp>
      <p:sp>
        <p:nvSpPr>
          <p:cNvPr id="18" name="TextBox 18"/>
          <p:cNvSpPr txBox="1"/>
          <p:nvPr/>
        </p:nvSpPr>
        <p:spPr>
          <a:xfrm>
            <a:off x="263274" y="1470803"/>
            <a:ext cx="998934" cy="435253"/>
          </a:xfrm>
          <a:prstGeom prst="rect">
            <a:avLst/>
          </a:prstGeom>
        </p:spPr>
        <p:txBody>
          <a:bodyPr lIns="0" tIns="0" rIns="0" bIns="0" rtlCol="0" anchor="t">
            <a:spAutoFit/>
          </a:bodyPr>
          <a:lstStyle/>
          <a:p>
            <a:pPr algn="ctr">
              <a:lnSpc>
                <a:spcPts val="3418"/>
              </a:lnSpc>
              <a:spcBef>
                <a:spcPct val="0"/>
              </a:spcBef>
            </a:pPr>
            <a:r>
              <a:rPr lang="en-US" sz="3079" spc="-61">
                <a:solidFill>
                  <a:srgbClr val="000000"/>
                </a:solidFill>
                <a:latin typeface="Cardo Bold"/>
              </a:rPr>
              <a:t>NR 3 </a:t>
            </a:r>
          </a:p>
        </p:txBody>
      </p:sp>
      <p:sp>
        <p:nvSpPr>
          <p:cNvPr id="19" name="TextBox 19"/>
          <p:cNvSpPr txBox="1"/>
          <p:nvPr/>
        </p:nvSpPr>
        <p:spPr>
          <a:xfrm>
            <a:off x="414405" y="6446460"/>
            <a:ext cx="998934" cy="435253"/>
          </a:xfrm>
          <a:prstGeom prst="rect">
            <a:avLst/>
          </a:prstGeom>
        </p:spPr>
        <p:txBody>
          <a:bodyPr lIns="0" tIns="0" rIns="0" bIns="0" rtlCol="0" anchor="t">
            <a:spAutoFit/>
          </a:bodyPr>
          <a:lstStyle/>
          <a:p>
            <a:pPr algn="ctr">
              <a:lnSpc>
                <a:spcPts val="3418"/>
              </a:lnSpc>
              <a:spcBef>
                <a:spcPct val="0"/>
              </a:spcBef>
            </a:pPr>
            <a:r>
              <a:rPr lang="en-US" sz="3079" spc="-61">
                <a:solidFill>
                  <a:srgbClr val="000000"/>
                </a:solidFill>
                <a:latin typeface="Cardo Bold"/>
              </a:rPr>
              <a:t>NR 4 </a:t>
            </a:r>
          </a:p>
        </p:txBody>
      </p:sp>
      <p:sp>
        <p:nvSpPr>
          <p:cNvPr id="20" name="TextBox 20"/>
          <p:cNvSpPr txBox="1"/>
          <p:nvPr/>
        </p:nvSpPr>
        <p:spPr>
          <a:xfrm>
            <a:off x="3258013" y="1416712"/>
            <a:ext cx="9839920" cy="466346"/>
          </a:xfrm>
          <a:prstGeom prst="rect">
            <a:avLst/>
          </a:prstGeom>
        </p:spPr>
        <p:txBody>
          <a:bodyPr lIns="0" tIns="0" rIns="0" bIns="0" rtlCol="0" anchor="t">
            <a:spAutoFit/>
          </a:bodyPr>
          <a:lstStyle/>
          <a:p>
            <a:pPr algn="ctr">
              <a:lnSpc>
                <a:spcPts val="3663"/>
              </a:lnSpc>
              <a:spcBef>
                <a:spcPct val="0"/>
              </a:spcBef>
            </a:pPr>
            <a:r>
              <a:rPr lang="en-US" sz="3300" spc="-66">
                <a:solidFill>
                  <a:srgbClr val="000000"/>
                </a:solidFill>
                <a:latin typeface="Cardo Bold"/>
              </a:rPr>
              <a:t>Budowa i modernizacja dróg w sołectwie Królewiec. </a:t>
            </a:r>
          </a:p>
        </p:txBody>
      </p:sp>
      <p:sp>
        <p:nvSpPr>
          <p:cNvPr id="21" name="TextBox 21"/>
          <p:cNvSpPr txBox="1"/>
          <p:nvPr/>
        </p:nvSpPr>
        <p:spPr>
          <a:xfrm>
            <a:off x="1807518" y="5970362"/>
            <a:ext cx="13726025" cy="923621"/>
          </a:xfrm>
          <a:prstGeom prst="rect">
            <a:avLst/>
          </a:prstGeom>
        </p:spPr>
        <p:txBody>
          <a:bodyPr lIns="0" tIns="0" rIns="0" bIns="0" rtlCol="0" anchor="t">
            <a:spAutoFit/>
          </a:bodyPr>
          <a:lstStyle/>
          <a:p>
            <a:pPr algn="ctr">
              <a:lnSpc>
                <a:spcPts val="3670"/>
              </a:lnSpc>
              <a:spcBef>
                <a:spcPct val="0"/>
              </a:spcBef>
            </a:pPr>
            <a:r>
              <a:rPr lang="en-US" sz="3306" spc="-66">
                <a:solidFill>
                  <a:srgbClr val="000000"/>
                </a:solidFill>
                <a:latin typeface="Cardo Bold"/>
              </a:rPr>
              <a:t>Budowa budynku użyteczności kulturalno-społecznej </a:t>
            </a:r>
          </a:p>
          <a:p>
            <a:pPr algn="ctr">
              <a:lnSpc>
                <a:spcPts val="3670"/>
              </a:lnSpc>
              <a:spcBef>
                <a:spcPct val="0"/>
              </a:spcBef>
            </a:pPr>
            <a:r>
              <a:rPr lang="en-US" sz="3306" spc="-66">
                <a:solidFill>
                  <a:srgbClr val="000000"/>
                </a:solidFill>
                <a:latin typeface="Cardo Bold"/>
              </a:rPr>
              <a:t>z dwustanowiskowym garażem dla OSP Przyłogi. </a:t>
            </a:r>
          </a:p>
        </p:txBody>
      </p:sp>
      <p:sp>
        <p:nvSpPr>
          <p:cNvPr id="22" name="TextBox 22"/>
          <p:cNvSpPr txBox="1"/>
          <p:nvPr/>
        </p:nvSpPr>
        <p:spPr>
          <a:xfrm>
            <a:off x="5722257" y="2349783"/>
            <a:ext cx="6843487" cy="435212"/>
          </a:xfrm>
          <a:prstGeom prst="rect">
            <a:avLst/>
          </a:prstGeom>
        </p:spPr>
        <p:txBody>
          <a:bodyPr lIns="0" tIns="0" rIns="0" bIns="0" rtlCol="0" anchor="t">
            <a:spAutoFit/>
          </a:bodyPr>
          <a:lstStyle/>
          <a:p>
            <a:pPr algn="ctr">
              <a:lnSpc>
                <a:spcPts val="3414"/>
              </a:lnSpc>
              <a:spcBef>
                <a:spcPct val="0"/>
              </a:spcBef>
            </a:pPr>
            <a:r>
              <a:rPr lang="en-US" sz="3076" spc="-61">
                <a:solidFill>
                  <a:srgbClr val="000000"/>
                </a:solidFill>
                <a:latin typeface="Cardo"/>
              </a:rPr>
              <a:t>Opis przedsięwzięcia: </a:t>
            </a:r>
          </a:p>
        </p:txBody>
      </p:sp>
      <p:sp>
        <p:nvSpPr>
          <p:cNvPr id="23" name="AutoShape 23"/>
          <p:cNvSpPr/>
          <p:nvPr/>
        </p:nvSpPr>
        <p:spPr>
          <a:xfrm>
            <a:off x="1617018" y="2779816"/>
            <a:ext cx="15841997" cy="0"/>
          </a:xfrm>
          <a:prstGeom prst="line">
            <a:avLst/>
          </a:prstGeom>
          <a:ln w="9525" cap="rnd">
            <a:solidFill>
              <a:srgbClr val="C2B093"/>
            </a:solidFill>
            <a:prstDash val="solid"/>
            <a:headEnd type="none" w="sm" len="sm"/>
            <a:tailEnd type="none" w="sm" len="sm"/>
          </a:ln>
        </p:spPr>
      </p:sp>
      <p:sp>
        <p:nvSpPr>
          <p:cNvPr id="24" name="TextBox 24"/>
          <p:cNvSpPr txBox="1"/>
          <p:nvPr/>
        </p:nvSpPr>
        <p:spPr>
          <a:xfrm>
            <a:off x="2084577" y="2990478"/>
            <a:ext cx="14423042" cy="1721128"/>
          </a:xfrm>
          <a:prstGeom prst="rect">
            <a:avLst/>
          </a:prstGeom>
        </p:spPr>
        <p:txBody>
          <a:bodyPr lIns="0" tIns="0" rIns="0" bIns="0" rtlCol="0" anchor="t">
            <a:spAutoFit/>
          </a:bodyPr>
          <a:lstStyle/>
          <a:p>
            <a:pPr algn="ctr">
              <a:lnSpc>
                <a:spcPts val="3418"/>
              </a:lnSpc>
              <a:spcBef>
                <a:spcPct val="0"/>
              </a:spcBef>
            </a:pPr>
            <a:r>
              <a:rPr lang="en-US" sz="3079" spc="-61">
                <a:solidFill>
                  <a:srgbClr val="000000"/>
                </a:solidFill>
                <a:latin typeface="Cardo"/>
              </a:rPr>
              <a:t>Budowa i modernizacja stanu infrastruktury drogowej na terenie sołectwa Królewiec. Poprawa infrastruktury drogowej łączy w sobie cel społeczny i ekonomiczny, podnosi komfort jakości życia gminy, sprzyja rozwojowi lokalnej przedsiębiorczości oraz zwiększa atrakcyjność turystyczną gminy.</a:t>
            </a:r>
          </a:p>
        </p:txBody>
      </p:sp>
      <p:sp>
        <p:nvSpPr>
          <p:cNvPr id="25" name="AutoShape 25"/>
          <p:cNvSpPr/>
          <p:nvPr/>
        </p:nvSpPr>
        <p:spPr>
          <a:xfrm>
            <a:off x="1617018" y="7876782"/>
            <a:ext cx="15841997" cy="0"/>
          </a:xfrm>
          <a:prstGeom prst="line">
            <a:avLst/>
          </a:prstGeom>
          <a:ln w="9525" cap="rnd">
            <a:solidFill>
              <a:srgbClr val="C2B093"/>
            </a:solidFill>
            <a:prstDash val="solid"/>
            <a:headEnd type="none" w="sm" len="sm"/>
            <a:tailEnd type="none" w="sm" len="sm"/>
          </a:ln>
        </p:spPr>
      </p:sp>
      <p:sp>
        <p:nvSpPr>
          <p:cNvPr id="26" name="TextBox 26"/>
          <p:cNvSpPr txBox="1"/>
          <p:nvPr/>
        </p:nvSpPr>
        <p:spPr>
          <a:xfrm>
            <a:off x="4998102" y="7441570"/>
            <a:ext cx="6843487" cy="435212"/>
          </a:xfrm>
          <a:prstGeom prst="rect">
            <a:avLst/>
          </a:prstGeom>
        </p:spPr>
        <p:txBody>
          <a:bodyPr lIns="0" tIns="0" rIns="0" bIns="0" rtlCol="0" anchor="t">
            <a:spAutoFit/>
          </a:bodyPr>
          <a:lstStyle/>
          <a:p>
            <a:pPr algn="ctr">
              <a:lnSpc>
                <a:spcPts val="3414"/>
              </a:lnSpc>
              <a:spcBef>
                <a:spcPct val="0"/>
              </a:spcBef>
            </a:pPr>
            <a:r>
              <a:rPr lang="en-US" sz="3076" spc="-61">
                <a:solidFill>
                  <a:srgbClr val="000000"/>
                </a:solidFill>
                <a:latin typeface="Cardo"/>
              </a:rPr>
              <a:t>Opis przedsięwzięcia: </a:t>
            </a:r>
          </a:p>
        </p:txBody>
      </p:sp>
      <p:sp>
        <p:nvSpPr>
          <p:cNvPr id="27" name="TextBox 27"/>
          <p:cNvSpPr txBox="1"/>
          <p:nvPr/>
        </p:nvSpPr>
        <p:spPr>
          <a:xfrm>
            <a:off x="1901473" y="8169209"/>
            <a:ext cx="14587662" cy="1279004"/>
          </a:xfrm>
          <a:prstGeom prst="rect">
            <a:avLst/>
          </a:prstGeom>
        </p:spPr>
        <p:txBody>
          <a:bodyPr lIns="0" tIns="0" rIns="0" bIns="0" rtlCol="0" anchor="t">
            <a:spAutoFit/>
          </a:bodyPr>
          <a:lstStyle/>
          <a:p>
            <a:pPr algn="ctr">
              <a:lnSpc>
                <a:spcPts val="3324"/>
              </a:lnSpc>
              <a:spcBef>
                <a:spcPct val="0"/>
              </a:spcBef>
            </a:pPr>
            <a:r>
              <a:rPr lang="en-US" sz="2995" spc="-59" dirty="0" err="1">
                <a:solidFill>
                  <a:srgbClr val="000000"/>
                </a:solidFill>
                <a:latin typeface="Cardo"/>
              </a:rPr>
              <a:t>Budowa</a:t>
            </a:r>
            <a:r>
              <a:rPr lang="en-US" sz="2995" spc="-59" dirty="0">
                <a:solidFill>
                  <a:srgbClr val="000000"/>
                </a:solidFill>
                <a:latin typeface="Cardo"/>
              </a:rPr>
              <a:t> </a:t>
            </a:r>
            <a:r>
              <a:rPr lang="en-US" sz="2995" spc="-59" dirty="0" err="1">
                <a:solidFill>
                  <a:srgbClr val="000000"/>
                </a:solidFill>
                <a:latin typeface="Cardo"/>
              </a:rPr>
              <a:t>budynku</a:t>
            </a:r>
            <a:r>
              <a:rPr lang="en-US" sz="2995" spc="-59" dirty="0">
                <a:solidFill>
                  <a:srgbClr val="000000"/>
                </a:solidFill>
                <a:latin typeface="Cardo"/>
              </a:rPr>
              <a:t> </a:t>
            </a:r>
            <a:r>
              <a:rPr lang="en-US" sz="2995" spc="-59" dirty="0" err="1">
                <a:solidFill>
                  <a:srgbClr val="000000"/>
                </a:solidFill>
                <a:latin typeface="Cardo"/>
              </a:rPr>
              <a:t>użyteczności</a:t>
            </a:r>
            <a:r>
              <a:rPr lang="en-US" sz="2995" spc="-59" dirty="0">
                <a:solidFill>
                  <a:srgbClr val="000000"/>
                </a:solidFill>
                <a:latin typeface="Cardo"/>
              </a:rPr>
              <a:t> </a:t>
            </a:r>
            <a:r>
              <a:rPr lang="en-US" sz="2995" spc="-59" dirty="0" err="1">
                <a:solidFill>
                  <a:srgbClr val="000000"/>
                </a:solidFill>
                <a:latin typeface="Cardo"/>
              </a:rPr>
              <a:t>kulturalno-społecznej</a:t>
            </a:r>
            <a:r>
              <a:rPr lang="en-US" sz="2995" spc="-59" dirty="0">
                <a:solidFill>
                  <a:srgbClr val="000000"/>
                </a:solidFill>
                <a:latin typeface="Cardo"/>
              </a:rPr>
              <a:t> </a:t>
            </a:r>
          </a:p>
          <a:p>
            <a:pPr algn="ctr">
              <a:lnSpc>
                <a:spcPts val="3324"/>
              </a:lnSpc>
              <a:spcBef>
                <a:spcPct val="0"/>
              </a:spcBef>
            </a:pPr>
            <a:r>
              <a:rPr lang="en-US" sz="2995" spc="-59" dirty="0">
                <a:solidFill>
                  <a:srgbClr val="000000"/>
                </a:solidFill>
                <a:latin typeface="Cardo"/>
              </a:rPr>
              <a:t>z </a:t>
            </a:r>
            <a:r>
              <a:rPr lang="en-US" sz="2995" spc="-59" dirty="0" err="1">
                <a:solidFill>
                  <a:srgbClr val="000000"/>
                </a:solidFill>
                <a:latin typeface="Cardo"/>
              </a:rPr>
              <a:t>dwustanowiskowym</a:t>
            </a:r>
            <a:r>
              <a:rPr lang="en-US" sz="2995" spc="-59" dirty="0">
                <a:solidFill>
                  <a:srgbClr val="000000"/>
                </a:solidFill>
                <a:latin typeface="Cardo"/>
              </a:rPr>
              <a:t> </a:t>
            </a:r>
            <a:r>
              <a:rPr lang="en-US" sz="2995" spc="-59" dirty="0" err="1">
                <a:solidFill>
                  <a:srgbClr val="000000"/>
                </a:solidFill>
                <a:latin typeface="Cardo"/>
              </a:rPr>
              <a:t>garażem</a:t>
            </a:r>
            <a:r>
              <a:rPr lang="en-US" sz="2995" spc="-59" dirty="0">
                <a:solidFill>
                  <a:srgbClr val="000000"/>
                </a:solidFill>
                <a:latin typeface="Cardo"/>
              </a:rPr>
              <a:t> </a:t>
            </a:r>
            <a:r>
              <a:rPr lang="en-US" sz="2995" spc="-59" dirty="0" err="1">
                <a:solidFill>
                  <a:srgbClr val="000000"/>
                </a:solidFill>
                <a:latin typeface="Cardo"/>
              </a:rPr>
              <a:t>dla</a:t>
            </a:r>
            <a:r>
              <a:rPr lang="en-US" sz="2995" spc="-59" dirty="0">
                <a:solidFill>
                  <a:srgbClr val="000000"/>
                </a:solidFill>
                <a:latin typeface="Cardo"/>
              </a:rPr>
              <a:t> OSP </a:t>
            </a:r>
            <a:r>
              <a:rPr lang="en-US" sz="2995" spc="-59" dirty="0" err="1">
                <a:solidFill>
                  <a:srgbClr val="000000"/>
                </a:solidFill>
                <a:latin typeface="Cardo"/>
              </a:rPr>
              <a:t>Przyłogi</a:t>
            </a:r>
            <a:r>
              <a:rPr lang="en-US" sz="2995" spc="-59" dirty="0">
                <a:solidFill>
                  <a:srgbClr val="000000"/>
                </a:solidFill>
                <a:latin typeface="Cardo"/>
              </a:rPr>
              <a:t>, </a:t>
            </a:r>
            <a:r>
              <a:rPr lang="en-US" sz="2995" spc="-59" dirty="0" err="1">
                <a:solidFill>
                  <a:srgbClr val="000000"/>
                </a:solidFill>
                <a:latin typeface="Cardo"/>
              </a:rPr>
              <a:t>ponieważ</a:t>
            </a:r>
            <a:r>
              <a:rPr lang="en-US" sz="2995" spc="-59" dirty="0">
                <a:solidFill>
                  <a:srgbClr val="000000"/>
                </a:solidFill>
                <a:latin typeface="Cardo"/>
              </a:rPr>
              <a:t> </a:t>
            </a:r>
            <a:r>
              <a:rPr lang="en-US" sz="2995" spc="-59" dirty="0" err="1">
                <a:solidFill>
                  <a:srgbClr val="000000"/>
                </a:solidFill>
                <a:latin typeface="Cardo"/>
              </a:rPr>
              <a:t>takiego</a:t>
            </a:r>
            <a:r>
              <a:rPr lang="en-US" sz="2995" spc="-59" dirty="0">
                <a:solidFill>
                  <a:srgbClr val="000000"/>
                </a:solidFill>
                <a:latin typeface="Cardo"/>
              </a:rPr>
              <a:t> </a:t>
            </a:r>
            <a:r>
              <a:rPr lang="en-US" sz="2995" spc="-59" dirty="0" err="1">
                <a:solidFill>
                  <a:srgbClr val="000000"/>
                </a:solidFill>
                <a:latin typeface="Cardo"/>
              </a:rPr>
              <a:t>miejsca</a:t>
            </a:r>
            <a:r>
              <a:rPr lang="en-US" sz="2995" spc="-59" dirty="0">
                <a:solidFill>
                  <a:srgbClr val="000000"/>
                </a:solidFill>
                <a:latin typeface="Cardo"/>
              </a:rPr>
              <a:t> </a:t>
            </a:r>
            <a:r>
              <a:rPr lang="en-US" sz="2995" spc="-59" dirty="0" err="1">
                <a:solidFill>
                  <a:srgbClr val="000000"/>
                </a:solidFill>
                <a:latin typeface="Cardo"/>
              </a:rPr>
              <a:t>nie</a:t>
            </a:r>
            <a:r>
              <a:rPr lang="en-US" sz="2995" spc="-59" dirty="0">
                <a:solidFill>
                  <a:srgbClr val="000000"/>
                </a:solidFill>
                <a:latin typeface="Cardo"/>
              </a:rPr>
              <a:t> ma </a:t>
            </a:r>
            <a:r>
              <a:rPr lang="en-US" sz="2995" spc="-59" dirty="0" err="1">
                <a:solidFill>
                  <a:srgbClr val="000000"/>
                </a:solidFill>
                <a:latin typeface="Cardo"/>
              </a:rPr>
              <a:t>obecnie</a:t>
            </a:r>
            <a:r>
              <a:rPr lang="en-US" sz="2995" spc="-59" dirty="0">
                <a:solidFill>
                  <a:srgbClr val="000000"/>
                </a:solidFill>
                <a:latin typeface="Cardo"/>
              </a:rPr>
              <a:t> </a:t>
            </a:r>
          </a:p>
          <a:p>
            <a:pPr algn="ctr">
              <a:lnSpc>
                <a:spcPts val="3324"/>
              </a:lnSpc>
              <a:spcBef>
                <a:spcPct val="0"/>
              </a:spcBef>
            </a:pPr>
            <a:r>
              <a:rPr lang="en-US" sz="2995" spc="-59" dirty="0">
                <a:solidFill>
                  <a:srgbClr val="000000"/>
                </a:solidFill>
                <a:latin typeface="Cardo"/>
              </a:rPr>
              <a:t>w </a:t>
            </a:r>
            <a:r>
              <a:rPr lang="en-US" sz="2995" spc="-59" dirty="0" err="1">
                <a:solidFill>
                  <a:srgbClr val="000000"/>
                </a:solidFill>
                <a:latin typeface="Cardo"/>
              </a:rPr>
              <a:t>gminie</a:t>
            </a:r>
            <a:r>
              <a:rPr lang="en-US" sz="2995" spc="-59" dirty="0">
                <a:solidFill>
                  <a:srgbClr val="000000"/>
                </a:solidFill>
                <a:latin typeface="Cardo"/>
              </a:rPr>
              <a:t>. </a:t>
            </a:r>
          </a:p>
        </p:txBody>
      </p:sp>
      <p:pic>
        <p:nvPicPr>
          <p:cNvPr id="28" name="Picture 28"/>
          <p:cNvPicPr>
            <a:picLocks noChangeAspect="1"/>
          </p:cNvPicPr>
          <p:nvPr/>
        </p:nvPicPr>
        <p:blipFill>
          <a:blip r:embed="rId6"/>
          <a:srcRect/>
          <a:stretch>
            <a:fillRect/>
          </a:stretch>
        </p:blipFill>
        <p:spPr>
          <a:xfrm>
            <a:off x="274688" y="0"/>
            <a:ext cx="982010" cy="1046405"/>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6F3EF"/>
        </a:solidFill>
        <a:effectLst/>
      </p:bgPr>
    </p:bg>
    <p:spTree>
      <p:nvGrpSpPr>
        <p:cNvPr id="1" name=""/>
        <p:cNvGrpSpPr/>
        <p:nvPr/>
      </p:nvGrpSpPr>
      <p:grpSpPr>
        <a:xfrm>
          <a:off x="0" y="0"/>
          <a:ext cx="0" cy="0"/>
          <a:chOff x="0" y="0"/>
          <a:chExt cx="0" cy="0"/>
        </a:xfrm>
      </p:grpSpPr>
      <p:sp>
        <p:nvSpPr>
          <p:cNvPr id="2" name="AutoShape 2"/>
          <p:cNvSpPr/>
          <p:nvPr/>
        </p:nvSpPr>
        <p:spPr>
          <a:xfrm>
            <a:off x="-394661" y="9258300"/>
            <a:ext cx="18682661" cy="0"/>
          </a:xfrm>
          <a:prstGeom prst="line">
            <a:avLst/>
          </a:prstGeom>
          <a:ln w="9525" cap="rnd">
            <a:solidFill>
              <a:srgbClr val="393939"/>
            </a:solidFill>
            <a:prstDash val="solid"/>
            <a:headEnd type="none" w="sm" len="sm"/>
            <a:tailEnd type="none" w="sm" len="sm"/>
          </a:ln>
        </p:spPr>
      </p:sp>
      <p:sp>
        <p:nvSpPr>
          <p:cNvPr id="3" name="AutoShape 3"/>
          <p:cNvSpPr/>
          <p:nvPr/>
        </p:nvSpPr>
        <p:spPr>
          <a:xfrm rot="5400000">
            <a:off x="7050241" y="6764049"/>
            <a:ext cx="20808023" cy="0"/>
          </a:xfrm>
          <a:prstGeom prst="line">
            <a:avLst/>
          </a:prstGeom>
          <a:ln w="9525" cap="rnd">
            <a:solidFill>
              <a:srgbClr val="393939"/>
            </a:solidFill>
            <a:prstDash val="solid"/>
            <a:headEnd type="none" w="sm" len="sm"/>
            <a:tailEnd type="none" w="sm" len="sm"/>
          </a:ln>
        </p:spPr>
      </p:sp>
      <p:sp>
        <p:nvSpPr>
          <p:cNvPr id="4" name="AutoShape 4"/>
          <p:cNvSpPr/>
          <p:nvPr/>
        </p:nvSpPr>
        <p:spPr>
          <a:xfrm>
            <a:off x="0" y="1028700"/>
            <a:ext cx="18813992" cy="0"/>
          </a:xfrm>
          <a:prstGeom prst="line">
            <a:avLst/>
          </a:prstGeom>
          <a:ln w="9525" cap="rnd">
            <a:solidFill>
              <a:srgbClr val="393939"/>
            </a:solidFill>
            <a:prstDash val="solid"/>
            <a:headEnd type="none" w="sm" len="sm"/>
            <a:tailEnd type="none" w="sm" len="sm"/>
          </a:ln>
        </p:spPr>
      </p:sp>
      <p:sp>
        <p:nvSpPr>
          <p:cNvPr id="5" name="AutoShape 5"/>
          <p:cNvSpPr/>
          <p:nvPr/>
        </p:nvSpPr>
        <p:spPr>
          <a:xfrm rot="5400000">
            <a:off x="-8801282" y="6764049"/>
            <a:ext cx="20808023" cy="0"/>
          </a:xfrm>
          <a:prstGeom prst="line">
            <a:avLst/>
          </a:prstGeom>
          <a:ln w="9525" cap="rnd">
            <a:solidFill>
              <a:srgbClr val="393939"/>
            </a:solidFill>
            <a:prstDash val="solid"/>
            <a:headEnd type="none" w="sm" len="sm"/>
            <a:tailEnd type="none" w="sm" len="sm"/>
          </a:ln>
        </p:spPr>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700000">
            <a:off x="17846724" y="9784258"/>
            <a:ext cx="2710118" cy="2710118"/>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0800000" flipH="1">
            <a:off x="17285440" y="-2974624"/>
            <a:ext cx="6327093" cy="4003324"/>
          </a:xfrm>
          <a:prstGeom prst="rect">
            <a:avLst/>
          </a:prstGeom>
        </p:spPr>
      </p:pic>
      <p:sp>
        <p:nvSpPr>
          <p:cNvPr id="8" name="TextBox 8"/>
          <p:cNvSpPr txBox="1"/>
          <p:nvPr/>
        </p:nvSpPr>
        <p:spPr>
          <a:xfrm>
            <a:off x="4202861" y="253304"/>
            <a:ext cx="8757642" cy="654025"/>
          </a:xfrm>
          <a:prstGeom prst="rect">
            <a:avLst/>
          </a:prstGeom>
        </p:spPr>
        <p:txBody>
          <a:bodyPr lIns="0" tIns="0" rIns="0" bIns="0" rtlCol="0" anchor="t">
            <a:spAutoFit/>
          </a:bodyPr>
          <a:lstStyle/>
          <a:p>
            <a:pPr algn="ctr">
              <a:lnSpc>
                <a:spcPts val="4995"/>
              </a:lnSpc>
              <a:spcBef>
                <a:spcPct val="0"/>
              </a:spcBef>
            </a:pPr>
            <a:r>
              <a:rPr lang="pl-PL" sz="4500" spc="-90" dirty="0">
                <a:solidFill>
                  <a:srgbClr val="000000"/>
                </a:solidFill>
                <a:latin typeface="Cardo Bold"/>
              </a:rPr>
              <a:t>6</a:t>
            </a:r>
            <a:r>
              <a:rPr lang="en-US" sz="4500" spc="-90" dirty="0" smtClean="0">
                <a:solidFill>
                  <a:srgbClr val="000000"/>
                </a:solidFill>
                <a:latin typeface="Cardo Bold"/>
              </a:rPr>
              <a:t>.1</a:t>
            </a:r>
            <a:r>
              <a:rPr lang="en-US" sz="4500" spc="-90" dirty="0">
                <a:solidFill>
                  <a:srgbClr val="000000"/>
                </a:solidFill>
                <a:latin typeface="Cardo Bold"/>
              </a:rPr>
              <a:t>. ZADANIA INWESTYCYJNE</a:t>
            </a:r>
          </a:p>
        </p:txBody>
      </p:sp>
      <p:sp>
        <p:nvSpPr>
          <p:cNvPr id="9" name="AutoShape 9"/>
          <p:cNvSpPr/>
          <p:nvPr/>
        </p:nvSpPr>
        <p:spPr>
          <a:xfrm>
            <a:off x="0" y="2692074"/>
            <a:ext cx="18813992" cy="0"/>
          </a:xfrm>
          <a:prstGeom prst="line">
            <a:avLst/>
          </a:prstGeom>
          <a:ln w="9525" cap="rnd">
            <a:solidFill>
              <a:srgbClr val="393939"/>
            </a:solidFill>
            <a:prstDash val="solid"/>
            <a:headEnd type="none" w="sm" len="sm"/>
            <a:tailEnd type="none" w="sm" len="sm"/>
          </a:ln>
        </p:spPr>
      </p:sp>
      <p:grpSp>
        <p:nvGrpSpPr>
          <p:cNvPr id="10" name="Group 10"/>
          <p:cNvGrpSpPr/>
          <p:nvPr/>
        </p:nvGrpSpPr>
        <p:grpSpPr>
          <a:xfrm>
            <a:off x="-2246429" y="7724344"/>
            <a:ext cx="3837448" cy="4324834"/>
            <a:chOff x="0" y="0"/>
            <a:chExt cx="5116597" cy="5766445"/>
          </a:xfrm>
        </p:grpSpPr>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700000">
              <a:off x="748378" y="748378"/>
              <a:ext cx="3613490" cy="3613490"/>
            </a:xfrm>
            <a:prstGeom prst="rect">
              <a:avLst/>
            </a:prstGeom>
          </p:spPr>
        </p:pic>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700000">
              <a:off x="754728" y="1404576"/>
              <a:ext cx="3613490" cy="3613490"/>
            </a:xfrm>
            <a:prstGeom prst="rect">
              <a:avLst/>
            </a:prstGeom>
          </p:spPr>
        </p:pic>
      </p:grpSp>
      <p:grpSp>
        <p:nvGrpSpPr>
          <p:cNvPr id="13" name="Group 13"/>
          <p:cNvGrpSpPr/>
          <p:nvPr/>
        </p:nvGrpSpPr>
        <p:grpSpPr>
          <a:xfrm>
            <a:off x="17449490" y="7842251"/>
            <a:ext cx="3628208" cy="4089019"/>
            <a:chOff x="0" y="0"/>
            <a:chExt cx="4837610" cy="5452025"/>
          </a:xfrm>
        </p:grpSpPr>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700000">
              <a:off x="707572" y="707572"/>
              <a:ext cx="3416462" cy="3416462"/>
            </a:xfrm>
            <a:prstGeom prst="rect">
              <a:avLst/>
            </a:prstGeom>
          </p:spPr>
        </p:pic>
        <p:pic>
          <p:nvPicPr>
            <p:cNvPr id="15"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700000">
              <a:off x="713576" y="1327991"/>
              <a:ext cx="3416462" cy="3416462"/>
            </a:xfrm>
            <a:prstGeom prst="rect">
              <a:avLst/>
            </a:prstGeom>
          </p:spPr>
        </p:pic>
      </p:grpSp>
      <p:sp>
        <p:nvSpPr>
          <p:cNvPr id="16" name="TextBox 16"/>
          <p:cNvSpPr txBox="1"/>
          <p:nvPr/>
        </p:nvSpPr>
        <p:spPr>
          <a:xfrm>
            <a:off x="292586" y="1511353"/>
            <a:ext cx="1034951" cy="455575"/>
          </a:xfrm>
          <a:prstGeom prst="rect">
            <a:avLst/>
          </a:prstGeom>
        </p:spPr>
        <p:txBody>
          <a:bodyPr lIns="0" tIns="0" rIns="0" bIns="0" rtlCol="0" anchor="t">
            <a:spAutoFit/>
          </a:bodyPr>
          <a:lstStyle/>
          <a:p>
            <a:pPr algn="ctr">
              <a:lnSpc>
                <a:spcPts val="3542"/>
              </a:lnSpc>
              <a:spcBef>
                <a:spcPct val="0"/>
              </a:spcBef>
            </a:pPr>
            <a:r>
              <a:rPr lang="en-US" sz="3191" spc="-63">
                <a:solidFill>
                  <a:srgbClr val="000000"/>
                </a:solidFill>
                <a:latin typeface="Cardo Bold"/>
              </a:rPr>
              <a:t>NR 5 </a:t>
            </a:r>
          </a:p>
        </p:txBody>
      </p:sp>
      <p:sp>
        <p:nvSpPr>
          <p:cNvPr id="17" name="TextBox 17"/>
          <p:cNvSpPr txBox="1"/>
          <p:nvPr/>
        </p:nvSpPr>
        <p:spPr>
          <a:xfrm>
            <a:off x="1695083" y="1519442"/>
            <a:ext cx="15685866" cy="923546"/>
          </a:xfrm>
          <a:prstGeom prst="rect">
            <a:avLst/>
          </a:prstGeom>
        </p:spPr>
        <p:txBody>
          <a:bodyPr lIns="0" tIns="0" rIns="0" bIns="0" rtlCol="0" anchor="t">
            <a:spAutoFit/>
          </a:bodyPr>
          <a:lstStyle/>
          <a:p>
            <a:pPr algn="ctr">
              <a:lnSpc>
                <a:spcPts val="3663"/>
              </a:lnSpc>
              <a:spcBef>
                <a:spcPct val="0"/>
              </a:spcBef>
            </a:pPr>
            <a:r>
              <a:rPr lang="en-US" sz="3300" spc="-66">
                <a:solidFill>
                  <a:srgbClr val="000000"/>
                </a:solidFill>
                <a:latin typeface="Cardo Bold"/>
              </a:rPr>
              <a:t>Wykonanie otworu poszukiwawczo-rozpoznawczego wód termalnych w sołectwie Smolana. </a:t>
            </a:r>
          </a:p>
        </p:txBody>
      </p:sp>
      <p:sp>
        <p:nvSpPr>
          <p:cNvPr id="18" name="TextBox 18"/>
          <p:cNvSpPr txBox="1"/>
          <p:nvPr/>
        </p:nvSpPr>
        <p:spPr>
          <a:xfrm>
            <a:off x="5424559" y="2990131"/>
            <a:ext cx="6843487" cy="435212"/>
          </a:xfrm>
          <a:prstGeom prst="rect">
            <a:avLst/>
          </a:prstGeom>
        </p:spPr>
        <p:txBody>
          <a:bodyPr lIns="0" tIns="0" rIns="0" bIns="0" rtlCol="0" anchor="t">
            <a:spAutoFit/>
          </a:bodyPr>
          <a:lstStyle/>
          <a:p>
            <a:pPr algn="ctr">
              <a:lnSpc>
                <a:spcPts val="3414"/>
              </a:lnSpc>
              <a:spcBef>
                <a:spcPct val="0"/>
              </a:spcBef>
            </a:pPr>
            <a:r>
              <a:rPr lang="en-US" sz="3076" spc="-61">
                <a:solidFill>
                  <a:srgbClr val="000000"/>
                </a:solidFill>
                <a:latin typeface="Cardo"/>
              </a:rPr>
              <a:t>Opis przedsięwzięcia: </a:t>
            </a:r>
          </a:p>
        </p:txBody>
      </p:sp>
      <p:sp>
        <p:nvSpPr>
          <p:cNvPr id="19" name="AutoShape 19"/>
          <p:cNvSpPr/>
          <p:nvPr/>
        </p:nvSpPr>
        <p:spPr>
          <a:xfrm>
            <a:off x="1617018" y="3623293"/>
            <a:ext cx="15841997" cy="0"/>
          </a:xfrm>
          <a:prstGeom prst="line">
            <a:avLst/>
          </a:prstGeom>
          <a:ln w="9525" cap="rnd">
            <a:solidFill>
              <a:srgbClr val="C2B093"/>
            </a:solidFill>
            <a:prstDash val="solid"/>
            <a:headEnd type="none" w="sm" len="sm"/>
            <a:tailEnd type="none" w="sm" len="sm"/>
          </a:ln>
        </p:spPr>
      </p:sp>
      <p:sp>
        <p:nvSpPr>
          <p:cNvPr id="20" name="TextBox 20"/>
          <p:cNvSpPr txBox="1"/>
          <p:nvPr/>
        </p:nvSpPr>
        <p:spPr>
          <a:xfrm>
            <a:off x="1617158" y="4094266"/>
            <a:ext cx="15668282" cy="1317477"/>
          </a:xfrm>
          <a:prstGeom prst="rect">
            <a:avLst/>
          </a:prstGeom>
        </p:spPr>
        <p:txBody>
          <a:bodyPr lIns="0" tIns="0" rIns="0" bIns="0" rtlCol="0" anchor="t">
            <a:spAutoFit/>
          </a:bodyPr>
          <a:lstStyle/>
          <a:p>
            <a:pPr algn="ctr">
              <a:lnSpc>
                <a:spcPts val="3418"/>
              </a:lnSpc>
              <a:spcBef>
                <a:spcPct val="0"/>
              </a:spcBef>
            </a:pPr>
            <a:r>
              <a:rPr lang="en-US" sz="3079" spc="-61" dirty="0" err="1">
                <a:solidFill>
                  <a:srgbClr val="000000"/>
                </a:solidFill>
                <a:latin typeface="Cardo"/>
              </a:rPr>
              <a:t>Wykonanie</a:t>
            </a:r>
            <a:r>
              <a:rPr lang="en-US" sz="3079" spc="-61" dirty="0">
                <a:solidFill>
                  <a:srgbClr val="000000"/>
                </a:solidFill>
                <a:latin typeface="Cardo"/>
              </a:rPr>
              <a:t> </a:t>
            </a:r>
            <a:r>
              <a:rPr lang="en-US" sz="3079" spc="-61" dirty="0" err="1">
                <a:solidFill>
                  <a:srgbClr val="000000"/>
                </a:solidFill>
                <a:latin typeface="Cardo"/>
              </a:rPr>
              <a:t>otworu</a:t>
            </a:r>
            <a:r>
              <a:rPr lang="en-US" sz="3079" spc="-61" dirty="0">
                <a:solidFill>
                  <a:srgbClr val="000000"/>
                </a:solidFill>
                <a:latin typeface="Cardo"/>
              </a:rPr>
              <a:t> </a:t>
            </a:r>
            <a:r>
              <a:rPr lang="en-US" sz="3079" spc="-61" dirty="0" err="1">
                <a:solidFill>
                  <a:srgbClr val="000000"/>
                </a:solidFill>
                <a:latin typeface="Cardo"/>
              </a:rPr>
              <a:t>poszukiwawczo-rozpoznawczego</a:t>
            </a:r>
            <a:r>
              <a:rPr lang="en-US" sz="3079" spc="-61" dirty="0">
                <a:solidFill>
                  <a:srgbClr val="000000"/>
                </a:solidFill>
                <a:latin typeface="Cardo"/>
              </a:rPr>
              <a:t> </a:t>
            </a:r>
            <a:r>
              <a:rPr lang="en-US" sz="3079" spc="-61" dirty="0" err="1">
                <a:solidFill>
                  <a:srgbClr val="000000"/>
                </a:solidFill>
                <a:latin typeface="Cardo"/>
              </a:rPr>
              <a:t>wód</a:t>
            </a:r>
            <a:r>
              <a:rPr lang="en-US" sz="3079" spc="-61" dirty="0">
                <a:solidFill>
                  <a:srgbClr val="000000"/>
                </a:solidFill>
                <a:latin typeface="Cardo"/>
              </a:rPr>
              <a:t> </a:t>
            </a:r>
            <a:r>
              <a:rPr lang="en-US" sz="3079" spc="-61" dirty="0" err="1">
                <a:solidFill>
                  <a:srgbClr val="000000"/>
                </a:solidFill>
                <a:latin typeface="Cardo"/>
              </a:rPr>
              <a:t>termalnych</a:t>
            </a:r>
            <a:r>
              <a:rPr lang="en-US" sz="3079" spc="-61" dirty="0">
                <a:solidFill>
                  <a:srgbClr val="000000"/>
                </a:solidFill>
                <a:latin typeface="Cardo"/>
              </a:rPr>
              <a:t> </a:t>
            </a:r>
            <a:r>
              <a:rPr lang="en-US" sz="3079" spc="-61" dirty="0" err="1">
                <a:solidFill>
                  <a:srgbClr val="000000"/>
                </a:solidFill>
                <a:latin typeface="Cardo"/>
              </a:rPr>
              <a:t>łączy</a:t>
            </a:r>
            <a:r>
              <a:rPr lang="en-US" sz="3079" spc="-61" dirty="0">
                <a:solidFill>
                  <a:srgbClr val="000000"/>
                </a:solidFill>
                <a:latin typeface="Cardo"/>
              </a:rPr>
              <a:t> w </a:t>
            </a:r>
            <a:r>
              <a:rPr lang="en-US" sz="3079" spc="-61" dirty="0" err="1">
                <a:solidFill>
                  <a:srgbClr val="000000"/>
                </a:solidFill>
                <a:latin typeface="Cardo"/>
              </a:rPr>
              <a:t>sobie</a:t>
            </a:r>
            <a:r>
              <a:rPr lang="en-US" sz="3079" spc="-61" dirty="0">
                <a:solidFill>
                  <a:srgbClr val="000000"/>
                </a:solidFill>
                <a:latin typeface="Cardo"/>
              </a:rPr>
              <a:t> </a:t>
            </a:r>
            <a:r>
              <a:rPr lang="en-US" sz="3079" spc="-61" dirty="0" err="1">
                <a:solidFill>
                  <a:srgbClr val="000000"/>
                </a:solidFill>
                <a:latin typeface="Cardo"/>
              </a:rPr>
              <a:t>cel</a:t>
            </a:r>
            <a:r>
              <a:rPr lang="en-US" sz="3079" spc="-61" dirty="0">
                <a:solidFill>
                  <a:srgbClr val="000000"/>
                </a:solidFill>
                <a:latin typeface="Cardo"/>
              </a:rPr>
              <a:t> </a:t>
            </a:r>
            <a:r>
              <a:rPr lang="en-US" sz="3079" spc="-61" dirty="0" err="1">
                <a:solidFill>
                  <a:srgbClr val="000000"/>
                </a:solidFill>
                <a:latin typeface="Cardo"/>
              </a:rPr>
              <a:t>społeczny</a:t>
            </a:r>
            <a:r>
              <a:rPr lang="en-US" sz="3079" spc="-61" dirty="0">
                <a:solidFill>
                  <a:srgbClr val="000000"/>
                </a:solidFill>
                <a:latin typeface="Cardo"/>
              </a:rPr>
              <a:t> </a:t>
            </a:r>
            <a:r>
              <a:rPr lang="en-US" sz="3079" spc="-61" dirty="0" err="1">
                <a:solidFill>
                  <a:srgbClr val="000000"/>
                </a:solidFill>
                <a:latin typeface="Cardo"/>
              </a:rPr>
              <a:t>i</a:t>
            </a:r>
            <a:r>
              <a:rPr lang="en-US" sz="3079" spc="-61" dirty="0">
                <a:solidFill>
                  <a:srgbClr val="000000"/>
                </a:solidFill>
                <a:latin typeface="Cardo"/>
              </a:rPr>
              <a:t> </a:t>
            </a:r>
            <a:r>
              <a:rPr lang="en-US" sz="3079" spc="-61" dirty="0" err="1">
                <a:solidFill>
                  <a:srgbClr val="000000"/>
                </a:solidFill>
                <a:latin typeface="Cardo"/>
              </a:rPr>
              <a:t>ekonomiczny</a:t>
            </a:r>
            <a:r>
              <a:rPr lang="en-US" sz="3079" spc="-61" dirty="0">
                <a:solidFill>
                  <a:srgbClr val="000000"/>
                </a:solidFill>
                <a:latin typeface="Cardo"/>
              </a:rPr>
              <a:t>, </a:t>
            </a:r>
            <a:r>
              <a:rPr lang="en-US" sz="3079" spc="-61" dirty="0" err="1">
                <a:solidFill>
                  <a:srgbClr val="000000"/>
                </a:solidFill>
                <a:latin typeface="Cardo"/>
              </a:rPr>
              <a:t>podnosi</a:t>
            </a:r>
            <a:r>
              <a:rPr lang="en-US" sz="3079" spc="-61" dirty="0">
                <a:solidFill>
                  <a:srgbClr val="000000"/>
                </a:solidFill>
                <a:latin typeface="Cardo"/>
              </a:rPr>
              <a:t> </a:t>
            </a:r>
            <a:r>
              <a:rPr lang="en-US" sz="3079" spc="-61" dirty="0" err="1">
                <a:solidFill>
                  <a:srgbClr val="000000"/>
                </a:solidFill>
                <a:latin typeface="Cardo"/>
              </a:rPr>
              <a:t>komfort</a:t>
            </a:r>
            <a:r>
              <a:rPr lang="en-US" sz="3079" spc="-61" dirty="0">
                <a:solidFill>
                  <a:srgbClr val="000000"/>
                </a:solidFill>
                <a:latin typeface="Cardo"/>
              </a:rPr>
              <a:t> </a:t>
            </a:r>
            <a:r>
              <a:rPr lang="en-US" sz="3079" spc="-61" dirty="0" err="1">
                <a:solidFill>
                  <a:srgbClr val="000000"/>
                </a:solidFill>
                <a:latin typeface="Cardo"/>
              </a:rPr>
              <a:t>jakości</a:t>
            </a:r>
            <a:r>
              <a:rPr lang="en-US" sz="3079" spc="-61" dirty="0">
                <a:solidFill>
                  <a:srgbClr val="000000"/>
                </a:solidFill>
                <a:latin typeface="Cardo"/>
              </a:rPr>
              <a:t> </a:t>
            </a:r>
            <a:r>
              <a:rPr lang="en-US" sz="3079" spc="-61" dirty="0" err="1">
                <a:solidFill>
                  <a:srgbClr val="000000"/>
                </a:solidFill>
                <a:latin typeface="Cardo"/>
              </a:rPr>
              <a:t>życia</a:t>
            </a:r>
            <a:r>
              <a:rPr lang="en-US" sz="3079" spc="-61" dirty="0">
                <a:solidFill>
                  <a:srgbClr val="000000"/>
                </a:solidFill>
                <a:latin typeface="Cardo"/>
              </a:rPr>
              <a:t> </a:t>
            </a:r>
            <a:r>
              <a:rPr lang="en-US" sz="3079" spc="-61" dirty="0" err="1">
                <a:solidFill>
                  <a:srgbClr val="000000"/>
                </a:solidFill>
                <a:latin typeface="Cardo"/>
              </a:rPr>
              <a:t>gminy</a:t>
            </a:r>
            <a:r>
              <a:rPr lang="en-US" sz="3079" spc="-61" dirty="0">
                <a:solidFill>
                  <a:srgbClr val="000000"/>
                </a:solidFill>
                <a:latin typeface="Cardo"/>
              </a:rPr>
              <a:t>, </a:t>
            </a:r>
            <a:r>
              <a:rPr lang="en-US" sz="3079" spc="-61" dirty="0" err="1">
                <a:solidFill>
                  <a:srgbClr val="000000"/>
                </a:solidFill>
                <a:latin typeface="Cardo"/>
              </a:rPr>
              <a:t>sprzyja</a:t>
            </a:r>
            <a:r>
              <a:rPr lang="en-US" sz="3079" spc="-61" dirty="0">
                <a:solidFill>
                  <a:srgbClr val="000000"/>
                </a:solidFill>
                <a:latin typeface="Cardo"/>
              </a:rPr>
              <a:t> </a:t>
            </a:r>
            <a:r>
              <a:rPr lang="en-US" sz="3079" spc="-61" dirty="0" err="1">
                <a:solidFill>
                  <a:srgbClr val="000000"/>
                </a:solidFill>
                <a:latin typeface="Cardo"/>
              </a:rPr>
              <a:t>wpływom</a:t>
            </a:r>
            <a:r>
              <a:rPr lang="en-US" sz="3079" spc="-61" dirty="0">
                <a:solidFill>
                  <a:srgbClr val="000000"/>
                </a:solidFill>
                <a:latin typeface="Cardo"/>
              </a:rPr>
              <a:t> </a:t>
            </a:r>
            <a:r>
              <a:rPr lang="en-US" sz="3079" spc="-61" dirty="0" err="1">
                <a:solidFill>
                  <a:srgbClr val="000000"/>
                </a:solidFill>
                <a:latin typeface="Cardo"/>
              </a:rPr>
              <a:t>dla</a:t>
            </a:r>
            <a:r>
              <a:rPr lang="en-US" sz="3079" spc="-61" dirty="0">
                <a:solidFill>
                  <a:srgbClr val="000000"/>
                </a:solidFill>
                <a:latin typeface="Cardo"/>
              </a:rPr>
              <a:t> </a:t>
            </a:r>
            <a:r>
              <a:rPr lang="en-US" sz="3079" spc="-61" dirty="0" err="1">
                <a:solidFill>
                  <a:srgbClr val="000000"/>
                </a:solidFill>
                <a:latin typeface="Cardo"/>
              </a:rPr>
              <a:t>lokalnych</a:t>
            </a:r>
            <a:r>
              <a:rPr lang="en-US" sz="3079" spc="-61" dirty="0">
                <a:solidFill>
                  <a:srgbClr val="000000"/>
                </a:solidFill>
                <a:latin typeface="Cardo"/>
              </a:rPr>
              <a:t> firm </a:t>
            </a:r>
            <a:r>
              <a:rPr lang="pl-PL" sz="3079" spc="-61" dirty="0" smtClean="0">
                <a:solidFill>
                  <a:srgbClr val="000000"/>
                </a:solidFill>
                <a:latin typeface="Cardo"/>
              </a:rPr>
              <a:t/>
            </a:r>
            <a:br>
              <a:rPr lang="pl-PL" sz="3079" spc="-61" dirty="0" smtClean="0">
                <a:solidFill>
                  <a:srgbClr val="000000"/>
                </a:solidFill>
                <a:latin typeface="Cardo"/>
              </a:rPr>
            </a:br>
            <a:r>
              <a:rPr lang="en-US" sz="3079" spc="-61" dirty="0" err="1" smtClean="0">
                <a:solidFill>
                  <a:srgbClr val="000000"/>
                </a:solidFill>
                <a:latin typeface="Cardo"/>
              </a:rPr>
              <a:t>i</a:t>
            </a:r>
            <a:r>
              <a:rPr lang="en-US" sz="3079" spc="-61" dirty="0" smtClean="0">
                <a:solidFill>
                  <a:srgbClr val="000000"/>
                </a:solidFill>
                <a:latin typeface="Cardo"/>
              </a:rPr>
              <a:t> </a:t>
            </a:r>
            <a:r>
              <a:rPr lang="en-US" sz="3079" spc="-61" dirty="0" err="1">
                <a:solidFill>
                  <a:srgbClr val="000000"/>
                </a:solidFill>
                <a:latin typeface="Cardo"/>
              </a:rPr>
              <a:t>budżetu</a:t>
            </a:r>
            <a:r>
              <a:rPr lang="en-US" sz="3079" spc="-61" dirty="0">
                <a:solidFill>
                  <a:srgbClr val="000000"/>
                </a:solidFill>
                <a:latin typeface="Cardo"/>
              </a:rPr>
              <a:t> </a:t>
            </a:r>
            <a:r>
              <a:rPr lang="en-US" sz="3079" spc="-61" dirty="0" err="1">
                <a:solidFill>
                  <a:srgbClr val="000000"/>
                </a:solidFill>
                <a:latin typeface="Cardo"/>
              </a:rPr>
              <a:t>gminy</a:t>
            </a:r>
            <a:r>
              <a:rPr lang="en-US" sz="3079" spc="-61" dirty="0">
                <a:solidFill>
                  <a:srgbClr val="000000"/>
                </a:solidFill>
                <a:latin typeface="Cardo"/>
              </a:rPr>
              <a:t> </a:t>
            </a:r>
            <a:r>
              <a:rPr lang="en-US" sz="3079" spc="-61" dirty="0" err="1">
                <a:solidFill>
                  <a:srgbClr val="000000"/>
                </a:solidFill>
                <a:latin typeface="Cardo"/>
              </a:rPr>
              <a:t>oraz</a:t>
            </a:r>
            <a:r>
              <a:rPr lang="en-US" sz="3079" spc="-61" dirty="0">
                <a:solidFill>
                  <a:srgbClr val="000000"/>
                </a:solidFill>
                <a:latin typeface="Cardo"/>
              </a:rPr>
              <a:t> </a:t>
            </a:r>
            <a:r>
              <a:rPr lang="en-US" sz="3079" spc="-61" dirty="0" err="1">
                <a:solidFill>
                  <a:srgbClr val="000000"/>
                </a:solidFill>
                <a:latin typeface="Cardo"/>
              </a:rPr>
              <a:t>dodaje</a:t>
            </a:r>
            <a:r>
              <a:rPr lang="en-US" sz="3079" spc="-61" dirty="0">
                <a:solidFill>
                  <a:srgbClr val="000000"/>
                </a:solidFill>
                <a:latin typeface="Cardo"/>
              </a:rPr>
              <a:t> </a:t>
            </a:r>
            <a:r>
              <a:rPr lang="en-US" sz="3079" spc="-61" dirty="0" err="1">
                <a:solidFill>
                  <a:srgbClr val="000000"/>
                </a:solidFill>
                <a:latin typeface="Cardo"/>
              </a:rPr>
              <a:t>atrakcyjność</a:t>
            </a:r>
            <a:r>
              <a:rPr lang="en-US" sz="3079" spc="-61" dirty="0">
                <a:solidFill>
                  <a:srgbClr val="000000"/>
                </a:solidFill>
                <a:latin typeface="Cardo"/>
              </a:rPr>
              <a:t> </a:t>
            </a:r>
            <a:r>
              <a:rPr lang="en-US" sz="3079" spc="-61" dirty="0" err="1">
                <a:solidFill>
                  <a:srgbClr val="000000"/>
                </a:solidFill>
                <a:latin typeface="Cardo"/>
              </a:rPr>
              <a:t>turystycznej</a:t>
            </a:r>
            <a:r>
              <a:rPr lang="en-US" sz="3079" spc="-61" dirty="0">
                <a:solidFill>
                  <a:srgbClr val="000000"/>
                </a:solidFill>
                <a:latin typeface="Cardo"/>
              </a:rPr>
              <a:t> </a:t>
            </a:r>
            <a:r>
              <a:rPr lang="en-US" sz="3079" spc="-61" dirty="0" err="1">
                <a:solidFill>
                  <a:srgbClr val="000000"/>
                </a:solidFill>
                <a:latin typeface="Cardo"/>
              </a:rPr>
              <a:t>i</a:t>
            </a:r>
            <a:r>
              <a:rPr lang="en-US" sz="3079" spc="-61" dirty="0">
                <a:solidFill>
                  <a:srgbClr val="000000"/>
                </a:solidFill>
                <a:latin typeface="Cardo"/>
              </a:rPr>
              <a:t> </a:t>
            </a:r>
            <a:r>
              <a:rPr lang="en-US" sz="3079" spc="-61" dirty="0" err="1">
                <a:solidFill>
                  <a:srgbClr val="000000"/>
                </a:solidFill>
                <a:latin typeface="Cardo"/>
              </a:rPr>
              <a:t>uzdrowiskowej</a:t>
            </a:r>
            <a:r>
              <a:rPr lang="en-US" sz="3079" spc="-61" dirty="0">
                <a:solidFill>
                  <a:srgbClr val="000000"/>
                </a:solidFill>
                <a:latin typeface="Cardo"/>
              </a:rPr>
              <a:t> </a:t>
            </a:r>
            <a:r>
              <a:rPr lang="en-US" sz="3079" spc="-61" dirty="0" err="1">
                <a:solidFill>
                  <a:srgbClr val="000000"/>
                </a:solidFill>
                <a:latin typeface="Cardo"/>
              </a:rPr>
              <a:t>gminy</a:t>
            </a:r>
            <a:r>
              <a:rPr lang="en-US" sz="3079" spc="-61" dirty="0">
                <a:solidFill>
                  <a:srgbClr val="000000"/>
                </a:solidFill>
                <a:latin typeface="Cardo"/>
              </a:rPr>
              <a:t>.</a:t>
            </a:r>
          </a:p>
        </p:txBody>
      </p:sp>
      <p:pic>
        <p:nvPicPr>
          <p:cNvPr id="21" name="Picture 21"/>
          <p:cNvPicPr>
            <a:picLocks noChangeAspect="1"/>
          </p:cNvPicPr>
          <p:nvPr/>
        </p:nvPicPr>
        <p:blipFill>
          <a:blip r:embed="rId6"/>
          <a:srcRect/>
          <a:stretch>
            <a:fillRect/>
          </a:stretch>
        </p:blipFill>
        <p:spPr>
          <a:xfrm>
            <a:off x="319056" y="-17705"/>
            <a:ext cx="982010" cy="1046405"/>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6F3EF"/>
        </a:solidFill>
        <a:effectLst/>
      </p:bgPr>
    </p:bg>
    <p:spTree>
      <p:nvGrpSpPr>
        <p:cNvPr id="1" name=""/>
        <p:cNvGrpSpPr/>
        <p:nvPr/>
      </p:nvGrpSpPr>
      <p:grpSpPr>
        <a:xfrm>
          <a:off x="0" y="0"/>
          <a:ext cx="0" cy="0"/>
          <a:chOff x="0" y="0"/>
          <a:chExt cx="0" cy="0"/>
        </a:xfrm>
      </p:grpSpPr>
      <p:sp>
        <p:nvSpPr>
          <p:cNvPr id="2" name="AutoShape 2"/>
          <p:cNvSpPr/>
          <p:nvPr/>
        </p:nvSpPr>
        <p:spPr>
          <a:xfrm>
            <a:off x="-394661" y="9258300"/>
            <a:ext cx="18682661" cy="0"/>
          </a:xfrm>
          <a:prstGeom prst="line">
            <a:avLst/>
          </a:prstGeom>
          <a:ln w="9525" cap="rnd">
            <a:solidFill>
              <a:srgbClr val="393939"/>
            </a:solidFill>
            <a:prstDash val="solid"/>
            <a:headEnd type="none" w="sm" len="sm"/>
            <a:tailEnd type="none" w="sm" len="sm"/>
          </a:ln>
        </p:spPr>
      </p:sp>
      <p:sp>
        <p:nvSpPr>
          <p:cNvPr id="3" name="AutoShape 3"/>
          <p:cNvSpPr/>
          <p:nvPr/>
        </p:nvSpPr>
        <p:spPr>
          <a:xfrm rot="5400000">
            <a:off x="7050241" y="6764049"/>
            <a:ext cx="20808023" cy="0"/>
          </a:xfrm>
          <a:prstGeom prst="line">
            <a:avLst/>
          </a:prstGeom>
          <a:ln w="9525" cap="rnd">
            <a:solidFill>
              <a:srgbClr val="393939"/>
            </a:solidFill>
            <a:prstDash val="solid"/>
            <a:headEnd type="none" w="sm" len="sm"/>
            <a:tailEnd type="none" w="sm" len="sm"/>
          </a:ln>
        </p:spPr>
      </p:sp>
      <p:sp>
        <p:nvSpPr>
          <p:cNvPr id="4" name="AutoShape 4"/>
          <p:cNvSpPr/>
          <p:nvPr/>
        </p:nvSpPr>
        <p:spPr>
          <a:xfrm>
            <a:off x="-95294" y="1028700"/>
            <a:ext cx="18813992" cy="0"/>
          </a:xfrm>
          <a:prstGeom prst="line">
            <a:avLst/>
          </a:prstGeom>
          <a:ln w="9525" cap="rnd">
            <a:solidFill>
              <a:srgbClr val="393939"/>
            </a:solidFill>
            <a:prstDash val="solid"/>
            <a:headEnd type="none" w="sm" len="sm"/>
            <a:tailEnd type="none" w="sm" len="sm"/>
          </a:ln>
        </p:spPr>
      </p:sp>
      <p:sp>
        <p:nvSpPr>
          <p:cNvPr id="5" name="AutoShape 5"/>
          <p:cNvSpPr/>
          <p:nvPr/>
        </p:nvSpPr>
        <p:spPr>
          <a:xfrm rot="5400000">
            <a:off x="-8801282" y="6764049"/>
            <a:ext cx="20808023" cy="0"/>
          </a:xfrm>
          <a:prstGeom prst="line">
            <a:avLst/>
          </a:prstGeom>
          <a:ln w="9525" cap="rnd">
            <a:solidFill>
              <a:srgbClr val="393939"/>
            </a:solidFill>
            <a:prstDash val="solid"/>
            <a:headEnd type="none" w="sm" len="sm"/>
            <a:tailEnd type="none" w="sm" len="sm"/>
          </a:ln>
        </p:spPr>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700000">
            <a:off x="17846724" y="9784258"/>
            <a:ext cx="2710118" cy="2710118"/>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0800000" flipH="1">
            <a:off x="17449490" y="-2974624"/>
            <a:ext cx="6327093" cy="4003324"/>
          </a:xfrm>
          <a:prstGeom prst="rect">
            <a:avLst/>
          </a:prstGeom>
        </p:spPr>
      </p:pic>
      <p:sp>
        <p:nvSpPr>
          <p:cNvPr id="8" name="AutoShape 8"/>
          <p:cNvSpPr/>
          <p:nvPr/>
        </p:nvSpPr>
        <p:spPr>
          <a:xfrm>
            <a:off x="-95294" y="2311683"/>
            <a:ext cx="18813992" cy="0"/>
          </a:xfrm>
          <a:prstGeom prst="line">
            <a:avLst/>
          </a:prstGeom>
          <a:ln w="9525" cap="rnd">
            <a:solidFill>
              <a:srgbClr val="393939"/>
            </a:solidFill>
            <a:prstDash val="solid"/>
            <a:headEnd type="none" w="sm" len="sm"/>
            <a:tailEnd type="none" w="sm" len="sm"/>
          </a:ln>
        </p:spPr>
      </p:sp>
      <p:grpSp>
        <p:nvGrpSpPr>
          <p:cNvPr id="9" name="Group 9"/>
          <p:cNvGrpSpPr/>
          <p:nvPr/>
        </p:nvGrpSpPr>
        <p:grpSpPr>
          <a:xfrm>
            <a:off x="-2246429" y="7724344"/>
            <a:ext cx="3837448" cy="4324834"/>
            <a:chOff x="0" y="0"/>
            <a:chExt cx="5116597" cy="5766445"/>
          </a:xfrm>
        </p:grpSpPr>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700000">
              <a:off x="748378" y="748378"/>
              <a:ext cx="3613490" cy="3613490"/>
            </a:xfrm>
            <a:prstGeom prst="rect">
              <a:avLst/>
            </a:prstGeom>
          </p:spPr>
        </p:pic>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700000">
              <a:off x="754728" y="1404576"/>
              <a:ext cx="3613490" cy="3613490"/>
            </a:xfrm>
            <a:prstGeom prst="rect">
              <a:avLst/>
            </a:prstGeom>
          </p:spPr>
        </p:pic>
      </p:grpSp>
      <p:grpSp>
        <p:nvGrpSpPr>
          <p:cNvPr id="12" name="Group 12"/>
          <p:cNvGrpSpPr/>
          <p:nvPr/>
        </p:nvGrpSpPr>
        <p:grpSpPr>
          <a:xfrm>
            <a:off x="17449490" y="7842251"/>
            <a:ext cx="3628208" cy="4089019"/>
            <a:chOff x="0" y="0"/>
            <a:chExt cx="4837610" cy="5452025"/>
          </a:xfrm>
        </p:grpSpPr>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700000">
              <a:off x="707572" y="707572"/>
              <a:ext cx="3416462" cy="3416462"/>
            </a:xfrm>
            <a:prstGeom prst="rect">
              <a:avLst/>
            </a:prstGeom>
          </p:spPr>
        </p:pic>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700000">
              <a:off x="713576" y="1327991"/>
              <a:ext cx="3416462" cy="3416462"/>
            </a:xfrm>
            <a:prstGeom prst="rect">
              <a:avLst/>
            </a:prstGeom>
          </p:spPr>
        </p:pic>
      </p:grpSp>
      <p:sp>
        <p:nvSpPr>
          <p:cNvPr id="15" name="TextBox 15"/>
          <p:cNvSpPr txBox="1"/>
          <p:nvPr/>
        </p:nvSpPr>
        <p:spPr>
          <a:xfrm>
            <a:off x="5722257" y="2349783"/>
            <a:ext cx="6843487" cy="435212"/>
          </a:xfrm>
          <a:prstGeom prst="rect">
            <a:avLst/>
          </a:prstGeom>
        </p:spPr>
        <p:txBody>
          <a:bodyPr lIns="0" tIns="0" rIns="0" bIns="0" rtlCol="0" anchor="t">
            <a:spAutoFit/>
          </a:bodyPr>
          <a:lstStyle/>
          <a:p>
            <a:pPr algn="ctr">
              <a:lnSpc>
                <a:spcPts val="3414"/>
              </a:lnSpc>
              <a:spcBef>
                <a:spcPct val="0"/>
              </a:spcBef>
            </a:pPr>
            <a:r>
              <a:rPr lang="en-US" sz="3076" spc="-61">
                <a:solidFill>
                  <a:srgbClr val="000000"/>
                </a:solidFill>
                <a:latin typeface="Cardo"/>
              </a:rPr>
              <a:t>Opis przedsięwzięcia: </a:t>
            </a:r>
          </a:p>
        </p:txBody>
      </p:sp>
      <p:sp>
        <p:nvSpPr>
          <p:cNvPr id="16" name="AutoShape 16"/>
          <p:cNvSpPr/>
          <p:nvPr/>
        </p:nvSpPr>
        <p:spPr>
          <a:xfrm>
            <a:off x="1590103" y="2836294"/>
            <a:ext cx="15841997" cy="0"/>
          </a:xfrm>
          <a:prstGeom prst="line">
            <a:avLst/>
          </a:prstGeom>
          <a:ln w="9525" cap="rnd">
            <a:solidFill>
              <a:srgbClr val="C2B093"/>
            </a:solidFill>
            <a:prstDash val="solid"/>
            <a:headEnd type="none" w="sm" len="sm"/>
            <a:tailEnd type="none" w="sm" len="sm"/>
          </a:ln>
        </p:spPr>
      </p:sp>
      <p:sp>
        <p:nvSpPr>
          <p:cNvPr id="17" name="TextBox 17"/>
          <p:cNvSpPr txBox="1"/>
          <p:nvPr/>
        </p:nvSpPr>
        <p:spPr>
          <a:xfrm>
            <a:off x="4950621" y="212472"/>
            <a:ext cx="7992097" cy="625585"/>
          </a:xfrm>
          <a:prstGeom prst="rect">
            <a:avLst/>
          </a:prstGeom>
        </p:spPr>
        <p:txBody>
          <a:bodyPr lIns="0" tIns="0" rIns="0" bIns="0" rtlCol="0" anchor="t">
            <a:spAutoFit/>
          </a:bodyPr>
          <a:lstStyle/>
          <a:p>
            <a:pPr algn="ctr">
              <a:lnSpc>
                <a:spcPts val="4874"/>
              </a:lnSpc>
              <a:spcBef>
                <a:spcPct val="0"/>
              </a:spcBef>
            </a:pPr>
            <a:r>
              <a:rPr lang="pl-PL" sz="4391" spc="-87" dirty="0">
                <a:solidFill>
                  <a:srgbClr val="000000"/>
                </a:solidFill>
                <a:latin typeface="Cardo Bold"/>
              </a:rPr>
              <a:t>6</a:t>
            </a:r>
            <a:r>
              <a:rPr lang="en-US" sz="4391" spc="-87" dirty="0" smtClean="0">
                <a:solidFill>
                  <a:srgbClr val="000000"/>
                </a:solidFill>
                <a:latin typeface="Cardo Bold"/>
              </a:rPr>
              <a:t>.2.ZADANIA </a:t>
            </a:r>
            <a:r>
              <a:rPr lang="en-US" sz="4391" spc="-87" dirty="0">
                <a:solidFill>
                  <a:srgbClr val="000000"/>
                </a:solidFill>
                <a:latin typeface="Cardo Bold"/>
              </a:rPr>
              <a:t>SPOŁECZNE</a:t>
            </a:r>
          </a:p>
        </p:txBody>
      </p:sp>
      <p:sp>
        <p:nvSpPr>
          <p:cNvPr id="18" name="TextBox 18"/>
          <p:cNvSpPr txBox="1"/>
          <p:nvPr/>
        </p:nvSpPr>
        <p:spPr>
          <a:xfrm>
            <a:off x="1682653" y="1456673"/>
            <a:ext cx="3416052" cy="466346"/>
          </a:xfrm>
          <a:prstGeom prst="rect">
            <a:avLst/>
          </a:prstGeom>
        </p:spPr>
        <p:txBody>
          <a:bodyPr lIns="0" tIns="0" rIns="0" bIns="0" rtlCol="0" anchor="t">
            <a:spAutoFit/>
          </a:bodyPr>
          <a:lstStyle/>
          <a:p>
            <a:pPr algn="ctr">
              <a:lnSpc>
                <a:spcPts val="3663"/>
              </a:lnSpc>
              <a:spcBef>
                <a:spcPct val="0"/>
              </a:spcBef>
            </a:pPr>
            <a:r>
              <a:rPr lang="en-US" sz="3300" spc="-66">
                <a:solidFill>
                  <a:srgbClr val="000000"/>
                </a:solidFill>
                <a:latin typeface="Cardo Bold"/>
              </a:rPr>
              <a:t>Bal Charytatywny</a:t>
            </a:r>
          </a:p>
        </p:txBody>
      </p:sp>
      <p:sp>
        <p:nvSpPr>
          <p:cNvPr id="19" name="TextBox 19"/>
          <p:cNvSpPr txBox="1"/>
          <p:nvPr/>
        </p:nvSpPr>
        <p:spPr>
          <a:xfrm>
            <a:off x="290359" y="1445939"/>
            <a:ext cx="1064865" cy="475674"/>
          </a:xfrm>
          <a:prstGeom prst="rect">
            <a:avLst/>
          </a:prstGeom>
        </p:spPr>
        <p:txBody>
          <a:bodyPr lIns="0" tIns="0" rIns="0" bIns="0" rtlCol="0" anchor="t">
            <a:spAutoFit/>
          </a:bodyPr>
          <a:lstStyle/>
          <a:p>
            <a:pPr algn="ctr">
              <a:lnSpc>
                <a:spcPts val="3644"/>
              </a:lnSpc>
              <a:spcBef>
                <a:spcPct val="0"/>
              </a:spcBef>
            </a:pPr>
            <a:r>
              <a:rPr lang="en-US" sz="3282" spc="-65">
                <a:solidFill>
                  <a:srgbClr val="000000"/>
                </a:solidFill>
                <a:latin typeface="Cardo Bold"/>
              </a:rPr>
              <a:t>NR 1 </a:t>
            </a:r>
          </a:p>
        </p:txBody>
      </p:sp>
      <p:sp>
        <p:nvSpPr>
          <p:cNvPr id="20" name="TextBox 20"/>
          <p:cNvSpPr txBox="1"/>
          <p:nvPr/>
        </p:nvSpPr>
        <p:spPr>
          <a:xfrm>
            <a:off x="2070671" y="3275116"/>
            <a:ext cx="14880861" cy="863878"/>
          </a:xfrm>
          <a:prstGeom prst="rect">
            <a:avLst/>
          </a:prstGeom>
        </p:spPr>
        <p:txBody>
          <a:bodyPr lIns="0" tIns="0" rIns="0" bIns="0" rtlCol="0" anchor="t">
            <a:spAutoFit/>
          </a:bodyPr>
          <a:lstStyle/>
          <a:p>
            <a:pPr algn="ctr">
              <a:lnSpc>
                <a:spcPts val="3418"/>
              </a:lnSpc>
              <a:spcBef>
                <a:spcPct val="0"/>
              </a:spcBef>
            </a:pPr>
            <a:r>
              <a:rPr lang="en-US" sz="3079" spc="-61">
                <a:solidFill>
                  <a:srgbClr val="000000"/>
                </a:solidFill>
                <a:latin typeface="Cardo"/>
              </a:rPr>
              <a:t>Zebranie funduszy na cele charytatywne.W programie: oprawa muzyczna, wykwintne menu, zabawa i tańce oraz aukcje i licytacje przedmiotów wartościowych.</a:t>
            </a:r>
          </a:p>
        </p:txBody>
      </p:sp>
      <p:sp>
        <p:nvSpPr>
          <p:cNvPr id="21" name="AutoShape 21"/>
          <p:cNvSpPr/>
          <p:nvPr/>
        </p:nvSpPr>
        <p:spPr>
          <a:xfrm>
            <a:off x="0" y="4564506"/>
            <a:ext cx="18813992" cy="0"/>
          </a:xfrm>
          <a:prstGeom prst="line">
            <a:avLst/>
          </a:prstGeom>
          <a:ln w="9525" cap="rnd">
            <a:solidFill>
              <a:srgbClr val="393939"/>
            </a:solidFill>
            <a:prstDash val="solid"/>
            <a:headEnd type="none" w="sm" len="sm"/>
            <a:tailEnd type="none" w="sm" len="sm"/>
          </a:ln>
        </p:spPr>
      </p:sp>
      <p:sp>
        <p:nvSpPr>
          <p:cNvPr id="22" name="AutoShape 22"/>
          <p:cNvSpPr/>
          <p:nvPr/>
        </p:nvSpPr>
        <p:spPr>
          <a:xfrm>
            <a:off x="0" y="5609999"/>
            <a:ext cx="18813992" cy="0"/>
          </a:xfrm>
          <a:prstGeom prst="line">
            <a:avLst/>
          </a:prstGeom>
          <a:ln w="9525" cap="rnd">
            <a:solidFill>
              <a:srgbClr val="393939"/>
            </a:solidFill>
            <a:prstDash val="solid"/>
            <a:headEnd type="none" w="sm" len="sm"/>
            <a:tailEnd type="none" w="sm" len="sm"/>
          </a:ln>
        </p:spPr>
      </p:sp>
      <p:sp>
        <p:nvSpPr>
          <p:cNvPr id="23" name="TextBox 23"/>
          <p:cNvSpPr txBox="1"/>
          <p:nvPr/>
        </p:nvSpPr>
        <p:spPr>
          <a:xfrm>
            <a:off x="355493" y="4879595"/>
            <a:ext cx="998934" cy="435253"/>
          </a:xfrm>
          <a:prstGeom prst="rect">
            <a:avLst/>
          </a:prstGeom>
        </p:spPr>
        <p:txBody>
          <a:bodyPr lIns="0" tIns="0" rIns="0" bIns="0" rtlCol="0" anchor="t">
            <a:spAutoFit/>
          </a:bodyPr>
          <a:lstStyle/>
          <a:p>
            <a:pPr algn="ctr">
              <a:lnSpc>
                <a:spcPts val="3418"/>
              </a:lnSpc>
              <a:spcBef>
                <a:spcPct val="0"/>
              </a:spcBef>
            </a:pPr>
            <a:r>
              <a:rPr lang="en-US" sz="3079" spc="-61">
                <a:solidFill>
                  <a:srgbClr val="000000"/>
                </a:solidFill>
                <a:latin typeface="Cardo Bold"/>
              </a:rPr>
              <a:t>NR 2 </a:t>
            </a:r>
          </a:p>
        </p:txBody>
      </p:sp>
      <p:sp>
        <p:nvSpPr>
          <p:cNvPr id="24" name="AutoShape 24"/>
          <p:cNvSpPr/>
          <p:nvPr/>
        </p:nvSpPr>
        <p:spPr>
          <a:xfrm>
            <a:off x="1617018" y="6140737"/>
            <a:ext cx="15841997" cy="0"/>
          </a:xfrm>
          <a:prstGeom prst="line">
            <a:avLst/>
          </a:prstGeom>
          <a:ln w="9525" cap="rnd">
            <a:solidFill>
              <a:srgbClr val="C2B093"/>
            </a:solidFill>
            <a:prstDash val="solid"/>
            <a:headEnd type="none" w="sm" len="sm"/>
            <a:tailEnd type="none" w="sm" len="sm"/>
          </a:ln>
        </p:spPr>
      </p:sp>
      <p:sp>
        <p:nvSpPr>
          <p:cNvPr id="25" name="TextBox 25"/>
          <p:cNvSpPr txBox="1"/>
          <p:nvPr/>
        </p:nvSpPr>
        <p:spPr>
          <a:xfrm>
            <a:off x="5213106" y="5695724"/>
            <a:ext cx="6843487" cy="435212"/>
          </a:xfrm>
          <a:prstGeom prst="rect">
            <a:avLst/>
          </a:prstGeom>
        </p:spPr>
        <p:txBody>
          <a:bodyPr lIns="0" tIns="0" rIns="0" bIns="0" rtlCol="0" anchor="t">
            <a:spAutoFit/>
          </a:bodyPr>
          <a:lstStyle/>
          <a:p>
            <a:pPr algn="ctr">
              <a:lnSpc>
                <a:spcPts val="3414"/>
              </a:lnSpc>
              <a:spcBef>
                <a:spcPct val="0"/>
              </a:spcBef>
            </a:pPr>
            <a:r>
              <a:rPr lang="en-US" sz="3076" spc="-61">
                <a:solidFill>
                  <a:srgbClr val="000000"/>
                </a:solidFill>
                <a:latin typeface="Cardo"/>
              </a:rPr>
              <a:t>Opis przedsięwzięcia: </a:t>
            </a:r>
          </a:p>
        </p:txBody>
      </p:sp>
      <p:sp>
        <p:nvSpPr>
          <p:cNvPr id="26" name="TextBox 26"/>
          <p:cNvSpPr txBox="1"/>
          <p:nvPr/>
        </p:nvSpPr>
        <p:spPr>
          <a:xfrm>
            <a:off x="1735099" y="4712691"/>
            <a:ext cx="2226469" cy="466346"/>
          </a:xfrm>
          <a:prstGeom prst="rect">
            <a:avLst/>
          </a:prstGeom>
        </p:spPr>
        <p:txBody>
          <a:bodyPr lIns="0" tIns="0" rIns="0" bIns="0" rtlCol="0" anchor="t">
            <a:spAutoFit/>
          </a:bodyPr>
          <a:lstStyle/>
          <a:p>
            <a:pPr algn="ctr">
              <a:lnSpc>
                <a:spcPts val="3663"/>
              </a:lnSpc>
              <a:spcBef>
                <a:spcPct val="0"/>
              </a:spcBef>
            </a:pPr>
            <a:r>
              <a:rPr lang="en-US" sz="3300" spc="-66" dirty="0">
                <a:solidFill>
                  <a:srgbClr val="000000"/>
                </a:solidFill>
                <a:latin typeface="Cardo Bold"/>
              </a:rPr>
              <a:t>Bike Orient</a:t>
            </a:r>
          </a:p>
        </p:txBody>
      </p:sp>
      <p:sp>
        <p:nvSpPr>
          <p:cNvPr id="27" name="TextBox 27"/>
          <p:cNvSpPr txBox="1"/>
          <p:nvPr/>
        </p:nvSpPr>
        <p:spPr>
          <a:xfrm>
            <a:off x="1395802" y="6797387"/>
            <a:ext cx="16230600" cy="1721128"/>
          </a:xfrm>
          <a:prstGeom prst="rect">
            <a:avLst/>
          </a:prstGeom>
        </p:spPr>
        <p:txBody>
          <a:bodyPr lIns="0" tIns="0" rIns="0" bIns="0" rtlCol="0" anchor="t">
            <a:spAutoFit/>
          </a:bodyPr>
          <a:lstStyle/>
          <a:p>
            <a:pPr algn="ctr">
              <a:lnSpc>
                <a:spcPts val="3418"/>
              </a:lnSpc>
              <a:spcBef>
                <a:spcPct val="0"/>
              </a:spcBef>
            </a:pPr>
            <a:r>
              <a:rPr lang="en-US" sz="3079" spc="-61" dirty="0" err="1">
                <a:solidFill>
                  <a:srgbClr val="000000"/>
                </a:solidFill>
                <a:latin typeface="Cardo"/>
              </a:rPr>
              <a:t>Rajdy</a:t>
            </a:r>
            <a:r>
              <a:rPr lang="en-US" sz="3079" spc="-61" dirty="0">
                <a:solidFill>
                  <a:srgbClr val="000000"/>
                </a:solidFill>
                <a:latin typeface="Cardo"/>
              </a:rPr>
              <a:t> Bike Orient, </a:t>
            </a:r>
            <a:r>
              <a:rPr lang="en-US" sz="3079" spc="-61" dirty="0" err="1">
                <a:solidFill>
                  <a:srgbClr val="000000"/>
                </a:solidFill>
                <a:latin typeface="Cardo"/>
              </a:rPr>
              <a:t>zwane</a:t>
            </a:r>
            <a:r>
              <a:rPr lang="en-US" sz="3079" spc="-61" dirty="0">
                <a:solidFill>
                  <a:srgbClr val="000000"/>
                </a:solidFill>
                <a:latin typeface="Cardo"/>
              </a:rPr>
              <a:t> </a:t>
            </a:r>
            <a:r>
              <a:rPr lang="en-US" sz="3079" spc="-61" dirty="0" err="1">
                <a:solidFill>
                  <a:srgbClr val="000000"/>
                </a:solidFill>
                <a:latin typeface="Cardo"/>
              </a:rPr>
              <a:t>Rajdami</a:t>
            </a:r>
            <a:r>
              <a:rPr lang="en-US" sz="3079" spc="-61" dirty="0">
                <a:solidFill>
                  <a:srgbClr val="000000"/>
                </a:solidFill>
                <a:latin typeface="Cardo"/>
              </a:rPr>
              <a:t> to </a:t>
            </a:r>
            <a:r>
              <a:rPr lang="en-US" sz="3079" spc="-61" dirty="0" err="1">
                <a:solidFill>
                  <a:srgbClr val="000000"/>
                </a:solidFill>
                <a:latin typeface="Cardo"/>
              </a:rPr>
              <a:t>imprezy</a:t>
            </a:r>
            <a:r>
              <a:rPr lang="en-US" sz="3079" spc="-61" dirty="0">
                <a:solidFill>
                  <a:srgbClr val="000000"/>
                </a:solidFill>
                <a:latin typeface="Cardo"/>
              </a:rPr>
              <a:t> </a:t>
            </a:r>
            <a:r>
              <a:rPr lang="en-US" sz="3079" spc="-61" dirty="0" err="1">
                <a:solidFill>
                  <a:srgbClr val="000000"/>
                </a:solidFill>
                <a:latin typeface="Cardo"/>
              </a:rPr>
              <a:t>rekreacyjne</a:t>
            </a:r>
            <a:r>
              <a:rPr lang="en-US" sz="3079" spc="-61" dirty="0">
                <a:solidFill>
                  <a:srgbClr val="000000"/>
                </a:solidFill>
                <a:latin typeface="Cardo"/>
              </a:rPr>
              <a:t> </a:t>
            </a:r>
            <a:r>
              <a:rPr lang="en-US" sz="3079" spc="-61" dirty="0" err="1">
                <a:solidFill>
                  <a:srgbClr val="000000"/>
                </a:solidFill>
                <a:latin typeface="Cardo"/>
              </a:rPr>
              <a:t>łączące</a:t>
            </a:r>
            <a:r>
              <a:rPr lang="en-US" sz="3079" spc="-61" dirty="0">
                <a:solidFill>
                  <a:srgbClr val="000000"/>
                </a:solidFill>
                <a:latin typeface="Cardo"/>
              </a:rPr>
              <a:t> w </a:t>
            </a:r>
            <a:r>
              <a:rPr lang="en-US" sz="3079" spc="-61" dirty="0" err="1">
                <a:solidFill>
                  <a:srgbClr val="000000"/>
                </a:solidFill>
                <a:latin typeface="Cardo"/>
              </a:rPr>
              <a:t>sobie</a:t>
            </a:r>
            <a:r>
              <a:rPr lang="en-US" sz="3079" spc="-61" dirty="0">
                <a:solidFill>
                  <a:srgbClr val="000000"/>
                </a:solidFill>
                <a:latin typeface="Cardo"/>
              </a:rPr>
              <a:t> </a:t>
            </a:r>
            <a:r>
              <a:rPr lang="en-US" sz="3079" spc="-61" dirty="0" err="1">
                <a:solidFill>
                  <a:srgbClr val="000000"/>
                </a:solidFill>
                <a:latin typeface="Cardo"/>
              </a:rPr>
              <a:t>elementy</a:t>
            </a:r>
            <a:r>
              <a:rPr lang="en-US" sz="3079" spc="-61" dirty="0">
                <a:solidFill>
                  <a:srgbClr val="000000"/>
                </a:solidFill>
                <a:latin typeface="Cardo"/>
              </a:rPr>
              <a:t> </a:t>
            </a:r>
            <a:r>
              <a:rPr lang="en-US" sz="3079" spc="-61" dirty="0" err="1">
                <a:solidFill>
                  <a:srgbClr val="000000"/>
                </a:solidFill>
                <a:latin typeface="Cardo"/>
              </a:rPr>
              <a:t>sportowe</a:t>
            </a:r>
            <a:r>
              <a:rPr lang="en-US" sz="3079" spc="-61" dirty="0">
                <a:solidFill>
                  <a:srgbClr val="000000"/>
                </a:solidFill>
                <a:latin typeface="Cardo"/>
              </a:rPr>
              <a:t>, </a:t>
            </a:r>
            <a:r>
              <a:rPr lang="en-US" sz="3079" spc="-61" dirty="0" err="1">
                <a:solidFill>
                  <a:srgbClr val="000000"/>
                </a:solidFill>
                <a:latin typeface="Cardo"/>
              </a:rPr>
              <a:t>krajoznawcze</a:t>
            </a:r>
            <a:r>
              <a:rPr lang="en-US" sz="3079" spc="-61" dirty="0">
                <a:solidFill>
                  <a:srgbClr val="000000"/>
                </a:solidFill>
                <a:latin typeface="Cardo"/>
              </a:rPr>
              <a:t> </a:t>
            </a:r>
            <a:r>
              <a:rPr lang="en-US" sz="3079" spc="-61" dirty="0" err="1">
                <a:solidFill>
                  <a:srgbClr val="000000"/>
                </a:solidFill>
                <a:latin typeface="Cardo"/>
              </a:rPr>
              <a:t>i</a:t>
            </a:r>
            <a:r>
              <a:rPr lang="en-US" sz="3079" spc="-61" dirty="0">
                <a:solidFill>
                  <a:srgbClr val="000000"/>
                </a:solidFill>
                <a:latin typeface="Cardo"/>
              </a:rPr>
              <a:t> </a:t>
            </a:r>
            <a:r>
              <a:rPr lang="en-US" sz="3079" spc="-61" dirty="0" err="1">
                <a:solidFill>
                  <a:srgbClr val="000000"/>
                </a:solidFill>
                <a:latin typeface="Cardo"/>
              </a:rPr>
              <a:t>turystyczne</a:t>
            </a:r>
            <a:r>
              <a:rPr lang="en-US" sz="3079" spc="-61" dirty="0">
                <a:solidFill>
                  <a:srgbClr val="000000"/>
                </a:solidFill>
                <a:latin typeface="Cardo"/>
              </a:rPr>
              <a:t>. </a:t>
            </a:r>
            <a:r>
              <a:rPr lang="en-US" sz="3079" spc="-61" dirty="0" err="1">
                <a:solidFill>
                  <a:srgbClr val="000000"/>
                </a:solidFill>
                <a:latin typeface="Cardo"/>
              </a:rPr>
              <a:t>Rozgrywane</a:t>
            </a:r>
            <a:r>
              <a:rPr lang="en-US" sz="3079" spc="-61" dirty="0">
                <a:solidFill>
                  <a:srgbClr val="000000"/>
                </a:solidFill>
                <a:latin typeface="Cardo"/>
              </a:rPr>
              <a:t> </a:t>
            </a:r>
            <a:r>
              <a:rPr lang="en-US" sz="3079" spc="-61" dirty="0" err="1">
                <a:solidFill>
                  <a:srgbClr val="000000"/>
                </a:solidFill>
                <a:latin typeface="Cardo"/>
              </a:rPr>
              <a:t>są</a:t>
            </a:r>
            <a:r>
              <a:rPr lang="en-US" sz="3079" spc="-61" dirty="0">
                <a:solidFill>
                  <a:srgbClr val="000000"/>
                </a:solidFill>
                <a:latin typeface="Cardo"/>
              </a:rPr>
              <a:t> w </a:t>
            </a:r>
            <a:r>
              <a:rPr lang="en-US" sz="3079" spc="-61" dirty="0" err="1">
                <a:solidFill>
                  <a:srgbClr val="000000"/>
                </a:solidFill>
                <a:latin typeface="Cardo"/>
              </a:rPr>
              <a:t>formule</a:t>
            </a:r>
            <a:r>
              <a:rPr lang="en-US" sz="3079" spc="-61" dirty="0">
                <a:solidFill>
                  <a:srgbClr val="000000"/>
                </a:solidFill>
                <a:latin typeface="Cardo"/>
              </a:rPr>
              <a:t> </a:t>
            </a:r>
            <a:r>
              <a:rPr lang="en-US" sz="3079" spc="-61" dirty="0" err="1">
                <a:solidFill>
                  <a:srgbClr val="000000"/>
                </a:solidFill>
                <a:latin typeface="Cardo"/>
              </a:rPr>
              <a:t>na</a:t>
            </a:r>
            <a:r>
              <a:rPr lang="en-US" sz="3079" spc="-61" dirty="0">
                <a:solidFill>
                  <a:srgbClr val="000000"/>
                </a:solidFill>
                <a:latin typeface="Cardo"/>
              </a:rPr>
              <a:t> </a:t>
            </a:r>
            <a:r>
              <a:rPr lang="en-US" sz="3079" spc="-61" dirty="0" err="1">
                <a:solidFill>
                  <a:srgbClr val="000000"/>
                </a:solidFill>
                <a:latin typeface="Cardo"/>
              </a:rPr>
              <a:t>orientację</a:t>
            </a:r>
            <a:r>
              <a:rPr lang="en-US" sz="3079" spc="-61" dirty="0">
                <a:solidFill>
                  <a:srgbClr val="000000"/>
                </a:solidFill>
                <a:latin typeface="Cardo"/>
              </a:rPr>
              <a:t>. </a:t>
            </a:r>
            <a:r>
              <a:rPr lang="en-US" sz="3079" spc="-61" dirty="0" err="1">
                <a:solidFill>
                  <a:srgbClr val="000000"/>
                </a:solidFill>
                <a:latin typeface="Cardo"/>
              </a:rPr>
              <a:t>Uczestnicy</a:t>
            </a:r>
            <a:r>
              <a:rPr lang="en-US" sz="3079" spc="-61" dirty="0">
                <a:solidFill>
                  <a:srgbClr val="000000"/>
                </a:solidFill>
                <a:latin typeface="Cardo"/>
              </a:rPr>
              <a:t> </a:t>
            </a:r>
            <a:r>
              <a:rPr lang="en-US" sz="3079" spc="-61" dirty="0" err="1">
                <a:solidFill>
                  <a:srgbClr val="000000"/>
                </a:solidFill>
                <a:latin typeface="Cardo"/>
              </a:rPr>
              <a:t>pokonują</a:t>
            </a:r>
            <a:r>
              <a:rPr lang="en-US" sz="3079" spc="-61" dirty="0">
                <a:solidFill>
                  <a:srgbClr val="000000"/>
                </a:solidFill>
                <a:latin typeface="Cardo"/>
              </a:rPr>
              <a:t> </a:t>
            </a:r>
            <a:r>
              <a:rPr lang="en-US" sz="3079" spc="-61" dirty="0" err="1">
                <a:solidFill>
                  <a:srgbClr val="000000"/>
                </a:solidFill>
                <a:latin typeface="Cardo"/>
              </a:rPr>
              <a:t>trasy</a:t>
            </a:r>
            <a:r>
              <a:rPr lang="en-US" sz="3079" spc="-61" dirty="0">
                <a:solidFill>
                  <a:srgbClr val="000000"/>
                </a:solidFill>
                <a:latin typeface="Cardo"/>
              </a:rPr>
              <a:t> </a:t>
            </a:r>
            <a:r>
              <a:rPr lang="en-US" sz="3079" spc="-61" dirty="0" err="1">
                <a:solidFill>
                  <a:srgbClr val="000000"/>
                </a:solidFill>
                <a:latin typeface="Cardo"/>
              </a:rPr>
              <a:t>Rajdów</a:t>
            </a:r>
            <a:r>
              <a:rPr lang="en-US" sz="3079" spc="-61" dirty="0">
                <a:solidFill>
                  <a:srgbClr val="000000"/>
                </a:solidFill>
                <a:latin typeface="Cardo"/>
              </a:rPr>
              <a:t> </a:t>
            </a:r>
            <a:r>
              <a:rPr lang="en-US" sz="3079" spc="-61" dirty="0" err="1">
                <a:solidFill>
                  <a:srgbClr val="000000"/>
                </a:solidFill>
                <a:latin typeface="Cardo"/>
              </a:rPr>
              <a:t>siłą</a:t>
            </a:r>
            <a:r>
              <a:rPr lang="en-US" sz="3079" spc="-61" dirty="0">
                <a:solidFill>
                  <a:srgbClr val="000000"/>
                </a:solidFill>
                <a:latin typeface="Cardo"/>
              </a:rPr>
              <a:t> </a:t>
            </a:r>
            <a:r>
              <a:rPr lang="en-US" sz="3079" spc="-61" dirty="0" err="1">
                <a:solidFill>
                  <a:srgbClr val="000000"/>
                </a:solidFill>
                <a:latin typeface="Cardo"/>
              </a:rPr>
              <a:t>własnych</a:t>
            </a:r>
            <a:r>
              <a:rPr lang="en-US" sz="3079" spc="-61" dirty="0">
                <a:solidFill>
                  <a:srgbClr val="000000"/>
                </a:solidFill>
                <a:latin typeface="Cardo"/>
              </a:rPr>
              <a:t> </a:t>
            </a:r>
            <a:r>
              <a:rPr lang="en-US" sz="3079" spc="-61" dirty="0" err="1">
                <a:solidFill>
                  <a:srgbClr val="000000"/>
                </a:solidFill>
                <a:latin typeface="Cardo"/>
              </a:rPr>
              <a:t>mięśni</a:t>
            </a:r>
            <a:r>
              <a:rPr lang="en-US" sz="3079" spc="-61" dirty="0">
                <a:solidFill>
                  <a:srgbClr val="000000"/>
                </a:solidFill>
                <a:latin typeface="Cardo"/>
              </a:rPr>
              <a:t> </a:t>
            </a:r>
            <a:r>
              <a:rPr lang="en-US" sz="3079" spc="-61" dirty="0" err="1">
                <a:solidFill>
                  <a:srgbClr val="000000"/>
                </a:solidFill>
                <a:latin typeface="Cardo"/>
              </a:rPr>
              <a:t>na</a:t>
            </a:r>
            <a:r>
              <a:rPr lang="en-US" sz="3079" spc="-61" dirty="0">
                <a:solidFill>
                  <a:srgbClr val="000000"/>
                </a:solidFill>
                <a:latin typeface="Cardo"/>
              </a:rPr>
              <a:t> </a:t>
            </a:r>
            <a:r>
              <a:rPr lang="en-US" sz="3079" spc="-61" dirty="0" err="1">
                <a:solidFill>
                  <a:srgbClr val="000000"/>
                </a:solidFill>
                <a:latin typeface="Cardo"/>
              </a:rPr>
              <a:t>rowerach</a:t>
            </a:r>
            <a:r>
              <a:rPr lang="en-US" sz="3079" spc="-61" dirty="0">
                <a:solidFill>
                  <a:srgbClr val="000000"/>
                </a:solidFill>
                <a:latin typeface="Cardo"/>
              </a:rPr>
              <a:t> </a:t>
            </a:r>
            <a:r>
              <a:rPr lang="en-US" sz="3079" spc="-61" dirty="0" err="1">
                <a:solidFill>
                  <a:srgbClr val="000000"/>
                </a:solidFill>
                <a:latin typeface="Cardo"/>
              </a:rPr>
              <a:t>na</a:t>
            </a:r>
            <a:r>
              <a:rPr lang="en-US" sz="3079" spc="-61" dirty="0">
                <a:solidFill>
                  <a:srgbClr val="000000"/>
                </a:solidFill>
                <a:latin typeface="Cardo"/>
              </a:rPr>
              <a:t> </a:t>
            </a:r>
            <a:r>
              <a:rPr lang="en-US" sz="3079" spc="-61" dirty="0" err="1">
                <a:solidFill>
                  <a:srgbClr val="000000"/>
                </a:solidFill>
                <a:latin typeface="Cardo"/>
              </a:rPr>
              <a:t>trasach</a:t>
            </a:r>
            <a:r>
              <a:rPr lang="en-US" sz="3079" spc="-61" dirty="0">
                <a:solidFill>
                  <a:srgbClr val="000000"/>
                </a:solidFill>
                <a:latin typeface="Cardo"/>
              </a:rPr>
              <a:t> FAN, MEGA </a:t>
            </a:r>
          </a:p>
          <a:p>
            <a:pPr algn="ctr">
              <a:lnSpc>
                <a:spcPts val="3418"/>
              </a:lnSpc>
              <a:spcBef>
                <a:spcPct val="0"/>
              </a:spcBef>
            </a:pPr>
            <a:r>
              <a:rPr lang="en-US" sz="3079" spc="-61" dirty="0" err="1">
                <a:solidFill>
                  <a:srgbClr val="000000"/>
                </a:solidFill>
                <a:latin typeface="Cardo"/>
              </a:rPr>
              <a:t>i</a:t>
            </a:r>
            <a:r>
              <a:rPr lang="en-US" sz="3079" spc="-61" dirty="0">
                <a:solidFill>
                  <a:srgbClr val="000000"/>
                </a:solidFill>
                <a:latin typeface="Cardo"/>
              </a:rPr>
              <a:t> GIGA; </a:t>
            </a:r>
            <a:r>
              <a:rPr lang="en-US" sz="3079" spc="-61" dirty="0" err="1">
                <a:solidFill>
                  <a:srgbClr val="000000"/>
                </a:solidFill>
                <a:latin typeface="Cardo"/>
              </a:rPr>
              <a:t>pieszo</a:t>
            </a:r>
            <a:r>
              <a:rPr lang="en-US" sz="3079" spc="-61" dirty="0">
                <a:solidFill>
                  <a:srgbClr val="000000"/>
                </a:solidFill>
                <a:latin typeface="Cardo"/>
              </a:rPr>
              <a:t> </a:t>
            </a:r>
            <a:r>
              <a:rPr lang="en-US" sz="3079" spc="-61" dirty="0" err="1">
                <a:solidFill>
                  <a:srgbClr val="000000"/>
                </a:solidFill>
                <a:latin typeface="Cardo"/>
              </a:rPr>
              <a:t>lub</a:t>
            </a:r>
            <a:r>
              <a:rPr lang="en-US" sz="3079" spc="-61" dirty="0">
                <a:solidFill>
                  <a:srgbClr val="000000"/>
                </a:solidFill>
                <a:latin typeface="Cardo"/>
              </a:rPr>
              <a:t> </a:t>
            </a:r>
            <a:r>
              <a:rPr lang="en-US" sz="3079" spc="-61" dirty="0" err="1">
                <a:solidFill>
                  <a:srgbClr val="000000"/>
                </a:solidFill>
                <a:latin typeface="Cardo"/>
              </a:rPr>
              <a:t>biegiem</a:t>
            </a:r>
            <a:r>
              <a:rPr lang="en-US" sz="3079" spc="-61" dirty="0">
                <a:solidFill>
                  <a:srgbClr val="000000"/>
                </a:solidFill>
                <a:latin typeface="Cardo"/>
              </a:rPr>
              <a:t> </a:t>
            </a:r>
            <a:r>
              <a:rPr lang="en-US" sz="3079" spc="-61" dirty="0" err="1">
                <a:solidFill>
                  <a:srgbClr val="000000"/>
                </a:solidFill>
                <a:latin typeface="Cardo"/>
              </a:rPr>
              <a:t>na</a:t>
            </a:r>
            <a:r>
              <a:rPr lang="en-US" sz="3079" spc="-61" dirty="0">
                <a:solidFill>
                  <a:srgbClr val="000000"/>
                </a:solidFill>
                <a:latin typeface="Cardo"/>
              </a:rPr>
              <a:t> </a:t>
            </a:r>
            <a:r>
              <a:rPr lang="en-US" sz="3079" spc="-61" dirty="0" err="1">
                <a:solidFill>
                  <a:srgbClr val="000000"/>
                </a:solidFill>
                <a:latin typeface="Cardo"/>
              </a:rPr>
              <a:t>trasie</a:t>
            </a:r>
            <a:r>
              <a:rPr lang="en-US" sz="3079" spc="-61" dirty="0">
                <a:solidFill>
                  <a:srgbClr val="000000"/>
                </a:solidFill>
                <a:latin typeface="Cardo"/>
              </a:rPr>
              <a:t> MARSZOBIEG.</a:t>
            </a:r>
          </a:p>
        </p:txBody>
      </p:sp>
      <p:pic>
        <p:nvPicPr>
          <p:cNvPr id="28" name="Picture 28"/>
          <p:cNvPicPr>
            <a:picLocks noChangeAspect="1"/>
          </p:cNvPicPr>
          <p:nvPr/>
        </p:nvPicPr>
        <p:blipFill>
          <a:blip r:embed="rId6"/>
          <a:srcRect/>
          <a:stretch>
            <a:fillRect/>
          </a:stretch>
        </p:blipFill>
        <p:spPr>
          <a:xfrm>
            <a:off x="331787" y="-17705"/>
            <a:ext cx="982010" cy="1046405"/>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6F3EF"/>
        </a:solidFill>
        <a:effectLst/>
      </p:bgPr>
    </p:bg>
    <p:spTree>
      <p:nvGrpSpPr>
        <p:cNvPr id="1" name=""/>
        <p:cNvGrpSpPr/>
        <p:nvPr/>
      </p:nvGrpSpPr>
      <p:grpSpPr>
        <a:xfrm>
          <a:off x="0" y="0"/>
          <a:ext cx="0" cy="0"/>
          <a:chOff x="0" y="0"/>
          <a:chExt cx="0" cy="0"/>
        </a:xfrm>
      </p:grpSpPr>
      <p:sp>
        <p:nvSpPr>
          <p:cNvPr id="2" name="AutoShape 2"/>
          <p:cNvSpPr/>
          <p:nvPr/>
        </p:nvSpPr>
        <p:spPr>
          <a:xfrm>
            <a:off x="-394661" y="9258300"/>
            <a:ext cx="18682661" cy="0"/>
          </a:xfrm>
          <a:prstGeom prst="line">
            <a:avLst/>
          </a:prstGeom>
          <a:ln w="9525" cap="rnd">
            <a:solidFill>
              <a:srgbClr val="393939"/>
            </a:solidFill>
            <a:prstDash val="solid"/>
            <a:headEnd type="none" w="sm" len="sm"/>
            <a:tailEnd type="none" w="sm" len="sm"/>
          </a:ln>
        </p:spPr>
      </p:sp>
      <p:sp>
        <p:nvSpPr>
          <p:cNvPr id="3" name="AutoShape 3"/>
          <p:cNvSpPr/>
          <p:nvPr/>
        </p:nvSpPr>
        <p:spPr>
          <a:xfrm rot="5400000">
            <a:off x="7050241" y="6764049"/>
            <a:ext cx="20808023" cy="0"/>
          </a:xfrm>
          <a:prstGeom prst="line">
            <a:avLst/>
          </a:prstGeom>
          <a:ln w="9525" cap="rnd">
            <a:solidFill>
              <a:srgbClr val="393939"/>
            </a:solidFill>
            <a:prstDash val="solid"/>
            <a:headEnd type="none" w="sm" len="sm"/>
            <a:tailEnd type="none" w="sm" len="sm"/>
          </a:ln>
        </p:spPr>
      </p:sp>
      <p:sp>
        <p:nvSpPr>
          <p:cNvPr id="4" name="AutoShape 4"/>
          <p:cNvSpPr/>
          <p:nvPr/>
        </p:nvSpPr>
        <p:spPr>
          <a:xfrm>
            <a:off x="-95294" y="1019175"/>
            <a:ext cx="18813992" cy="0"/>
          </a:xfrm>
          <a:prstGeom prst="line">
            <a:avLst/>
          </a:prstGeom>
          <a:ln w="9525" cap="rnd">
            <a:solidFill>
              <a:srgbClr val="393939"/>
            </a:solidFill>
            <a:prstDash val="solid"/>
            <a:headEnd type="none" w="sm" len="sm"/>
            <a:tailEnd type="none" w="sm" len="sm"/>
          </a:ln>
        </p:spPr>
      </p:sp>
      <p:sp>
        <p:nvSpPr>
          <p:cNvPr id="5" name="AutoShape 5"/>
          <p:cNvSpPr/>
          <p:nvPr/>
        </p:nvSpPr>
        <p:spPr>
          <a:xfrm rot="5400000">
            <a:off x="-8801282" y="6764049"/>
            <a:ext cx="20808023" cy="0"/>
          </a:xfrm>
          <a:prstGeom prst="line">
            <a:avLst/>
          </a:prstGeom>
          <a:ln w="9525" cap="rnd">
            <a:solidFill>
              <a:srgbClr val="393939"/>
            </a:solidFill>
            <a:prstDash val="solid"/>
            <a:headEnd type="none" w="sm" len="sm"/>
            <a:tailEnd type="none" w="sm" len="sm"/>
          </a:ln>
        </p:spPr>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700000">
            <a:off x="17846724" y="9784258"/>
            <a:ext cx="2710118" cy="2710118"/>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0800000" flipH="1">
            <a:off x="17449490" y="-2974624"/>
            <a:ext cx="6327093" cy="4003324"/>
          </a:xfrm>
          <a:prstGeom prst="rect">
            <a:avLst/>
          </a:prstGeom>
        </p:spPr>
      </p:pic>
      <p:sp>
        <p:nvSpPr>
          <p:cNvPr id="8" name="AutoShape 8"/>
          <p:cNvSpPr/>
          <p:nvPr/>
        </p:nvSpPr>
        <p:spPr>
          <a:xfrm>
            <a:off x="-95294" y="2311683"/>
            <a:ext cx="18813992" cy="0"/>
          </a:xfrm>
          <a:prstGeom prst="line">
            <a:avLst/>
          </a:prstGeom>
          <a:ln w="9525" cap="rnd">
            <a:solidFill>
              <a:srgbClr val="393939"/>
            </a:solidFill>
            <a:prstDash val="solid"/>
            <a:headEnd type="none" w="sm" len="sm"/>
            <a:tailEnd type="none" w="sm" len="sm"/>
          </a:ln>
        </p:spPr>
      </p:sp>
      <p:grpSp>
        <p:nvGrpSpPr>
          <p:cNvPr id="9" name="Group 9"/>
          <p:cNvGrpSpPr/>
          <p:nvPr/>
        </p:nvGrpSpPr>
        <p:grpSpPr>
          <a:xfrm>
            <a:off x="-2246429" y="7724344"/>
            <a:ext cx="3837448" cy="4324834"/>
            <a:chOff x="0" y="0"/>
            <a:chExt cx="5116597" cy="5766445"/>
          </a:xfrm>
        </p:grpSpPr>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700000">
              <a:off x="748378" y="748378"/>
              <a:ext cx="3613490" cy="3613490"/>
            </a:xfrm>
            <a:prstGeom prst="rect">
              <a:avLst/>
            </a:prstGeom>
          </p:spPr>
        </p:pic>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700000">
              <a:off x="754728" y="1404576"/>
              <a:ext cx="3613490" cy="3613490"/>
            </a:xfrm>
            <a:prstGeom prst="rect">
              <a:avLst/>
            </a:prstGeom>
          </p:spPr>
        </p:pic>
      </p:grpSp>
      <p:grpSp>
        <p:nvGrpSpPr>
          <p:cNvPr id="12" name="Group 12"/>
          <p:cNvGrpSpPr/>
          <p:nvPr/>
        </p:nvGrpSpPr>
        <p:grpSpPr>
          <a:xfrm>
            <a:off x="17449490" y="7842251"/>
            <a:ext cx="3628208" cy="4089019"/>
            <a:chOff x="0" y="0"/>
            <a:chExt cx="4837610" cy="5452025"/>
          </a:xfrm>
        </p:grpSpPr>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700000">
              <a:off x="707572" y="707572"/>
              <a:ext cx="3416462" cy="3416462"/>
            </a:xfrm>
            <a:prstGeom prst="rect">
              <a:avLst/>
            </a:prstGeom>
          </p:spPr>
        </p:pic>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700000">
              <a:off x="713576" y="1327991"/>
              <a:ext cx="3416462" cy="3416462"/>
            </a:xfrm>
            <a:prstGeom prst="rect">
              <a:avLst/>
            </a:prstGeom>
          </p:spPr>
        </p:pic>
      </p:grpSp>
      <p:sp>
        <p:nvSpPr>
          <p:cNvPr id="15" name="TextBox 15"/>
          <p:cNvSpPr txBox="1"/>
          <p:nvPr/>
        </p:nvSpPr>
        <p:spPr>
          <a:xfrm>
            <a:off x="5722257" y="2349783"/>
            <a:ext cx="6843487" cy="435212"/>
          </a:xfrm>
          <a:prstGeom prst="rect">
            <a:avLst/>
          </a:prstGeom>
        </p:spPr>
        <p:txBody>
          <a:bodyPr lIns="0" tIns="0" rIns="0" bIns="0" rtlCol="0" anchor="t">
            <a:spAutoFit/>
          </a:bodyPr>
          <a:lstStyle/>
          <a:p>
            <a:pPr algn="ctr">
              <a:lnSpc>
                <a:spcPts val="3414"/>
              </a:lnSpc>
              <a:spcBef>
                <a:spcPct val="0"/>
              </a:spcBef>
            </a:pPr>
            <a:r>
              <a:rPr lang="en-US" sz="3076" spc="-61">
                <a:solidFill>
                  <a:srgbClr val="000000"/>
                </a:solidFill>
                <a:latin typeface="Cardo"/>
              </a:rPr>
              <a:t>Opis przedsięwzięcia: </a:t>
            </a:r>
          </a:p>
        </p:txBody>
      </p:sp>
      <p:sp>
        <p:nvSpPr>
          <p:cNvPr id="16" name="AutoShape 16"/>
          <p:cNvSpPr/>
          <p:nvPr/>
        </p:nvSpPr>
        <p:spPr>
          <a:xfrm>
            <a:off x="1590103" y="2836294"/>
            <a:ext cx="15841997" cy="0"/>
          </a:xfrm>
          <a:prstGeom prst="line">
            <a:avLst/>
          </a:prstGeom>
          <a:ln w="9525" cap="rnd">
            <a:solidFill>
              <a:srgbClr val="C2B093"/>
            </a:solidFill>
            <a:prstDash val="solid"/>
            <a:headEnd type="none" w="sm" len="sm"/>
            <a:tailEnd type="none" w="sm" len="sm"/>
          </a:ln>
        </p:spPr>
      </p:sp>
      <p:sp>
        <p:nvSpPr>
          <p:cNvPr id="17" name="TextBox 17"/>
          <p:cNvSpPr txBox="1"/>
          <p:nvPr/>
        </p:nvSpPr>
        <p:spPr>
          <a:xfrm>
            <a:off x="4950621" y="212472"/>
            <a:ext cx="7992097" cy="625585"/>
          </a:xfrm>
          <a:prstGeom prst="rect">
            <a:avLst/>
          </a:prstGeom>
        </p:spPr>
        <p:txBody>
          <a:bodyPr lIns="0" tIns="0" rIns="0" bIns="0" rtlCol="0" anchor="t">
            <a:spAutoFit/>
          </a:bodyPr>
          <a:lstStyle/>
          <a:p>
            <a:pPr algn="ctr">
              <a:lnSpc>
                <a:spcPts val="4874"/>
              </a:lnSpc>
              <a:spcBef>
                <a:spcPct val="0"/>
              </a:spcBef>
            </a:pPr>
            <a:r>
              <a:rPr lang="pl-PL" sz="4391" spc="-87" dirty="0">
                <a:solidFill>
                  <a:srgbClr val="000000"/>
                </a:solidFill>
                <a:latin typeface="Cardo Bold"/>
              </a:rPr>
              <a:t>6</a:t>
            </a:r>
            <a:r>
              <a:rPr lang="en-US" sz="4391" spc="-87" dirty="0" smtClean="0">
                <a:solidFill>
                  <a:srgbClr val="000000"/>
                </a:solidFill>
                <a:latin typeface="Cardo Bold"/>
              </a:rPr>
              <a:t>.2.ZADANIA </a:t>
            </a:r>
            <a:r>
              <a:rPr lang="en-US" sz="4391" spc="-87" dirty="0">
                <a:solidFill>
                  <a:srgbClr val="000000"/>
                </a:solidFill>
                <a:latin typeface="Cardo Bold"/>
              </a:rPr>
              <a:t>SPOŁECZNE</a:t>
            </a:r>
          </a:p>
        </p:txBody>
      </p:sp>
      <p:sp>
        <p:nvSpPr>
          <p:cNvPr id="18" name="AutoShape 18"/>
          <p:cNvSpPr/>
          <p:nvPr/>
        </p:nvSpPr>
        <p:spPr>
          <a:xfrm>
            <a:off x="0" y="4564506"/>
            <a:ext cx="18813992" cy="0"/>
          </a:xfrm>
          <a:prstGeom prst="line">
            <a:avLst/>
          </a:prstGeom>
          <a:ln w="9525" cap="rnd">
            <a:solidFill>
              <a:srgbClr val="393939"/>
            </a:solidFill>
            <a:prstDash val="solid"/>
            <a:headEnd type="none" w="sm" len="sm"/>
            <a:tailEnd type="none" w="sm" len="sm"/>
          </a:ln>
        </p:spPr>
      </p:sp>
      <p:sp>
        <p:nvSpPr>
          <p:cNvPr id="19" name="AutoShape 19"/>
          <p:cNvSpPr/>
          <p:nvPr/>
        </p:nvSpPr>
        <p:spPr>
          <a:xfrm>
            <a:off x="0" y="5609999"/>
            <a:ext cx="18813992" cy="0"/>
          </a:xfrm>
          <a:prstGeom prst="line">
            <a:avLst/>
          </a:prstGeom>
          <a:ln w="9525" cap="rnd">
            <a:solidFill>
              <a:srgbClr val="393939"/>
            </a:solidFill>
            <a:prstDash val="solid"/>
            <a:headEnd type="none" w="sm" len="sm"/>
            <a:tailEnd type="none" w="sm" len="sm"/>
          </a:ln>
        </p:spPr>
      </p:sp>
      <p:sp>
        <p:nvSpPr>
          <p:cNvPr id="20" name="AutoShape 20"/>
          <p:cNvSpPr/>
          <p:nvPr/>
        </p:nvSpPr>
        <p:spPr>
          <a:xfrm>
            <a:off x="1617018" y="6140737"/>
            <a:ext cx="15841997" cy="0"/>
          </a:xfrm>
          <a:prstGeom prst="line">
            <a:avLst/>
          </a:prstGeom>
          <a:ln w="9525" cap="rnd">
            <a:solidFill>
              <a:srgbClr val="C2B093"/>
            </a:solidFill>
            <a:prstDash val="solid"/>
            <a:headEnd type="none" w="sm" len="sm"/>
            <a:tailEnd type="none" w="sm" len="sm"/>
          </a:ln>
        </p:spPr>
      </p:sp>
      <p:sp>
        <p:nvSpPr>
          <p:cNvPr id="21" name="TextBox 21"/>
          <p:cNvSpPr txBox="1"/>
          <p:nvPr/>
        </p:nvSpPr>
        <p:spPr>
          <a:xfrm>
            <a:off x="5213106" y="5695724"/>
            <a:ext cx="6843487" cy="435212"/>
          </a:xfrm>
          <a:prstGeom prst="rect">
            <a:avLst/>
          </a:prstGeom>
        </p:spPr>
        <p:txBody>
          <a:bodyPr lIns="0" tIns="0" rIns="0" bIns="0" rtlCol="0" anchor="t">
            <a:spAutoFit/>
          </a:bodyPr>
          <a:lstStyle/>
          <a:p>
            <a:pPr algn="ctr">
              <a:lnSpc>
                <a:spcPts val="3414"/>
              </a:lnSpc>
              <a:spcBef>
                <a:spcPct val="0"/>
              </a:spcBef>
            </a:pPr>
            <a:r>
              <a:rPr lang="en-US" sz="3076" spc="-61">
                <a:solidFill>
                  <a:srgbClr val="000000"/>
                </a:solidFill>
                <a:latin typeface="Cardo"/>
              </a:rPr>
              <a:t>Opis przedsięwzięcia: </a:t>
            </a:r>
          </a:p>
        </p:txBody>
      </p:sp>
      <p:sp>
        <p:nvSpPr>
          <p:cNvPr id="22" name="TextBox 22"/>
          <p:cNvSpPr txBox="1"/>
          <p:nvPr/>
        </p:nvSpPr>
        <p:spPr>
          <a:xfrm>
            <a:off x="273709" y="1470803"/>
            <a:ext cx="998934" cy="435253"/>
          </a:xfrm>
          <a:prstGeom prst="rect">
            <a:avLst/>
          </a:prstGeom>
        </p:spPr>
        <p:txBody>
          <a:bodyPr lIns="0" tIns="0" rIns="0" bIns="0" rtlCol="0" anchor="t">
            <a:spAutoFit/>
          </a:bodyPr>
          <a:lstStyle/>
          <a:p>
            <a:pPr algn="ctr">
              <a:lnSpc>
                <a:spcPts val="3418"/>
              </a:lnSpc>
              <a:spcBef>
                <a:spcPct val="0"/>
              </a:spcBef>
            </a:pPr>
            <a:r>
              <a:rPr lang="en-US" sz="3079" spc="-61">
                <a:solidFill>
                  <a:srgbClr val="000000"/>
                </a:solidFill>
                <a:latin typeface="Cardo Bold"/>
              </a:rPr>
              <a:t>NR 3 </a:t>
            </a:r>
          </a:p>
        </p:txBody>
      </p:sp>
      <p:sp>
        <p:nvSpPr>
          <p:cNvPr id="23" name="TextBox 23"/>
          <p:cNvSpPr txBox="1"/>
          <p:nvPr/>
        </p:nvSpPr>
        <p:spPr>
          <a:xfrm>
            <a:off x="1689535" y="1295512"/>
            <a:ext cx="8065443" cy="948978"/>
          </a:xfrm>
          <a:prstGeom prst="rect">
            <a:avLst/>
          </a:prstGeom>
        </p:spPr>
        <p:txBody>
          <a:bodyPr lIns="0" tIns="0" rIns="0" bIns="0" rtlCol="0" anchor="t">
            <a:spAutoFit/>
          </a:bodyPr>
          <a:lstStyle/>
          <a:p>
            <a:pPr algn="ctr">
              <a:lnSpc>
                <a:spcPts val="3663"/>
              </a:lnSpc>
              <a:spcBef>
                <a:spcPct val="0"/>
              </a:spcBef>
            </a:pPr>
            <a:r>
              <a:rPr lang="en-US" sz="3300" spc="-66" dirty="0" err="1">
                <a:solidFill>
                  <a:srgbClr val="000000"/>
                </a:solidFill>
                <a:latin typeface="Cardo Bold"/>
              </a:rPr>
              <a:t>Dzień</a:t>
            </a:r>
            <a:r>
              <a:rPr lang="en-US" sz="3300" spc="-66" dirty="0">
                <a:solidFill>
                  <a:srgbClr val="000000"/>
                </a:solidFill>
                <a:latin typeface="Cardo Bold"/>
              </a:rPr>
              <a:t> </a:t>
            </a:r>
            <a:r>
              <a:rPr lang="en-US" sz="3300" spc="-66" dirty="0" err="1">
                <a:solidFill>
                  <a:srgbClr val="000000"/>
                </a:solidFill>
                <a:latin typeface="Cardo Bold"/>
              </a:rPr>
              <a:t>Dziecka</a:t>
            </a:r>
            <a:r>
              <a:rPr lang="en-US" sz="3300" spc="-66" dirty="0">
                <a:solidFill>
                  <a:srgbClr val="000000"/>
                </a:solidFill>
                <a:latin typeface="Cardo Bold"/>
              </a:rPr>
              <a:t> w </a:t>
            </a:r>
            <a:r>
              <a:rPr lang="en-US" sz="3300" spc="-66" dirty="0" err="1">
                <a:solidFill>
                  <a:srgbClr val="000000"/>
                </a:solidFill>
                <a:latin typeface="Cardo Bold"/>
              </a:rPr>
              <a:t>Przedszkolu</a:t>
            </a:r>
            <a:r>
              <a:rPr lang="en-US" sz="3300" spc="-66" dirty="0">
                <a:solidFill>
                  <a:srgbClr val="000000"/>
                </a:solidFill>
                <a:latin typeface="Cardo Bold"/>
              </a:rPr>
              <a:t> </a:t>
            </a:r>
            <a:r>
              <a:rPr lang="pl-PL" sz="3300" spc="-66" dirty="0" smtClean="0">
                <a:solidFill>
                  <a:srgbClr val="000000"/>
                </a:solidFill>
                <a:latin typeface="Cardo Bold"/>
              </a:rPr>
              <a:t/>
            </a:r>
            <a:br>
              <a:rPr lang="pl-PL" sz="3300" spc="-66" dirty="0" smtClean="0">
                <a:solidFill>
                  <a:srgbClr val="000000"/>
                </a:solidFill>
                <a:latin typeface="Cardo Bold"/>
              </a:rPr>
            </a:br>
            <a:r>
              <a:rPr lang="en-US" sz="3300" spc="-66" dirty="0" smtClean="0">
                <a:solidFill>
                  <a:srgbClr val="000000"/>
                </a:solidFill>
                <a:latin typeface="Cardo Bold"/>
              </a:rPr>
              <a:t>w </a:t>
            </a:r>
            <a:r>
              <a:rPr lang="en-US" sz="3300" spc="-66" dirty="0" err="1">
                <a:solidFill>
                  <a:srgbClr val="000000"/>
                </a:solidFill>
                <a:latin typeface="Cardo Bold"/>
              </a:rPr>
              <a:t>Smykowie</a:t>
            </a:r>
            <a:endParaRPr lang="en-US" sz="3300" spc="-66" dirty="0">
              <a:solidFill>
                <a:srgbClr val="000000"/>
              </a:solidFill>
              <a:latin typeface="Cardo Bold"/>
            </a:endParaRPr>
          </a:p>
        </p:txBody>
      </p:sp>
      <p:sp>
        <p:nvSpPr>
          <p:cNvPr id="24" name="TextBox 24"/>
          <p:cNvSpPr txBox="1"/>
          <p:nvPr/>
        </p:nvSpPr>
        <p:spPr>
          <a:xfrm>
            <a:off x="273709" y="4887864"/>
            <a:ext cx="998934" cy="435253"/>
          </a:xfrm>
          <a:prstGeom prst="rect">
            <a:avLst/>
          </a:prstGeom>
        </p:spPr>
        <p:txBody>
          <a:bodyPr lIns="0" tIns="0" rIns="0" bIns="0" rtlCol="0" anchor="t">
            <a:spAutoFit/>
          </a:bodyPr>
          <a:lstStyle/>
          <a:p>
            <a:pPr algn="ctr">
              <a:lnSpc>
                <a:spcPts val="3418"/>
              </a:lnSpc>
              <a:spcBef>
                <a:spcPct val="0"/>
              </a:spcBef>
            </a:pPr>
            <a:r>
              <a:rPr lang="en-US" sz="3079" spc="-61">
                <a:solidFill>
                  <a:srgbClr val="000000"/>
                </a:solidFill>
                <a:latin typeface="Cardo Bold"/>
              </a:rPr>
              <a:t>NR 4 </a:t>
            </a:r>
          </a:p>
        </p:txBody>
      </p:sp>
      <p:sp>
        <p:nvSpPr>
          <p:cNvPr id="25" name="TextBox 25"/>
          <p:cNvSpPr txBox="1"/>
          <p:nvPr/>
        </p:nvSpPr>
        <p:spPr>
          <a:xfrm>
            <a:off x="1656363" y="4674240"/>
            <a:ext cx="2307729" cy="466346"/>
          </a:xfrm>
          <a:prstGeom prst="rect">
            <a:avLst/>
          </a:prstGeom>
        </p:spPr>
        <p:txBody>
          <a:bodyPr lIns="0" tIns="0" rIns="0" bIns="0" rtlCol="0" anchor="t">
            <a:spAutoFit/>
          </a:bodyPr>
          <a:lstStyle/>
          <a:p>
            <a:pPr algn="ctr">
              <a:lnSpc>
                <a:spcPts val="3663"/>
              </a:lnSpc>
              <a:spcBef>
                <a:spcPct val="0"/>
              </a:spcBef>
            </a:pPr>
            <a:r>
              <a:rPr lang="en-US" sz="3300" spc="-66" dirty="0">
                <a:solidFill>
                  <a:srgbClr val="000000"/>
                </a:solidFill>
                <a:latin typeface="Cardo Bold"/>
              </a:rPr>
              <a:t>Fearless Run</a:t>
            </a:r>
          </a:p>
        </p:txBody>
      </p:sp>
      <p:sp>
        <p:nvSpPr>
          <p:cNvPr id="26" name="TextBox 26"/>
          <p:cNvSpPr txBox="1"/>
          <p:nvPr/>
        </p:nvSpPr>
        <p:spPr>
          <a:xfrm>
            <a:off x="1500055" y="3055369"/>
            <a:ext cx="15287890" cy="863878"/>
          </a:xfrm>
          <a:prstGeom prst="rect">
            <a:avLst/>
          </a:prstGeom>
        </p:spPr>
        <p:txBody>
          <a:bodyPr lIns="0" tIns="0" rIns="0" bIns="0" rtlCol="0" anchor="t">
            <a:spAutoFit/>
          </a:bodyPr>
          <a:lstStyle/>
          <a:p>
            <a:pPr algn="ctr">
              <a:lnSpc>
                <a:spcPts val="3418"/>
              </a:lnSpc>
              <a:spcBef>
                <a:spcPct val="0"/>
              </a:spcBef>
            </a:pPr>
            <a:r>
              <a:rPr lang="en-US" sz="3079" spc="-61">
                <a:solidFill>
                  <a:srgbClr val="000000"/>
                </a:solidFill>
                <a:latin typeface="Cardo"/>
              </a:rPr>
              <a:t>Edukacyjno-rozrywkowa impreza na dziedzińcu Przedszkola w Smykowie dla dzieci uczęszczających do Przedszkola w Smykowie</a:t>
            </a:r>
          </a:p>
        </p:txBody>
      </p:sp>
      <p:sp>
        <p:nvSpPr>
          <p:cNvPr id="27" name="TextBox 27"/>
          <p:cNvSpPr txBox="1"/>
          <p:nvPr/>
        </p:nvSpPr>
        <p:spPr>
          <a:xfrm>
            <a:off x="1824898" y="6350287"/>
            <a:ext cx="14963047" cy="2863163"/>
          </a:xfrm>
          <a:prstGeom prst="rect">
            <a:avLst/>
          </a:prstGeom>
        </p:spPr>
        <p:txBody>
          <a:bodyPr lIns="0" tIns="0" rIns="0" bIns="0" rtlCol="0" anchor="t">
            <a:spAutoFit/>
          </a:bodyPr>
          <a:lstStyle/>
          <a:p>
            <a:pPr algn="ctr">
              <a:lnSpc>
                <a:spcPts val="3245"/>
              </a:lnSpc>
              <a:spcBef>
                <a:spcPct val="0"/>
              </a:spcBef>
            </a:pPr>
            <a:r>
              <a:rPr lang="en-US" sz="2924" spc="-58">
                <a:solidFill>
                  <a:srgbClr val="000000"/>
                </a:solidFill>
                <a:latin typeface="Cardo"/>
              </a:rPr>
              <a:t>Bieg z przeszkodami dla dzieci i dla dorosłych.</a:t>
            </a:r>
          </a:p>
          <a:p>
            <a:pPr algn="ctr">
              <a:lnSpc>
                <a:spcPts val="3245"/>
              </a:lnSpc>
              <a:spcBef>
                <a:spcPct val="0"/>
              </a:spcBef>
            </a:pPr>
            <a:r>
              <a:rPr lang="en-US" sz="2924" spc="-58">
                <a:solidFill>
                  <a:srgbClr val="000000"/>
                </a:solidFill>
                <a:latin typeface="Cardo"/>
              </a:rPr>
              <a:t>Dla dzieci 3 rodzaje trasy (200m -4 przeszkody 4-7 lat, 300m- 6 przeszkód 8-10 lat i 400m-8 przeszkód 11-15 lat).</a:t>
            </a:r>
          </a:p>
          <a:p>
            <a:pPr algn="ctr">
              <a:lnSpc>
                <a:spcPts val="3245"/>
              </a:lnSpc>
              <a:spcBef>
                <a:spcPct val="0"/>
              </a:spcBef>
            </a:pPr>
            <a:r>
              <a:rPr lang="en-US" sz="2924" spc="-58">
                <a:solidFill>
                  <a:srgbClr val="000000"/>
                </a:solidFill>
                <a:latin typeface="Cardo"/>
              </a:rPr>
              <a:t>Dla dorosłych 5 km-15 przeszkód.</a:t>
            </a:r>
          </a:p>
          <a:p>
            <a:pPr algn="ctr">
              <a:lnSpc>
                <a:spcPts val="3245"/>
              </a:lnSpc>
              <a:spcBef>
                <a:spcPct val="0"/>
              </a:spcBef>
            </a:pPr>
            <a:r>
              <a:rPr lang="en-US" sz="2924" spc="-58">
                <a:solidFill>
                  <a:srgbClr val="000000"/>
                </a:solidFill>
                <a:latin typeface="Cardo"/>
              </a:rPr>
              <a:t>Fearless Run organizowany jest przez Stowarzyszenie ImperActive. Jest to wydarzenie mające na celu spędzenie aktywnie weekendu, integrację i promocje sportu wśród dzieci, młodzieży </a:t>
            </a:r>
          </a:p>
          <a:p>
            <a:pPr algn="ctr">
              <a:lnSpc>
                <a:spcPts val="3245"/>
              </a:lnSpc>
              <a:spcBef>
                <a:spcPct val="0"/>
              </a:spcBef>
            </a:pPr>
            <a:r>
              <a:rPr lang="en-US" sz="2924" spc="-58">
                <a:solidFill>
                  <a:srgbClr val="000000"/>
                </a:solidFill>
                <a:latin typeface="Cardo"/>
              </a:rPr>
              <a:t>i dorosłych.</a:t>
            </a:r>
          </a:p>
        </p:txBody>
      </p:sp>
      <p:pic>
        <p:nvPicPr>
          <p:cNvPr id="28" name="Picture 28"/>
          <p:cNvPicPr>
            <a:picLocks noChangeAspect="1"/>
          </p:cNvPicPr>
          <p:nvPr/>
        </p:nvPicPr>
        <p:blipFill>
          <a:blip r:embed="rId6"/>
          <a:srcRect/>
          <a:stretch>
            <a:fillRect/>
          </a:stretch>
        </p:blipFill>
        <p:spPr>
          <a:xfrm>
            <a:off x="285123" y="-27230"/>
            <a:ext cx="982010" cy="104640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6F3EF"/>
        </a:solidFill>
        <a:effectLst/>
      </p:bgPr>
    </p:bg>
    <p:spTree>
      <p:nvGrpSpPr>
        <p:cNvPr id="1" name=""/>
        <p:cNvGrpSpPr/>
        <p:nvPr/>
      </p:nvGrpSpPr>
      <p:grpSpPr>
        <a:xfrm>
          <a:off x="0" y="0"/>
          <a:ext cx="0" cy="0"/>
          <a:chOff x="0" y="0"/>
          <a:chExt cx="0" cy="0"/>
        </a:xfrm>
      </p:grpSpPr>
      <p:sp>
        <p:nvSpPr>
          <p:cNvPr id="2" name="AutoShape 2"/>
          <p:cNvSpPr/>
          <p:nvPr/>
        </p:nvSpPr>
        <p:spPr>
          <a:xfrm>
            <a:off x="-394661" y="9258300"/>
            <a:ext cx="20808023" cy="0"/>
          </a:xfrm>
          <a:prstGeom prst="line">
            <a:avLst/>
          </a:prstGeom>
          <a:ln w="9525" cap="rnd">
            <a:solidFill>
              <a:srgbClr val="393939"/>
            </a:solidFill>
            <a:prstDash val="solid"/>
            <a:headEnd type="none" w="sm" len="sm"/>
            <a:tailEnd type="none" w="sm" len="sm"/>
          </a:ln>
        </p:spPr>
      </p:sp>
      <p:sp>
        <p:nvSpPr>
          <p:cNvPr id="3" name="AutoShape 3"/>
          <p:cNvSpPr/>
          <p:nvPr/>
        </p:nvSpPr>
        <p:spPr>
          <a:xfrm rot="5400000">
            <a:off x="-9363459" y="6764049"/>
            <a:ext cx="20808023" cy="0"/>
          </a:xfrm>
          <a:prstGeom prst="line">
            <a:avLst/>
          </a:prstGeom>
          <a:ln w="9525" cap="rnd">
            <a:solidFill>
              <a:srgbClr val="393939"/>
            </a:solidFill>
            <a:prstDash val="solid"/>
            <a:headEnd type="none" w="sm" len="sm"/>
            <a:tailEnd type="none" w="sm" len="sm"/>
          </a:ln>
        </p:spPr>
      </p:sp>
      <p:sp>
        <p:nvSpPr>
          <p:cNvPr id="4" name="AutoShape 4"/>
          <p:cNvSpPr/>
          <p:nvPr/>
        </p:nvSpPr>
        <p:spPr>
          <a:xfrm>
            <a:off x="0" y="1028700"/>
            <a:ext cx="18719536" cy="0"/>
          </a:xfrm>
          <a:prstGeom prst="line">
            <a:avLst/>
          </a:prstGeom>
          <a:ln w="9525" cap="rnd">
            <a:solidFill>
              <a:srgbClr val="393939"/>
            </a:solidFill>
            <a:prstDash val="solid"/>
            <a:headEnd type="none" w="sm" len="sm"/>
            <a:tailEnd type="none" w="sm" len="sm"/>
          </a:ln>
        </p:spPr>
      </p:sp>
      <p:sp>
        <p:nvSpPr>
          <p:cNvPr id="5" name="AutoShape 5"/>
          <p:cNvSpPr/>
          <p:nvPr/>
        </p:nvSpPr>
        <p:spPr>
          <a:xfrm rot="5400000">
            <a:off x="6860051" y="6764049"/>
            <a:ext cx="20808023" cy="0"/>
          </a:xfrm>
          <a:prstGeom prst="line">
            <a:avLst/>
          </a:prstGeom>
          <a:ln w="9525" cap="rnd">
            <a:solidFill>
              <a:srgbClr val="393939"/>
            </a:solidFill>
            <a:prstDash val="solid"/>
            <a:headEnd type="none" w="sm" len="sm"/>
            <a:tailEnd type="none" w="sm" len="sm"/>
          </a:ln>
        </p:spPr>
      </p:sp>
      <p:sp>
        <p:nvSpPr>
          <p:cNvPr id="6" name="AutoShape 6"/>
          <p:cNvSpPr/>
          <p:nvPr/>
        </p:nvSpPr>
        <p:spPr>
          <a:xfrm rot="5400000">
            <a:off x="-1394949" y="7356716"/>
            <a:ext cx="20808023" cy="0"/>
          </a:xfrm>
          <a:prstGeom prst="line">
            <a:avLst/>
          </a:prstGeom>
          <a:ln w="9525" cap="rnd">
            <a:solidFill>
              <a:srgbClr val="393939"/>
            </a:solidFill>
            <a:prstDash val="solid"/>
            <a:headEnd type="none" w="sm" len="sm"/>
            <a:tailEnd type="none" w="sm" len="sm"/>
          </a:ln>
        </p:spPr>
      </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V="1">
            <a:off x="8208612" y="9267825"/>
            <a:ext cx="9060213" cy="5732644"/>
          </a:xfrm>
          <a:prstGeom prst="rect">
            <a:avLst/>
          </a:prstGeom>
        </p:spPr>
      </p:pic>
      <p:grpSp>
        <p:nvGrpSpPr>
          <p:cNvPr id="8" name="Group 8"/>
          <p:cNvGrpSpPr/>
          <p:nvPr/>
        </p:nvGrpSpPr>
        <p:grpSpPr>
          <a:xfrm>
            <a:off x="-2792132" y="-381595"/>
            <a:ext cx="3832685" cy="4784722"/>
            <a:chOff x="0" y="0"/>
            <a:chExt cx="5110247" cy="6379629"/>
          </a:xfrm>
        </p:grpSpPr>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48378" y="748378"/>
              <a:ext cx="3613490" cy="3613490"/>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48378" y="1391876"/>
              <a:ext cx="3613490" cy="3613490"/>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48378" y="2017760"/>
              <a:ext cx="3613490" cy="3613490"/>
            </a:xfrm>
            <a:prstGeom prst="rect">
              <a:avLst/>
            </a:prstGeom>
          </p:spPr>
        </p:pic>
      </p:grpSp>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V="1">
            <a:off x="17325975" y="-2077508"/>
            <a:ext cx="9060213" cy="5732644"/>
          </a:xfrm>
          <a:prstGeom prst="rect">
            <a:avLst/>
          </a:prstGeom>
        </p:spPr>
      </p:pic>
      <p:pic>
        <p:nvPicPr>
          <p:cNvPr id="13" name="Picture 13"/>
          <p:cNvPicPr>
            <a:picLocks noChangeAspect="1"/>
          </p:cNvPicPr>
          <p:nvPr/>
        </p:nvPicPr>
        <p:blipFill>
          <a:blip r:embed="rId6"/>
          <a:srcRect/>
          <a:stretch>
            <a:fillRect/>
          </a:stretch>
        </p:blipFill>
        <p:spPr>
          <a:xfrm>
            <a:off x="2309047" y="1028700"/>
            <a:ext cx="5618925" cy="8184792"/>
          </a:xfrm>
          <a:prstGeom prst="rect">
            <a:avLst/>
          </a:prstGeom>
        </p:spPr>
      </p:pic>
      <p:sp>
        <p:nvSpPr>
          <p:cNvPr id="14" name="AutoShape 14"/>
          <p:cNvSpPr/>
          <p:nvPr/>
        </p:nvSpPr>
        <p:spPr>
          <a:xfrm rot="1982">
            <a:off x="9004299" y="6761668"/>
            <a:ext cx="8259764" cy="0"/>
          </a:xfrm>
          <a:prstGeom prst="line">
            <a:avLst/>
          </a:prstGeom>
          <a:ln w="9525" cap="rnd">
            <a:solidFill>
              <a:srgbClr val="393939"/>
            </a:solidFill>
            <a:prstDash val="solid"/>
            <a:headEnd type="none" w="sm" len="sm"/>
            <a:tailEnd type="none" w="sm" len="sm"/>
          </a:ln>
        </p:spPr>
      </p:sp>
      <p:pic>
        <p:nvPicPr>
          <p:cNvPr id="15" name="Picture 15"/>
          <p:cNvPicPr>
            <a:picLocks noChangeAspect="1"/>
          </p:cNvPicPr>
          <p:nvPr/>
        </p:nvPicPr>
        <p:blipFill>
          <a:blip r:embed="rId7"/>
          <a:srcRect/>
          <a:stretch>
            <a:fillRect/>
          </a:stretch>
        </p:blipFill>
        <p:spPr>
          <a:xfrm>
            <a:off x="63305" y="9525"/>
            <a:ext cx="915335" cy="975357"/>
          </a:xfrm>
          <a:prstGeom prst="rect">
            <a:avLst/>
          </a:prstGeom>
        </p:spPr>
      </p:pic>
      <p:sp>
        <p:nvSpPr>
          <p:cNvPr id="16" name="TextBox 16"/>
          <p:cNvSpPr txBox="1"/>
          <p:nvPr/>
        </p:nvSpPr>
        <p:spPr>
          <a:xfrm>
            <a:off x="9499651" y="2141339"/>
            <a:ext cx="6459085" cy="4135756"/>
          </a:xfrm>
          <a:prstGeom prst="rect">
            <a:avLst/>
          </a:prstGeom>
        </p:spPr>
        <p:txBody>
          <a:bodyPr lIns="0" tIns="0" rIns="0" bIns="0" rtlCol="0" anchor="t">
            <a:spAutoFit/>
          </a:bodyPr>
          <a:lstStyle/>
          <a:p>
            <a:pPr>
              <a:lnSpc>
                <a:spcPts val="6019"/>
              </a:lnSpc>
            </a:pPr>
            <a:r>
              <a:rPr lang="en-US" sz="4299">
                <a:solidFill>
                  <a:srgbClr val="101010"/>
                </a:solidFill>
                <a:latin typeface="Open Sans Light Bold"/>
              </a:rPr>
              <a:t>Stanisław Lis</a:t>
            </a:r>
          </a:p>
          <a:p>
            <a:pPr>
              <a:lnSpc>
                <a:spcPts val="3919"/>
              </a:lnSpc>
            </a:pPr>
            <a:r>
              <a:rPr lang="en-US" sz="2799">
                <a:solidFill>
                  <a:srgbClr val="101010"/>
                </a:solidFill>
                <a:latin typeface="Open Sans Light Bold"/>
              </a:rPr>
              <a:t>Dyrektor Generalny </a:t>
            </a:r>
          </a:p>
          <a:p>
            <a:pPr>
              <a:lnSpc>
                <a:spcPts val="3919"/>
              </a:lnSpc>
            </a:pPr>
            <a:r>
              <a:rPr lang="en-US" sz="2799">
                <a:solidFill>
                  <a:srgbClr val="101010"/>
                </a:solidFill>
                <a:latin typeface="Open Sans Light Bold"/>
              </a:rPr>
              <a:t>Centrum Kreacji i Strategii </a:t>
            </a:r>
          </a:p>
          <a:p>
            <a:pPr>
              <a:lnSpc>
                <a:spcPts val="3919"/>
              </a:lnSpc>
            </a:pPr>
            <a:r>
              <a:rPr lang="en-US" sz="2799">
                <a:solidFill>
                  <a:srgbClr val="101010"/>
                </a:solidFill>
                <a:latin typeface="Open Sans Light Bold"/>
              </a:rPr>
              <a:t>INTERAKCJA Sp. z o.o.</a:t>
            </a:r>
          </a:p>
          <a:p>
            <a:pPr>
              <a:lnSpc>
                <a:spcPts val="3919"/>
              </a:lnSpc>
            </a:pPr>
            <a:r>
              <a:rPr lang="en-US" sz="2799">
                <a:solidFill>
                  <a:srgbClr val="101010"/>
                </a:solidFill>
                <a:latin typeface="Open Sans Light Bold"/>
              </a:rPr>
              <a:t>Ekspert ds. polityki regionalnej, funduszy strukturalnych UE, EOG </a:t>
            </a:r>
          </a:p>
          <a:p>
            <a:pPr>
              <a:lnSpc>
                <a:spcPts val="3919"/>
              </a:lnSpc>
            </a:pPr>
            <a:r>
              <a:rPr lang="en-US" sz="2799">
                <a:solidFill>
                  <a:srgbClr val="101010"/>
                </a:solidFill>
                <a:latin typeface="Open Sans Light Bold"/>
              </a:rPr>
              <a:t>i PPP</a:t>
            </a:r>
          </a:p>
          <a:p>
            <a:pPr>
              <a:lnSpc>
                <a:spcPts val="3220"/>
              </a:lnSpc>
            </a:pPr>
            <a:endParaRPr lang="en-US" sz="2799">
              <a:solidFill>
                <a:srgbClr val="101010"/>
              </a:solidFill>
              <a:latin typeface="Open Sans Light Bold"/>
            </a:endParaRPr>
          </a:p>
        </p:txBody>
      </p:sp>
      <p:sp>
        <p:nvSpPr>
          <p:cNvPr id="17" name="TextBox 17"/>
          <p:cNvSpPr txBox="1"/>
          <p:nvPr/>
        </p:nvSpPr>
        <p:spPr>
          <a:xfrm>
            <a:off x="9254530" y="6970174"/>
            <a:ext cx="7759303" cy="2110576"/>
          </a:xfrm>
          <a:prstGeom prst="rect">
            <a:avLst/>
          </a:prstGeom>
        </p:spPr>
        <p:txBody>
          <a:bodyPr lIns="0" tIns="0" rIns="0" bIns="0" rtlCol="0" anchor="t">
            <a:spAutoFit/>
          </a:bodyPr>
          <a:lstStyle/>
          <a:p>
            <a:pPr>
              <a:lnSpc>
                <a:spcPts val="3314"/>
              </a:lnSpc>
              <a:spcBef>
                <a:spcPct val="0"/>
              </a:spcBef>
            </a:pPr>
            <a:r>
              <a:rPr lang="en-US" sz="2985" spc="-59">
                <a:solidFill>
                  <a:srgbClr val="101010"/>
                </a:solidFill>
                <a:latin typeface="Cardo Bold"/>
              </a:rPr>
              <a:t>"Jeżeli nie wiesz,  do jakiego portu zmierzasz,  </a:t>
            </a:r>
          </a:p>
          <a:p>
            <a:pPr>
              <a:lnSpc>
                <a:spcPts val="3314"/>
              </a:lnSpc>
              <a:spcBef>
                <a:spcPct val="0"/>
              </a:spcBef>
            </a:pPr>
            <a:r>
              <a:rPr lang="en-US" sz="2985" spc="-59">
                <a:solidFill>
                  <a:srgbClr val="101010"/>
                </a:solidFill>
                <a:latin typeface="Cardo Bold"/>
              </a:rPr>
              <a:t>żaden wiatr nie jest pomyślny” </a:t>
            </a:r>
          </a:p>
          <a:p>
            <a:pPr>
              <a:lnSpc>
                <a:spcPts val="3314"/>
              </a:lnSpc>
              <a:spcBef>
                <a:spcPct val="0"/>
              </a:spcBef>
            </a:pPr>
            <a:endParaRPr lang="en-US" sz="2985" spc="-59">
              <a:solidFill>
                <a:srgbClr val="101010"/>
              </a:solidFill>
              <a:latin typeface="Cardo Bold"/>
            </a:endParaRPr>
          </a:p>
          <a:p>
            <a:pPr algn="r">
              <a:lnSpc>
                <a:spcPts val="3314"/>
              </a:lnSpc>
              <a:spcBef>
                <a:spcPct val="0"/>
              </a:spcBef>
            </a:pPr>
            <a:r>
              <a:rPr lang="en-US" sz="2985" spc="-59">
                <a:solidFill>
                  <a:srgbClr val="101010"/>
                </a:solidFill>
                <a:latin typeface="Cardo Bold"/>
              </a:rPr>
              <a:t>Seneka Młodszy</a:t>
            </a:r>
          </a:p>
          <a:p>
            <a:pPr algn="r">
              <a:lnSpc>
                <a:spcPts val="3314"/>
              </a:lnSpc>
              <a:spcBef>
                <a:spcPct val="0"/>
              </a:spcBef>
            </a:pPr>
            <a:endParaRPr lang="en-US" sz="2985" spc="-59">
              <a:solidFill>
                <a:srgbClr val="101010"/>
              </a:solidFill>
              <a:latin typeface="Cardo Bold"/>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6F3EF"/>
        </a:solidFill>
        <a:effectLst/>
      </p:bgPr>
    </p:bg>
    <p:spTree>
      <p:nvGrpSpPr>
        <p:cNvPr id="1" name=""/>
        <p:cNvGrpSpPr/>
        <p:nvPr/>
      </p:nvGrpSpPr>
      <p:grpSpPr>
        <a:xfrm>
          <a:off x="0" y="0"/>
          <a:ext cx="0" cy="0"/>
          <a:chOff x="0" y="0"/>
          <a:chExt cx="0" cy="0"/>
        </a:xfrm>
      </p:grpSpPr>
      <p:sp>
        <p:nvSpPr>
          <p:cNvPr id="2" name="AutoShape 2"/>
          <p:cNvSpPr/>
          <p:nvPr/>
        </p:nvSpPr>
        <p:spPr>
          <a:xfrm>
            <a:off x="-394661" y="9258300"/>
            <a:ext cx="18682661" cy="0"/>
          </a:xfrm>
          <a:prstGeom prst="line">
            <a:avLst/>
          </a:prstGeom>
          <a:ln w="9525" cap="rnd">
            <a:solidFill>
              <a:srgbClr val="393939"/>
            </a:solidFill>
            <a:prstDash val="solid"/>
            <a:headEnd type="none" w="sm" len="sm"/>
            <a:tailEnd type="none" w="sm" len="sm"/>
          </a:ln>
        </p:spPr>
      </p:sp>
      <p:sp>
        <p:nvSpPr>
          <p:cNvPr id="3" name="AutoShape 3"/>
          <p:cNvSpPr/>
          <p:nvPr/>
        </p:nvSpPr>
        <p:spPr>
          <a:xfrm rot="5400000">
            <a:off x="7050241" y="6764049"/>
            <a:ext cx="20808023" cy="0"/>
          </a:xfrm>
          <a:prstGeom prst="line">
            <a:avLst/>
          </a:prstGeom>
          <a:ln w="9525" cap="rnd">
            <a:solidFill>
              <a:srgbClr val="393939"/>
            </a:solidFill>
            <a:prstDash val="solid"/>
            <a:headEnd type="none" w="sm" len="sm"/>
            <a:tailEnd type="none" w="sm" len="sm"/>
          </a:ln>
        </p:spPr>
      </p:sp>
      <p:sp>
        <p:nvSpPr>
          <p:cNvPr id="4" name="AutoShape 4"/>
          <p:cNvSpPr/>
          <p:nvPr/>
        </p:nvSpPr>
        <p:spPr>
          <a:xfrm>
            <a:off x="-95294" y="1019175"/>
            <a:ext cx="18813992" cy="0"/>
          </a:xfrm>
          <a:prstGeom prst="line">
            <a:avLst/>
          </a:prstGeom>
          <a:ln w="9525" cap="rnd">
            <a:solidFill>
              <a:srgbClr val="393939"/>
            </a:solidFill>
            <a:prstDash val="solid"/>
            <a:headEnd type="none" w="sm" len="sm"/>
            <a:tailEnd type="none" w="sm" len="sm"/>
          </a:ln>
        </p:spPr>
      </p:sp>
      <p:sp>
        <p:nvSpPr>
          <p:cNvPr id="5" name="AutoShape 5"/>
          <p:cNvSpPr/>
          <p:nvPr/>
        </p:nvSpPr>
        <p:spPr>
          <a:xfrm rot="5400000">
            <a:off x="-8801282" y="6764049"/>
            <a:ext cx="20808023" cy="0"/>
          </a:xfrm>
          <a:prstGeom prst="line">
            <a:avLst/>
          </a:prstGeom>
          <a:ln w="9525" cap="rnd">
            <a:solidFill>
              <a:srgbClr val="393939"/>
            </a:solidFill>
            <a:prstDash val="solid"/>
            <a:headEnd type="none" w="sm" len="sm"/>
            <a:tailEnd type="none" w="sm" len="sm"/>
          </a:ln>
        </p:spPr>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700000">
            <a:off x="17846724" y="9784258"/>
            <a:ext cx="2710118" cy="2710118"/>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0800000" flipH="1">
            <a:off x="17449490" y="-2974624"/>
            <a:ext cx="6327093" cy="4003324"/>
          </a:xfrm>
          <a:prstGeom prst="rect">
            <a:avLst/>
          </a:prstGeom>
        </p:spPr>
      </p:pic>
      <p:sp>
        <p:nvSpPr>
          <p:cNvPr id="8" name="AutoShape 8"/>
          <p:cNvSpPr/>
          <p:nvPr/>
        </p:nvSpPr>
        <p:spPr>
          <a:xfrm>
            <a:off x="-95294" y="2311683"/>
            <a:ext cx="18813992" cy="0"/>
          </a:xfrm>
          <a:prstGeom prst="line">
            <a:avLst/>
          </a:prstGeom>
          <a:ln w="9525" cap="rnd">
            <a:solidFill>
              <a:srgbClr val="393939"/>
            </a:solidFill>
            <a:prstDash val="solid"/>
            <a:headEnd type="none" w="sm" len="sm"/>
            <a:tailEnd type="none" w="sm" len="sm"/>
          </a:ln>
        </p:spPr>
      </p:sp>
      <p:grpSp>
        <p:nvGrpSpPr>
          <p:cNvPr id="9" name="Group 9"/>
          <p:cNvGrpSpPr/>
          <p:nvPr/>
        </p:nvGrpSpPr>
        <p:grpSpPr>
          <a:xfrm>
            <a:off x="-2246429" y="7724344"/>
            <a:ext cx="3837448" cy="4324834"/>
            <a:chOff x="0" y="0"/>
            <a:chExt cx="5116597" cy="5766445"/>
          </a:xfrm>
        </p:grpSpPr>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700000">
              <a:off x="748378" y="748378"/>
              <a:ext cx="3613490" cy="3613490"/>
            </a:xfrm>
            <a:prstGeom prst="rect">
              <a:avLst/>
            </a:prstGeom>
          </p:spPr>
        </p:pic>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700000">
              <a:off x="754728" y="1404576"/>
              <a:ext cx="3613490" cy="3613490"/>
            </a:xfrm>
            <a:prstGeom prst="rect">
              <a:avLst/>
            </a:prstGeom>
          </p:spPr>
        </p:pic>
      </p:grpSp>
      <p:grpSp>
        <p:nvGrpSpPr>
          <p:cNvPr id="12" name="Group 12"/>
          <p:cNvGrpSpPr/>
          <p:nvPr/>
        </p:nvGrpSpPr>
        <p:grpSpPr>
          <a:xfrm>
            <a:off x="17449490" y="7842251"/>
            <a:ext cx="3628208" cy="4089019"/>
            <a:chOff x="0" y="0"/>
            <a:chExt cx="4837610" cy="5452025"/>
          </a:xfrm>
        </p:grpSpPr>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700000">
              <a:off x="707572" y="707572"/>
              <a:ext cx="3416462" cy="3416462"/>
            </a:xfrm>
            <a:prstGeom prst="rect">
              <a:avLst/>
            </a:prstGeom>
          </p:spPr>
        </p:pic>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700000">
              <a:off x="713576" y="1327991"/>
              <a:ext cx="3416462" cy="3416462"/>
            </a:xfrm>
            <a:prstGeom prst="rect">
              <a:avLst/>
            </a:prstGeom>
          </p:spPr>
        </p:pic>
      </p:grpSp>
      <p:sp>
        <p:nvSpPr>
          <p:cNvPr id="15" name="TextBox 15"/>
          <p:cNvSpPr txBox="1"/>
          <p:nvPr/>
        </p:nvSpPr>
        <p:spPr>
          <a:xfrm>
            <a:off x="5722257" y="2349783"/>
            <a:ext cx="6843487" cy="435212"/>
          </a:xfrm>
          <a:prstGeom prst="rect">
            <a:avLst/>
          </a:prstGeom>
        </p:spPr>
        <p:txBody>
          <a:bodyPr lIns="0" tIns="0" rIns="0" bIns="0" rtlCol="0" anchor="t">
            <a:spAutoFit/>
          </a:bodyPr>
          <a:lstStyle/>
          <a:p>
            <a:pPr algn="ctr">
              <a:lnSpc>
                <a:spcPts val="3414"/>
              </a:lnSpc>
              <a:spcBef>
                <a:spcPct val="0"/>
              </a:spcBef>
            </a:pPr>
            <a:r>
              <a:rPr lang="en-US" sz="3076" spc="-61">
                <a:solidFill>
                  <a:srgbClr val="000000"/>
                </a:solidFill>
                <a:latin typeface="Cardo"/>
              </a:rPr>
              <a:t>Opis przedsięwzięcia: </a:t>
            </a:r>
          </a:p>
        </p:txBody>
      </p:sp>
      <p:sp>
        <p:nvSpPr>
          <p:cNvPr id="16" name="AutoShape 16"/>
          <p:cNvSpPr/>
          <p:nvPr/>
        </p:nvSpPr>
        <p:spPr>
          <a:xfrm>
            <a:off x="1590103" y="2836294"/>
            <a:ext cx="15841997" cy="0"/>
          </a:xfrm>
          <a:prstGeom prst="line">
            <a:avLst/>
          </a:prstGeom>
          <a:ln w="9525" cap="rnd">
            <a:solidFill>
              <a:srgbClr val="C2B093"/>
            </a:solidFill>
            <a:prstDash val="solid"/>
            <a:headEnd type="none" w="sm" len="sm"/>
            <a:tailEnd type="none" w="sm" len="sm"/>
          </a:ln>
        </p:spPr>
      </p:sp>
      <p:sp>
        <p:nvSpPr>
          <p:cNvPr id="17" name="TextBox 17"/>
          <p:cNvSpPr txBox="1"/>
          <p:nvPr/>
        </p:nvSpPr>
        <p:spPr>
          <a:xfrm>
            <a:off x="4950621" y="212472"/>
            <a:ext cx="7992097" cy="625585"/>
          </a:xfrm>
          <a:prstGeom prst="rect">
            <a:avLst/>
          </a:prstGeom>
        </p:spPr>
        <p:txBody>
          <a:bodyPr lIns="0" tIns="0" rIns="0" bIns="0" rtlCol="0" anchor="t">
            <a:spAutoFit/>
          </a:bodyPr>
          <a:lstStyle/>
          <a:p>
            <a:pPr algn="ctr">
              <a:lnSpc>
                <a:spcPts val="4874"/>
              </a:lnSpc>
              <a:spcBef>
                <a:spcPct val="0"/>
              </a:spcBef>
            </a:pPr>
            <a:r>
              <a:rPr lang="pl-PL" sz="4391" spc="-87" dirty="0">
                <a:solidFill>
                  <a:srgbClr val="000000"/>
                </a:solidFill>
                <a:latin typeface="Cardo Bold"/>
              </a:rPr>
              <a:t>6</a:t>
            </a:r>
            <a:r>
              <a:rPr lang="en-US" sz="4391" spc="-87" dirty="0" smtClean="0">
                <a:solidFill>
                  <a:srgbClr val="000000"/>
                </a:solidFill>
                <a:latin typeface="Cardo Bold"/>
              </a:rPr>
              <a:t>.2.ZADANIA </a:t>
            </a:r>
            <a:r>
              <a:rPr lang="en-US" sz="4391" spc="-87" dirty="0">
                <a:solidFill>
                  <a:srgbClr val="000000"/>
                </a:solidFill>
                <a:latin typeface="Cardo Bold"/>
              </a:rPr>
              <a:t>SPOŁECZNE</a:t>
            </a:r>
          </a:p>
        </p:txBody>
      </p:sp>
      <p:sp>
        <p:nvSpPr>
          <p:cNvPr id="18" name="AutoShape 18"/>
          <p:cNvSpPr/>
          <p:nvPr/>
        </p:nvSpPr>
        <p:spPr>
          <a:xfrm>
            <a:off x="0" y="4564506"/>
            <a:ext cx="18813992" cy="0"/>
          </a:xfrm>
          <a:prstGeom prst="line">
            <a:avLst/>
          </a:prstGeom>
          <a:ln w="9525" cap="rnd">
            <a:solidFill>
              <a:srgbClr val="393939"/>
            </a:solidFill>
            <a:prstDash val="solid"/>
            <a:headEnd type="none" w="sm" len="sm"/>
            <a:tailEnd type="none" w="sm" len="sm"/>
          </a:ln>
        </p:spPr>
      </p:sp>
      <p:sp>
        <p:nvSpPr>
          <p:cNvPr id="19" name="AutoShape 19"/>
          <p:cNvSpPr/>
          <p:nvPr/>
        </p:nvSpPr>
        <p:spPr>
          <a:xfrm>
            <a:off x="0" y="5609999"/>
            <a:ext cx="18813992" cy="0"/>
          </a:xfrm>
          <a:prstGeom prst="line">
            <a:avLst/>
          </a:prstGeom>
          <a:ln w="9525" cap="rnd">
            <a:solidFill>
              <a:srgbClr val="393939"/>
            </a:solidFill>
            <a:prstDash val="solid"/>
            <a:headEnd type="none" w="sm" len="sm"/>
            <a:tailEnd type="none" w="sm" len="sm"/>
          </a:ln>
        </p:spPr>
      </p:sp>
      <p:sp>
        <p:nvSpPr>
          <p:cNvPr id="20" name="AutoShape 20"/>
          <p:cNvSpPr/>
          <p:nvPr/>
        </p:nvSpPr>
        <p:spPr>
          <a:xfrm>
            <a:off x="1617018" y="6140737"/>
            <a:ext cx="15841997" cy="0"/>
          </a:xfrm>
          <a:prstGeom prst="line">
            <a:avLst/>
          </a:prstGeom>
          <a:ln w="9525" cap="rnd">
            <a:solidFill>
              <a:srgbClr val="C2B093"/>
            </a:solidFill>
            <a:prstDash val="solid"/>
            <a:headEnd type="none" w="sm" len="sm"/>
            <a:tailEnd type="none" w="sm" len="sm"/>
          </a:ln>
        </p:spPr>
      </p:sp>
      <p:sp>
        <p:nvSpPr>
          <p:cNvPr id="21" name="TextBox 21"/>
          <p:cNvSpPr txBox="1"/>
          <p:nvPr/>
        </p:nvSpPr>
        <p:spPr>
          <a:xfrm>
            <a:off x="5213106" y="5695724"/>
            <a:ext cx="6843487" cy="435212"/>
          </a:xfrm>
          <a:prstGeom prst="rect">
            <a:avLst/>
          </a:prstGeom>
        </p:spPr>
        <p:txBody>
          <a:bodyPr lIns="0" tIns="0" rIns="0" bIns="0" rtlCol="0" anchor="t">
            <a:spAutoFit/>
          </a:bodyPr>
          <a:lstStyle/>
          <a:p>
            <a:pPr algn="ctr">
              <a:lnSpc>
                <a:spcPts val="3414"/>
              </a:lnSpc>
              <a:spcBef>
                <a:spcPct val="0"/>
              </a:spcBef>
            </a:pPr>
            <a:r>
              <a:rPr lang="en-US" sz="3076" spc="-61">
                <a:solidFill>
                  <a:srgbClr val="000000"/>
                </a:solidFill>
                <a:latin typeface="Cardo"/>
              </a:rPr>
              <a:t>Opis przedsięwzięcia: </a:t>
            </a:r>
          </a:p>
        </p:txBody>
      </p:sp>
      <p:sp>
        <p:nvSpPr>
          <p:cNvPr id="22" name="TextBox 22"/>
          <p:cNvSpPr txBox="1"/>
          <p:nvPr/>
        </p:nvSpPr>
        <p:spPr>
          <a:xfrm>
            <a:off x="287868" y="1457636"/>
            <a:ext cx="1034951" cy="455575"/>
          </a:xfrm>
          <a:prstGeom prst="rect">
            <a:avLst/>
          </a:prstGeom>
        </p:spPr>
        <p:txBody>
          <a:bodyPr lIns="0" tIns="0" rIns="0" bIns="0" rtlCol="0" anchor="t">
            <a:spAutoFit/>
          </a:bodyPr>
          <a:lstStyle/>
          <a:p>
            <a:pPr algn="ctr">
              <a:lnSpc>
                <a:spcPts val="3542"/>
              </a:lnSpc>
              <a:spcBef>
                <a:spcPct val="0"/>
              </a:spcBef>
            </a:pPr>
            <a:r>
              <a:rPr lang="en-US" sz="3191" spc="-63">
                <a:solidFill>
                  <a:srgbClr val="000000"/>
                </a:solidFill>
                <a:latin typeface="Cardo Bold"/>
              </a:rPr>
              <a:t>NR 5 </a:t>
            </a:r>
          </a:p>
        </p:txBody>
      </p:sp>
      <p:sp>
        <p:nvSpPr>
          <p:cNvPr id="23" name="TextBox 23"/>
          <p:cNvSpPr txBox="1"/>
          <p:nvPr/>
        </p:nvSpPr>
        <p:spPr>
          <a:xfrm>
            <a:off x="1677772" y="1308528"/>
            <a:ext cx="2624733" cy="434110"/>
          </a:xfrm>
          <a:prstGeom prst="rect">
            <a:avLst/>
          </a:prstGeom>
        </p:spPr>
        <p:txBody>
          <a:bodyPr lIns="0" tIns="0" rIns="0" bIns="0" rtlCol="0" anchor="t">
            <a:spAutoFit/>
          </a:bodyPr>
          <a:lstStyle/>
          <a:p>
            <a:pPr algn="ctr">
              <a:lnSpc>
                <a:spcPts val="3307"/>
              </a:lnSpc>
              <a:spcBef>
                <a:spcPct val="0"/>
              </a:spcBef>
            </a:pPr>
            <a:r>
              <a:rPr lang="en-US" sz="2979" spc="-59" dirty="0" err="1">
                <a:solidFill>
                  <a:srgbClr val="000000"/>
                </a:solidFill>
                <a:latin typeface="Cardo Bold"/>
              </a:rPr>
              <a:t>Festyn</a:t>
            </a:r>
            <a:r>
              <a:rPr lang="en-US" sz="2979" spc="-59" dirty="0">
                <a:solidFill>
                  <a:srgbClr val="000000"/>
                </a:solidFill>
                <a:latin typeface="Cardo Bold"/>
              </a:rPr>
              <a:t> </a:t>
            </a:r>
            <a:r>
              <a:rPr lang="en-US" sz="2979" spc="-59" dirty="0" err="1">
                <a:solidFill>
                  <a:srgbClr val="000000"/>
                </a:solidFill>
                <a:latin typeface="Cardo Bold"/>
              </a:rPr>
              <a:t>Gminny</a:t>
            </a:r>
            <a:endParaRPr lang="en-US" sz="2979" spc="-59" dirty="0">
              <a:solidFill>
                <a:srgbClr val="000000"/>
              </a:solidFill>
              <a:latin typeface="Cardo Bold"/>
            </a:endParaRPr>
          </a:p>
        </p:txBody>
      </p:sp>
      <p:sp>
        <p:nvSpPr>
          <p:cNvPr id="24" name="TextBox 24"/>
          <p:cNvSpPr txBox="1"/>
          <p:nvPr/>
        </p:nvSpPr>
        <p:spPr>
          <a:xfrm>
            <a:off x="1893243" y="3045844"/>
            <a:ext cx="15059234" cy="1237416"/>
          </a:xfrm>
          <a:prstGeom prst="rect">
            <a:avLst/>
          </a:prstGeom>
        </p:spPr>
        <p:txBody>
          <a:bodyPr lIns="0" tIns="0" rIns="0" bIns="0" rtlCol="0" anchor="t">
            <a:spAutoFit/>
          </a:bodyPr>
          <a:lstStyle/>
          <a:p>
            <a:pPr algn="ctr">
              <a:lnSpc>
                <a:spcPts val="3251"/>
              </a:lnSpc>
              <a:spcBef>
                <a:spcPct val="0"/>
              </a:spcBef>
            </a:pPr>
            <a:r>
              <a:rPr lang="en-US" sz="2929" spc="-58" dirty="0" err="1">
                <a:solidFill>
                  <a:srgbClr val="000000"/>
                </a:solidFill>
                <a:latin typeface="Cardo"/>
              </a:rPr>
              <a:t>Cykliczne</a:t>
            </a:r>
            <a:r>
              <a:rPr lang="en-US" sz="2929" spc="-58" dirty="0">
                <a:solidFill>
                  <a:srgbClr val="000000"/>
                </a:solidFill>
                <a:latin typeface="Cardo"/>
              </a:rPr>
              <a:t> </a:t>
            </a:r>
            <a:r>
              <a:rPr lang="en-US" sz="2929" spc="-58" dirty="0" err="1">
                <a:solidFill>
                  <a:srgbClr val="000000"/>
                </a:solidFill>
                <a:latin typeface="Cardo"/>
              </a:rPr>
              <a:t>i</a:t>
            </a:r>
            <a:r>
              <a:rPr lang="en-US" sz="2929" spc="-58" dirty="0">
                <a:solidFill>
                  <a:srgbClr val="000000"/>
                </a:solidFill>
                <a:latin typeface="Cardo"/>
              </a:rPr>
              <a:t> </a:t>
            </a:r>
            <a:r>
              <a:rPr lang="en-US" sz="2929" spc="-58" dirty="0" err="1">
                <a:solidFill>
                  <a:srgbClr val="000000"/>
                </a:solidFill>
                <a:latin typeface="Cardo"/>
              </a:rPr>
              <a:t>bardzo</a:t>
            </a:r>
            <a:r>
              <a:rPr lang="en-US" sz="2929" spc="-58" dirty="0">
                <a:solidFill>
                  <a:srgbClr val="000000"/>
                </a:solidFill>
                <a:latin typeface="Cardo"/>
              </a:rPr>
              <a:t> </a:t>
            </a:r>
            <a:r>
              <a:rPr lang="en-US" sz="2929" spc="-58" dirty="0" err="1">
                <a:solidFill>
                  <a:srgbClr val="000000"/>
                </a:solidFill>
                <a:latin typeface="Cardo"/>
              </a:rPr>
              <a:t>ważne</a:t>
            </a:r>
            <a:r>
              <a:rPr lang="en-US" sz="2929" spc="-58" dirty="0">
                <a:solidFill>
                  <a:srgbClr val="000000"/>
                </a:solidFill>
                <a:latin typeface="Cardo"/>
              </a:rPr>
              <a:t> </a:t>
            </a:r>
            <a:r>
              <a:rPr lang="en-US" sz="2929" spc="-58" dirty="0" err="1">
                <a:solidFill>
                  <a:srgbClr val="000000"/>
                </a:solidFill>
                <a:latin typeface="Cardo"/>
              </a:rPr>
              <a:t>wydarzenie</a:t>
            </a:r>
            <a:r>
              <a:rPr lang="en-US" sz="2929" spc="-58" dirty="0">
                <a:solidFill>
                  <a:srgbClr val="000000"/>
                </a:solidFill>
                <a:latin typeface="Cardo"/>
              </a:rPr>
              <a:t> </a:t>
            </a:r>
            <a:r>
              <a:rPr lang="en-US" sz="2929" spc="-58" dirty="0" err="1">
                <a:solidFill>
                  <a:srgbClr val="000000"/>
                </a:solidFill>
                <a:latin typeface="Cardo"/>
              </a:rPr>
              <a:t>integrujące</a:t>
            </a:r>
            <a:r>
              <a:rPr lang="en-US" sz="2929" spc="-58" dirty="0">
                <a:solidFill>
                  <a:srgbClr val="000000"/>
                </a:solidFill>
                <a:latin typeface="Cardo"/>
              </a:rPr>
              <a:t> </a:t>
            </a:r>
            <a:r>
              <a:rPr lang="en-US" sz="2929" spc="-58" dirty="0" err="1">
                <a:solidFill>
                  <a:srgbClr val="000000"/>
                </a:solidFill>
                <a:latin typeface="Cardo"/>
              </a:rPr>
              <a:t>społeczność</a:t>
            </a:r>
            <a:r>
              <a:rPr lang="en-US" sz="2929" spc="-58" dirty="0">
                <a:solidFill>
                  <a:srgbClr val="000000"/>
                </a:solidFill>
                <a:latin typeface="Cardo"/>
              </a:rPr>
              <a:t> </a:t>
            </a:r>
            <a:r>
              <a:rPr lang="en-US" sz="2929" spc="-58" dirty="0" err="1">
                <a:solidFill>
                  <a:srgbClr val="000000"/>
                </a:solidFill>
                <a:latin typeface="Cardo"/>
              </a:rPr>
              <a:t>lokalną</a:t>
            </a:r>
            <a:r>
              <a:rPr lang="en-US" sz="2929" spc="-58" dirty="0">
                <a:solidFill>
                  <a:srgbClr val="000000"/>
                </a:solidFill>
                <a:latin typeface="Cardo"/>
              </a:rPr>
              <a:t> </a:t>
            </a:r>
            <a:r>
              <a:rPr lang="en-US" sz="2929" spc="-58" dirty="0" err="1">
                <a:solidFill>
                  <a:srgbClr val="000000"/>
                </a:solidFill>
                <a:latin typeface="Cardo"/>
              </a:rPr>
              <a:t>gminy</a:t>
            </a:r>
            <a:r>
              <a:rPr lang="en-US" sz="2929" spc="-58" dirty="0">
                <a:solidFill>
                  <a:srgbClr val="000000"/>
                </a:solidFill>
                <a:latin typeface="Cardo"/>
              </a:rPr>
              <a:t> </a:t>
            </a:r>
            <a:r>
              <a:rPr lang="en-US" sz="2929" spc="-58" dirty="0" err="1">
                <a:solidFill>
                  <a:srgbClr val="000000"/>
                </a:solidFill>
                <a:latin typeface="Cardo"/>
              </a:rPr>
              <a:t>Smyków</a:t>
            </a:r>
            <a:r>
              <a:rPr lang="en-US" sz="2929" spc="-58" dirty="0">
                <a:solidFill>
                  <a:srgbClr val="000000"/>
                </a:solidFill>
                <a:latin typeface="Cardo"/>
              </a:rPr>
              <a:t>, </a:t>
            </a:r>
            <a:r>
              <a:rPr lang="en-US" sz="2929" spc="-58" dirty="0" err="1">
                <a:solidFill>
                  <a:srgbClr val="000000"/>
                </a:solidFill>
                <a:latin typeface="Cardo"/>
              </a:rPr>
              <a:t>organizatorem</a:t>
            </a:r>
            <a:r>
              <a:rPr lang="en-US" sz="2929" spc="-58" dirty="0">
                <a:solidFill>
                  <a:srgbClr val="000000"/>
                </a:solidFill>
                <a:latin typeface="Cardo"/>
              </a:rPr>
              <a:t> </a:t>
            </a:r>
            <a:r>
              <a:rPr lang="en-US" sz="2929" spc="-58" dirty="0" err="1">
                <a:solidFill>
                  <a:srgbClr val="000000"/>
                </a:solidFill>
                <a:latin typeface="Cardo"/>
              </a:rPr>
              <a:t>festynu</a:t>
            </a:r>
            <a:r>
              <a:rPr lang="en-US" sz="2929" spc="-58" dirty="0">
                <a:solidFill>
                  <a:srgbClr val="000000"/>
                </a:solidFill>
                <a:latin typeface="Cardo"/>
              </a:rPr>
              <a:t> jest </a:t>
            </a:r>
            <a:r>
              <a:rPr lang="en-US" sz="2929" spc="-58" dirty="0" err="1">
                <a:solidFill>
                  <a:srgbClr val="000000"/>
                </a:solidFill>
                <a:latin typeface="Cardo"/>
              </a:rPr>
              <a:t>Wójt</a:t>
            </a:r>
            <a:r>
              <a:rPr lang="en-US" sz="2929" spc="-58" dirty="0">
                <a:solidFill>
                  <a:srgbClr val="000000"/>
                </a:solidFill>
                <a:latin typeface="Cardo"/>
              </a:rPr>
              <a:t> </a:t>
            </a:r>
            <a:r>
              <a:rPr lang="en-US" sz="2929" spc="-58" dirty="0" err="1">
                <a:solidFill>
                  <a:srgbClr val="000000"/>
                </a:solidFill>
                <a:latin typeface="Cardo"/>
              </a:rPr>
              <a:t>Gminy</a:t>
            </a:r>
            <a:r>
              <a:rPr lang="en-US" sz="2929" spc="-58" dirty="0">
                <a:solidFill>
                  <a:srgbClr val="000000"/>
                </a:solidFill>
                <a:latin typeface="Cardo"/>
              </a:rPr>
              <a:t> </a:t>
            </a:r>
            <a:r>
              <a:rPr lang="en-US" sz="2929" spc="-58" dirty="0" err="1">
                <a:solidFill>
                  <a:srgbClr val="000000"/>
                </a:solidFill>
                <a:latin typeface="Cardo"/>
              </a:rPr>
              <a:t>Smyków</a:t>
            </a:r>
            <a:r>
              <a:rPr lang="en-US" sz="2929" spc="-58" dirty="0">
                <a:solidFill>
                  <a:srgbClr val="000000"/>
                </a:solidFill>
                <a:latin typeface="Cardo"/>
              </a:rPr>
              <a:t>, a </a:t>
            </a:r>
            <a:r>
              <a:rPr lang="en-US" sz="2929" spc="-58" dirty="0" err="1">
                <a:solidFill>
                  <a:srgbClr val="000000"/>
                </a:solidFill>
                <a:latin typeface="Cardo"/>
              </a:rPr>
              <a:t>zaangażowanymi</a:t>
            </a:r>
            <a:r>
              <a:rPr lang="en-US" sz="2929" spc="-58" dirty="0">
                <a:solidFill>
                  <a:srgbClr val="000000"/>
                </a:solidFill>
                <a:latin typeface="Cardo"/>
              </a:rPr>
              <a:t> w </a:t>
            </a:r>
            <a:r>
              <a:rPr lang="en-US" sz="2929" spc="-58" dirty="0" err="1">
                <a:solidFill>
                  <a:srgbClr val="000000"/>
                </a:solidFill>
                <a:latin typeface="Cardo"/>
              </a:rPr>
              <a:t>organizację</a:t>
            </a:r>
            <a:r>
              <a:rPr lang="en-US" sz="2929" spc="-58" dirty="0">
                <a:solidFill>
                  <a:srgbClr val="000000"/>
                </a:solidFill>
                <a:latin typeface="Cardo"/>
              </a:rPr>
              <a:t> </a:t>
            </a:r>
            <a:r>
              <a:rPr lang="en-US" sz="2929" spc="-58" dirty="0" err="1">
                <a:solidFill>
                  <a:srgbClr val="000000"/>
                </a:solidFill>
                <a:latin typeface="Cardo"/>
              </a:rPr>
              <a:t>są</a:t>
            </a:r>
            <a:r>
              <a:rPr lang="en-US" sz="2929" spc="-58" dirty="0">
                <a:solidFill>
                  <a:srgbClr val="000000"/>
                </a:solidFill>
                <a:latin typeface="Cardo"/>
              </a:rPr>
              <a:t> </a:t>
            </a:r>
            <a:r>
              <a:rPr lang="en-US" sz="2929" spc="-58" dirty="0" err="1">
                <a:solidFill>
                  <a:srgbClr val="000000"/>
                </a:solidFill>
                <a:latin typeface="Cardo"/>
              </a:rPr>
              <a:t>gminne</a:t>
            </a:r>
            <a:r>
              <a:rPr lang="en-US" sz="2929" spc="-58" dirty="0">
                <a:solidFill>
                  <a:srgbClr val="000000"/>
                </a:solidFill>
                <a:latin typeface="Cardo"/>
              </a:rPr>
              <a:t> </a:t>
            </a:r>
            <a:r>
              <a:rPr lang="en-US" sz="2929" spc="-58" dirty="0" err="1">
                <a:solidFill>
                  <a:srgbClr val="000000"/>
                </a:solidFill>
                <a:latin typeface="Cardo"/>
              </a:rPr>
              <a:t>Koła</a:t>
            </a:r>
            <a:r>
              <a:rPr lang="en-US" sz="2929" spc="-58" dirty="0">
                <a:solidFill>
                  <a:srgbClr val="000000"/>
                </a:solidFill>
                <a:latin typeface="Cardo"/>
              </a:rPr>
              <a:t> </a:t>
            </a:r>
            <a:r>
              <a:rPr lang="en-US" sz="2929" spc="-58" dirty="0" err="1">
                <a:solidFill>
                  <a:srgbClr val="000000"/>
                </a:solidFill>
                <a:latin typeface="Cardo"/>
              </a:rPr>
              <a:t>Gospodyń</a:t>
            </a:r>
            <a:r>
              <a:rPr lang="en-US" sz="2929" spc="-58" dirty="0">
                <a:solidFill>
                  <a:srgbClr val="000000"/>
                </a:solidFill>
                <a:latin typeface="Cardo"/>
              </a:rPr>
              <a:t> </a:t>
            </a:r>
            <a:r>
              <a:rPr lang="en-US" sz="2929" spc="-58" dirty="0" err="1">
                <a:solidFill>
                  <a:srgbClr val="000000"/>
                </a:solidFill>
                <a:latin typeface="Cardo"/>
              </a:rPr>
              <a:t>Wiejskich</a:t>
            </a:r>
            <a:r>
              <a:rPr lang="en-US" sz="2929" spc="-58" dirty="0">
                <a:solidFill>
                  <a:srgbClr val="000000"/>
                </a:solidFill>
                <a:latin typeface="Cardo"/>
              </a:rPr>
              <a:t>.</a:t>
            </a:r>
          </a:p>
        </p:txBody>
      </p:sp>
      <p:sp>
        <p:nvSpPr>
          <p:cNvPr id="25" name="TextBox 25"/>
          <p:cNvSpPr txBox="1"/>
          <p:nvPr/>
        </p:nvSpPr>
        <p:spPr>
          <a:xfrm>
            <a:off x="287834" y="4878562"/>
            <a:ext cx="1032123" cy="455481"/>
          </a:xfrm>
          <a:prstGeom prst="rect">
            <a:avLst/>
          </a:prstGeom>
        </p:spPr>
        <p:txBody>
          <a:bodyPr lIns="0" tIns="0" rIns="0" bIns="0" rtlCol="0" anchor="t">
            <a:spAutoFit/>
          </a:bodyPr>
          <a:lstStyle/>
          <a:p>
            <a:pPr algn="ctr">
              <a:lnSpc>
                <a:spcPts val="3533"/>
              </a:lnSpc>
              <a:spcBef>
                <a:spcPct val="0"/>
              </a:spcBef>
            </a:pPr>
            <a:r>
              <a:rPr lang="en-US" sz="3182" spc="-63">
                <a:solidFill>
                  <a:srgbClr val="000000"/>
                </a:solidFill>
                <a:latin typeface="Cardo Bold"/>
              </a:rPr>
              <a:t>NR 6 </a:t>
            </a:r>
          </a:p>
        </p:txBody>
      </p:sp>
      <p:sp>
        <p:nvSpPr>
          <p:cNvPr id="26" name="TextBox 26"/>
          <p:cNvSpPr txBox="1"/>
          <p:nvPr/>
        </p:nvSpPr>
        <p:spPr>
          <a:xfrm>
            <a:off x="1761603" y="4916052"/>
            <a:ext cx="7623423" cy="435253"/>
          </a:xfrm>
          <a:prstGeom prst="rect">
            <a:avLst/>
          </a:prstGeom>
        </p:spPr>
        <p:txBody>
          <a:bodyPr lIns="0" tIns="0" rIns="0" bIns="0" rtlCol="0" anchor="t">
            <a:spAutoFit/>
          </a:bodyPr>
          <a:lstStyle/>
          <a:p>
            <a:pPr algn="ctr">
              <a:lnSpc>
                <a:spcPts val="3418"/>
              </a:lnSpc>
              <a:spcBef>
                <a:spcPct val="0"/>
              </a:spcBef>
            </a:pPr>
            <a:r>
              <a:rPr lang="en-US" sz="3079" spc="-61">
                <a:solidFill>
                  <a:srgbClr val="000000"/>
                </a:solidFill>
                <a:latin typeface="Cardo Bold"/>
              </a:rPr>
              <a:t>Forum KGW </a:t>
            </a:r>
            <a:r>
              <a:rPr lang="en-US" sz="3079" spc="-61" dirty="0" err="1">
                <a:solidFill>
                  <a:srgbClr val="000000"/>
                </a:solidFill>
                <a:latin typeface="Cardo Bold"/>
              </a:rPr>
              <a:t>i</a:t>
            </a:r>
            <a:r>
              <a:rPr lang="en-US" sz="3079" spc="-61" dirty="0">
                <a:solidFill>
                  <a:srgbClr val="000000"/>
                </a:solidFill>
                <a:latin typeface="Cardo Bold"/>
              </a:rPr>
              <a:t> </a:t>
            </a:r>
            <a:r>
              <a:rPr lang="en-US" sz="3079" spc="-61" dirty="0" err="1">
                <a:solidFill>
                  <a:srgbClr val="000000"/>
                </a:solidFill>
                <a:latin typeface="Cardo Bold"/>
              </a:rPr>
              <a:t>Organizacji</a:t>
            </a:r>
            <a:r>
              <a:rPr lang="en-US" sz="3079" spc="-61" dirty="0">
                <a:solidFill>
                  <a:srgbClr val="000000"/>
                </a:solidFill>
                <a:latin typeface="Cardo Bold"/>
              </a:rPr>
              <a:t> </a:t>
            </a:r>
            <a:r>
              <a:rPr lang="en-US" sz="3079" spc="-61" dirty="0" err="1">
                <a:solidFill>
                  <a:srgbClr val="000000"/>
                </a:solidFill>
                <a:latin typeface="Cardo Bold"/>
              </a:rPr>
              <a:t>Pozarządowych</a:t>
            </a:r>
            <a:r>
              <a:rPr lang="en-US" sz="3079" spc="-61" dirty="0">
                <a:solidFill>
                  <a:srgbClr val="000000"/>
                </a:solidFill>
                <a:latin typeface="Cardo Bold"/>
              </a:rPr>
              <a:t>.</a:t>
            </a:r>
          </a:p>
        </p:txBody>
      </p:sp>
      <p:sp>
        <p:nvSpPr>
          <p:cNvPr id="27" name="TextBox 27"/>
          <p:cNvSpPr txBox="1"/>
          <p:nvPr/>
        </p:nvSpPr>
        <p:spPr>
          <a:xfrm>
            <a:off x="1228415" y="6740812"/>
            <a:ext cx="16230600" cy="863878"/>
          </a:xfrm>
          <a:prstGeom prst="rect">
            <a:avLst/>
          </a:prstGeom>
        </p:spPr>
        <p:txBody>
          <a:bodyPr lIns="0" tIns="0" rIns="0" bIns="0" rtlCol="0" anchor="t">
            <a:spAutoFit/>
          </a:bodyPr>
          <a:lstStyle/>
          <a:p>
            <a:pPr algn="ctr">
              <a:lnSpc>
                <a:spcPts val="3418"/>
              </a:lnSpc>
              <a:spcBef>
                <a:spcPct val="0"/>
              </a:spcBef>
            </a:pPr>
            <a:r>
              <a:rPr lang="en-US" sz="3079" spc="-61">
                <a:solidFill>
                  <a:srgbClr val="000000"/>
                </a:solidFill>
                <a:latin typeface="Cardo"/>
              </a:rPr>
              <a:t>Wydarzenie ma pokazać, jak ważną rolę odgrywają koła gospodyń i stowarzyszenia w regionie, hasłem przewodnim forum jest więc „KGW i organizacje pozarządowe siłą gminy Smyków”.</a:t>
            </a:r>
          </a:p>
        </p:txBody>
      </p:sp>
      <p:pic>
        <p:nvPicPr>
          <p:cNvPr id="28" name="Picture 28"/>
          <p:cNvPicPr>
            <a:picLocks noChangeAspect="1"/>
          </p:cNvPicPr>
          <p:nvPr/>
        </p:nvPicPr>
        <p:blipFill>
          <a:blip r:embed="rId6"/>
          <a:srcRect/>
          <a:stretch>
            <a:fillRect/>
          </a:stretch>
        </p:blipFill>
        <p:spPr>
          <a:xfrm>
            <a:off x="329011" y="0"/>
            <a:ext cx="982010" cy="1046405"/>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6F3EF"/>
        </a:solidFill>
        <a:effectLst/>
      </p:bgPr>
    </p:bg>
    <p:spTree>
      <p:nvGrpSpPr>
        <p:cNvPr id="1" name=""/>
        <p:cNvGrpSpPr/>
        <p:nvPr/>
      </p:nvGrpSpPr>
      <p:grpSpPr>
        <a:xfrm>
          <a:off x="0" y="0"/>
          <a:ext cx="0" cy="0"/>
          <a:chOff x="0" y="0"/>
          <a:chExt cx="0" cy="0"/>
        </a:xfrm>
      </p:grpSpPr>
      <p:sp>
        <p:nvSpPr>
          <p:cNvPr id="2" name="AutoShape 2"/>
          <p:cNvSpPr/>
          <p:nvPr/>
        </p:nvSpPr>
        <p:spPr>
          <a:xfrm>
            <a:off x="-394661" y="9258300"/>
            <a:ext cx="18682661" cy="0"/>
          </a:xfrm>
          <a:prstGeom prst="line">
            <a:avLst/>
          </a:prstGeom>
          <a:ln w="9525" cap="rnd">
            <a:solidFill>
              <a:srgbClr val="393939"/>
            </a:solidFill>
            <a:prstDash val="solid"/>
            <a:headEnd type="none" w="sm" len="sm"/>
            <a:tailEnd type="none" w="sm" len="sm"/>
          </a:ln>
        </p:spPr>
      </p:sp>
      <p:sp>
        <p:nvSpPr>
          <p:cNvPr id="3" name="AutoShape 3"/>
          <p:cNvSpPr/>
          <p:nvPr/>
        </p:nvSpPr>
        <p:spPr>
          <a:xfrm rot="5400000">
            <a:off x="7050241" y="6764049"/>
            <a:ext cx="20808023" cy="0"/>
          </a:xfrm>
          <a:prstGeom prst="line">
            <a:avLst/>
          </a:prstGeom>
          <a:ln w="9525" cap="rnd">
            <a:solidFill>
              <a:srgbClr val="393939"/>
            </a:solidFill>
            <a:prstDash val="solid"/>
            <a:headEnd type="none" w="sm" len="sm"/>
            <a:tailEnd type="none" w="sm" len="sm"/>
          </a:ln>
        </p:spPr>
      </p:sp>
      <p:sp>
        <p:nvSpPr>
          <p:cNvPr id="4" name="AutoShape 4"/>
          <p:cNvSpPr/>
          <p:nvPr/>
        </p:nvSpPr>
        <p:spPr>
          <a:xfrm>
            <a:off x="-95294" y="1019175"/>
            <a:ext cx="18813992" cy="0"/>
          </a:xfrm>
          <a:prstGeom prst="line">
            <a:avLst/>
          </a:prstGeom>
          <a:ln w="9525" cap="rnd">
            <a:solidFill>
              <a:srgbClr val="393939"/>
            </a:solidFill>
            <a:prstDash val="solid"/>
            <a:headEnd type="none" w="sm" len="sm"/>
            <a:tailEnd type="none" w="sm" len="sm"/>
          </a:ln>
        </p:spPr>
      </p:sp>
      <p:sp>
        <p:nvSpPr>
          <p:cNvPr id="5" name="AutoShape 5"/>
          <p:cNvSpPr/>
          <p:nvPr/>
        </p:nvSpPr>
        <p:spPr>
          <a:xfrm rot="5400000">
            <a:off x="-8801282" y="6764049"/>
            <a:ext cx="20808023" cy="0"/>
          </a:xfrm>
          <a:prstGeom prst="line">
            <a:avLst/>
          </a:prstGeom>
          <a:ln w="9525" cap="rnd">
            <a:solidFill>
              <a:srgbClr val="393939"/>
            </a:solidFill>
            <a:prstDash val="solid"/>
            <a:headEnd type="none" w="sm" len="sm"/>
            <a:tailEnd type="none" w="sm" len="sm"/>
          </a:ln>
        </p:spPr>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700000">
            <a:off x="17846724" y="9784258"/>
            <a:ext cx="2710118" cy="2710118"/>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0800000" flipH="1">
            <a:off x="17449490" y="-2974624"/>
            <a:ext cx="6327093" cy="4003324"/>
          </a:xfrm>
          <a:prstGeom prst="rect">
            <a:avLst/>
          </a:prstGeom>
        </p:spPr>
      </p:pic>
      <p:sp>
        <p:nvSpPr>
          <p:cNvPr id="8" name="AutoShape 8"/>
          <p:cNvSpPr/>
          <p:nvPr/>
        </p:nvSpPr>
        <p:spPr>
          <a:xfrm>
            <a:off x="-95294" y="2311683"/>
            <a:ext cx="18813992" cy="0"/>
          </a:xfrm>
          <a:prstGeom prst="line">
            <a:avLst/>
          </a:prstGeom>
          <a:ln w="9525" cap="rnd">
            <a:solidFill>
              <a:srgbClr val="393939"/>
            </a:solidFill>
            <a:prstDash val="solid"/>
            <a:headEnd type="none" w="sm" len="sm"/>
            <a:tailEnd type="none" w="sm" len="sm"/>
          </a:ln>
        </p:spPr>
      </p:sp>
      <p:grpSp>
        <p:nvGrpSpPr>
          <p:cNvPr id="9" name="Group 9"/>
          <p:cNvGrpSpPr/>
          <p:nvPr/>
        </p:nvGrpSpPr>
        <p:grpSpPr>
          <a:xfrm>
            <a:off x="-2246429" y="7724344"/>
            <a:ext cx="3837448" cy="4324834"/>
            <a:chOff x="0" y="0"/>
            <a:chExt cx="5116597" cy="5766445"/>
          </a:xfrm>
        </p:grpSpPr>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700000">
              <a:off x="748378" y="748378"/>
              <a:ext cx="3613490" cy="3613490"/>
            </a:xfrm>
            <a:prstGeom prst="rect">
              <a:avLst/>
            </a:prstGeom>
          </p:spPr>
        </p:pic>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700000">
              <a:off x="754728" y="1404576"/>
              <a:ext cx="3613490" cy="3613490"/>
            </a:xfrm>
            <a:prstGeom prst="rect">
              <a:avLst/>
            </a:prstGeom>
          </p:spPr>
        </p:pic>
      </p:grpSp>
      <p:grpSp>
        <p:nvGrpSpPr>
          <p:cNvPr id="12" name="Group 12"/>
          <p:cNvGrpSpPr/>
          <p:nvPr/>
        </p:nvGrpSpPr>
        <p:grpSpPr>
          <a:xfrm>
            <a:off x="17449490" y="7842251"/>
            <a:ext cx="3628208" cy="4089019"/>
            <a:chOff x="0" y="0"/>
            <a:chExt cx="4837610" cy="5452025"/>
          </a:xfrm>
        </p:grpSpPr>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700000">
              <a:off x="707572" y="707572"/>
              <a:ext cx="3416462" cy="3416462"/>
            </a:xfrm>
            <a:prstGeom prst="rect">
              <a:avLst/>
            </a:prstGeom>
          </p:spPr>
        </p:pic>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700000">
              <a:off x="713576" y="1327991"/>
              <a:ext cx="3416462" cy="3416462"/>
            </a:xfrm>
            <a:prstGeom prst="rect">
              <a:avLst/>
            </a:prstGeom>
          </p:spPr>
        </p:pic>
      </p:grpSp>
      <p:sp>
        <p:nvSpPr>
          <p:cNvPr id="15" name="TextBox 15"/>
          <p:cNvSpPr txBox="1"/>
          <p:nvPr/>
        </p:nvSpPr>
        <p:spPr>
          <a:xfrm>
            <a:off x="5722257" y="2349783"/>
            <a:ext cx="6843487" cy="435212"/>
          </a:xfrm>
          <a:prstGeom prst="rect">
            <a:avLst/>
          </a:prstGeom>
        </p:spPr>
        <p:txBody>
          <a:bodyPr lIns="0" tIns="0" rIns="0" bIns="0" rtlCol="0" anchor="t">
            <a:spAutoFit/>
          </a:bodyPr>
          <a:lstStyle/>
          <a:p>
            <a:pPr algn="ctr">
              <a:lnSpc>
                <a:spcPts val="3414"/>
              </a:lnSpc>
              <a:spcBef>
                <a:spcPct val="0"/>
              </a:spcBef>
            </a:pPr>
            <a:r>
              <a:rPr lang="en-US" sz="3076" spc="-61">
                <a:solidFill>
                  <a:srgbClr val="000000"/>
                </a:solidFill>
                <a:latin typeface="Cardo"/>
              </a:rPr>
              <a:t>Opis przedsięwzięcia: </a:t>
            </a:r>
          </a:p>
        </p:txBody>
      </p:sp>
      <p:sp>
        <p:nvSpPr>
          <p:cNvPr id="16" name="AutoShape 16"/>
          <p:cNvSpPr/>
          <p:nvPr/>
        </p:nvSpPr>
        <p:spPr>
          <a:xfrm>
            <a:off x="1590103" y="2836294"/>
            <a:ext cx="15841997" cy="0"/>
          </a:xfrm>
          <a:prstGeom prst="line">
            <a:avLst/>
          </a:prstGeom>
          <a:ln w="9525" cap="rnd">
            <a:solidFill>
              <a:srgbClr val="C2B093"/>
            </a:solidFill>
            <a:prstDash val="solid"/>
            <a:headEnd type="none" w="sm" len="sm"/>
            <a:tailEnd type="none" w="sm" len="sm"/>
          </a:ln>
        </p:spPr>
      </p:sp>
      <p:sp>
        <p:nvSpPr>
          <p:cNvPr id="17" name="TextBox 17"/>
          <p:cNvSpPr txBox="1"/>
          <p:nvPr/>
        </p:nvSpPr>
        <p:spPr>
          <a:xfrm>
            <a:off x="4950621" y="212472"/>
            <a:ext cx="7992097" cy="625585"/>
          </a:xfrm>
          <a:prstGeom prst="rect">
            <a:avLst/>
          </a:prstGeom>
        </p:spPr>
        <p:txBody>
          <a:bodyPr lIns="0" tIns="0" rIns="0" bIns="0" rtlCol="0" anchor="t">
            <a:spAutoFit/>
          </a:bodyPr>
          <a:lstStyle/>
          <a:p>
            <a:pPr algn="ctr">
              <a:lnSpc>
                <a:spcPts val="4874"/>
              </a:lnSpc>
              <a:spcBef>
                <a:spcPct val="0"/>
              </a:spcBef>
            </a:pPr>
            <a:r>
              <a:rPr lang="pl-PL" sz="4391" spc="-87" dirty="0">
                <a:solidFill>
                  <a:srgbClr val="000000"/>
                </a:solidFill>
                <a:latin typeface="Cardo Bold"/>
              </a:rPr>
              <a:t>6</a:t>
            </a:r>
            <a:r>
              <a:rPr lang="en-US" sz="4391" spc="-87" dirty="0" smtClean="0">
                <a:solidFill>
                  <a:srgbClr val="000000"/>
                </a:solidFill>
                <a:latin typeface="Cardo Bold"/>
              </a:rPr>
              <a:t>.2.ZADANIA </a:t>
            </a:r>
            <a:r>
              <a:rPr lang="en-US" sz="4391" spc="-87" dirty="0">
                <a:solidFill>
                  <a:srgbClr val="000000"/>
                </a:solidFill>
                <a:latin typeface="Cardo Bold"/>
              </a:rPr>
              <a:t>SPOŁECZNE</a:t>
            </a:r>
          </a:p>
        </p:txBody>
      </p:sp>
      <p:sp>
        <p:nvSpPr>
          <p:cNvPr id="18" name="AutoShape 18"/>
          <p:cNvSpPr/>
          <p:nvPr/>
        </p:nvSpPr>
        <p:spPr>
          <a:xfrm>
            <a:off x="-95294" y="4878743"/>
            <a:ext cx="18813992" cy="0"/>
          </a:xfrm>
          <a:prstGeom prst="line">
            <a:avLst/>
          </a:prstGeom>
          <a:ln w="9525" cap="rnd">
            <a:solidFill>
              <a:srgbClr val="393939"/>
            </a:solidFill>
            <a:prstDash val="solid"/>
            <a:headEnd type="none" w="sm" len="sm"/>
            <a:tailEnd type="none" w="sm" len="sm"/>
          </a:ln>
        </p:spPr>
      </p:sp>
      <p:sp>
        <p:nvSpPr>
          <p:cNvPr id="19" name="AutoShape 19"/>
          <p:cNvSpPr/>
          <p:nvPr/>
        </p:nvSpPr>
        <p:spPr>
          <a:xfrm>
            <a:off x="0" y="5876699"/>
            <a:ext cx="18813992" cy="0"/>
          </a:xfrm>
          <a:prstGeom prst="line">
            <a:avLst/>
          </a:prstGeom>
          <a:ln w="9525" cap="rnd">
            <a:solidFill>
              <a:srgbClr val="393939"/>
            </a:solidFill>
            <a:prstDash val="solid"/>
            <a:headEnd type="none" w="sm" len="sm"/>
            <a:tailEnd type="none" w="sm" len="sm"/>
          </a:ln>
        </p:spPr>
      </p:sp>
      <p:sp>
        <p:nvSpPr>
          <p:cNvPr id="20" name="AutoShape 20"/>
          <p:cNvSpPr/>
          <p:nvPr/>
        </p:nvSpPr>
        <p:spPr>
          <a:xfrm>
            <a:off x="1602730" y="6350011"/>
            <a:ext cx="15841997" cy="0"/>
          </a:xfrm>
          <a:prstGeom prst="line">
            <a:avLst/>
          </a:prstGeom>
          <a:ln w="9525" cap="rnd">
            <a:solidFill>
              <a:srgbClr val="C2B093"/>
            </a:solidFill>
            <a:prstDash val="solid"/>
            <a:headEnd type="none" w="sm" len="sm"/>
            <a:tailEnd type="none" w="sm" len="sm"/>
          </a:ln>
        </p:spPr>
      </p:sp>
      <p:sp>
        <p:nvSpPr>
          <p:cNvPr id="21" name="TextBox 21"/>
          <p:cNvSpPr txBox="1"/>
          <p:nvPr/>
        </p:nvSpPr>
        <p:spPr>
          <a:xfrm>
            <a:off x="5146951" y="5914799"/>
            <a:ext cx="6843487" cy="435212"/>
          </a:xfrm>
          <a:prstGeom prst="rect">
            <a:avLst/>
          </a:prstGeom>
        </p:spPr>
        <p:txBody>
          <a:bodyPr lIns="0" tIns="0" rIns="0" bIns="0" rtlCol="0" anchor="t">
            <a:spAutoFit/>
          </a:bodyPr>
          <a:lstStyle/>
          <a:p>
            <a:pPr algn="ctr">
              <a:lnSpc>
                <a:spcPts val="3414"/>
              </a:lnSpc>
              <a:spcBef>
                <a:spcPct val="0"/>
              </a:spcBef>
            </a:pPr>
            <a:r>
              <a:rPr lang="en-US" sz="3076" spc="-61">
                <a:solidFill>
                  <a:srgbClr val="000000"/>
                </a:solidFill>
                <a:latin typeface="Cardo"/>
              </a:rPr>
              <a:t>Opis przedsięwzięcia: </a:t>
            </a:r>
          </a:p>
        </p:txBody>
      </p:sp>
      <p:sp>
        <p:nvSpPr>
          <p:cNvPr id="22" name="TextBox 22"/>
          <p:cNvSpPr txBox="1"/>
          <p:nvPr/>
        </p:nvSpPr>
        <p:spPr>
          <a:xfrm>
            <a:off x="307696" y="1466852"/>
            <a:ext cx="998934" cy="435253"/>
          </a:xfrm>
          <a:prstGeom prst="rect">
            <a:avLst/>
          </a:prstGeom>
        </p:spPr>
        <p:txBody>
          <a:bodyPr lIns="0" tIns="0" rIns="0" bIns="0" rtlCol="0" anchor="t">
            <a:spAutoFit/>
          </a:bodyPr>
          <a:lstStyle/>
          <a:p>
            <a:pPr algn="ctr">
              <a:lnSpc>
                <a:spcPts val="3418"/>
              </a:lnSpc>
              <a:spcBef>
                <a:spcPct val="0"/>
              </a:spcBef>
            </a:pPr>
            <a:r>
              <a:rPr lang="en-US" sz="3079" spc="-61">
                <a:solidFill>
                  <a:srgbClr val="000000"/>
                </a:solidFill>
                <a:latin typeface="Cardo Bold"/>
              </a:rPr>
              <a:t>NR 7 </a:t>
            </a:r>
          </a:p>
        </p:txBody>
      </p:sp>
      <p:sp>
        <p:nvSpPr>
          <p:cNvPr id="23" name="TextBox 23"/>
          <p:cNvSpPr txBox="1"/>
          <p:nvPr/>
        </p:nvSpPr>
        <p:spPr>
          <a:xfrm>
            <a:off x="1863728" y="1466852"/>
            <a:ext cx="6566446" cy="435253"/>
          </a:xfrm>
          <a:prstGeom prst="rect">
            <a:avLst/>
          </a:prstGeom>
        </p:spPr>
        <p:txBody>
          <a:bodyPr lIns="0" tIns="0" rIns="0" bIns="0" rtlCol="0" anchor="t">
            <a:spAutoFit/>
          </a:bodyPr>
          <a:lstStyle/>
          <a:p>
            <a:pPr algn="ctr">
              <a:lnSpc>
                <a:spcPts val="3418"/>
              </a:lnSpc>
              <a:spcBef>
                <a:spcPct val="0"/>
              </a:spcBef>
            </a:pPr>
            <a:r>
              <a:rPr lang="en-US" sz="3079" spc="-61">
                <a:solidFill>
                  <a:srgbClr val="000000"/>
                </a:solidFill>
                <a:latin typeface="Cardo Bold"/>
              </a:rPr>
              <a:t>Jarmark rękodzielniczy w Cisowniku.</a:t>
            </a:r>
          </a:p>
        </p:txBody>
      </p:sp>
      <p:sp>
        <p:nvSpPr>
          <p:cNvPr id="24" name="TextBox 24"/>
          <p:cNvSpPr txBox="1"/>
          <p:nvPr/>
        </p:nvSpPr>
        <p:spPr>
          <a:xfrm>
            <a:off x="307696" y="5172075"/>
            <a:ext cx="998934" cy="435253"/>
          </a:xfrm>
          <a:prstGeom prst="rect">
            <a:avLst/>
          </a:prstGeom>
        </p:spPr>
        <p:txBody>
          <a:bodyPr lIns="0" tIns="0" rIns="0" bIns="0" rtlCol="0" anchor="t">
            <a:spAutoFit/>
          </a:bodyPr>
          <a:lstStyle/>
          <a:p>
            <a:pPr algn="ctr">
              <a:lnSpc>
                <a:spcPts val="3418"/>
              </a:lnSpc>
              <a:spcBef>
                <a:spcPct val="0"/>
              </a:spcBef>
            </a:pPr>
            <a:r>
              <a:rPr lang="en-US" sz="3079" spc="-61">
                <a:solidFill>
                  <a:srgbClr val="000000"/>
                </a:solidFill>
                <a:latin typeface="Cardo Bold"/>
              </a:rPr>
              <a:t>NR 8 </a:t>
            </a:r>
          </a:p>
        </p:txBody>
      </p:sp>
      <p:sp>
        <p:nvSpPr>
          <p:cNvPr id="25" name="TextBox 25"/>
          <p:cNvSpPr txBox="1"/>
          <p:nvPr/>
        </p:nvSpPr>
        <p:spPr>
          <a:xfrm>
            <a:off x="1863728" y="5172075"/>
            <a:ext cx="4512618" cy="435253"/>
          </a:xfrm>
          <a:prstGeom prst="rect">
            <a:avLst/>
          </a:prstGeom>
        </p:spPr>
        <p:txBody>
          <a:bodyPr lIns="0" tIns="0" rIns="0" bIns="0" rtlCol="0" anchor="t">
            <a:spAutoFit/>
          </a:bodyPr>
          <a:lstStyle/>
          <a:p>
            <a:pPr algn="ctr">
              <a:lnSpc>
                <a:spcPts val="3418"/>
              </a:lnSpc>
              <a:spcBef>
                <a:spcPct val="0"/>
              </a:spcBef>
            </a:pPr>
            <a:r>
              <a:rPr lang="en-US" sz="3079" spc="-61">
                <a:solidFill>
                  <a:srgbClr val="000000"/>
                </a:solidFill>
                <a:latin typeface="Cardo Bold"/>
              </a:rPr>
              <a:t>Piekielny Maraton Pieszy.</a:t>
            </a:r>
          </a:p>
        </p:txBody>
      </p:sp>
      <p:sp>
        <p:nvSpPr>
          <p:cNvPr id="26" name="TextBox 26"/>
          <p:cNvSpPr txBox="1"/>
          <p:nvPr/>
        </p:nvSpPr>
        <p:spPr>
          <a:xfrm>
            <a:off x="1607493" y="2936597"/>
            <a:ext cx="15205196" cy="1721128"/>
          </a:xfrm>
          <a:prstGeom prst="rect">
            <a:avLst/>
          </a:prstGeom>
        </p:spPr>
        <p:txBody>
          <a:bodyPr lIns="0" tIns="0" rIns="0" bIns="0" rtlCol="0" anchor="t">
            <a:spAutoFit/>
          </a:bodyPr>
          <a:lstStyle/>
          <a:p>
            <a:pPr algn="ctr">
              <a:lnSpc>
                <a:spcPts val="3418"/>
              </a:lnSpc>
              <a:spcBef>
                <a:spcPct val="0"/>
              </a:spcBef>
            </a:pPr>
            <a:r>
              <a:rPr lang="en-US" sz="3079" spc="-61">
                <a:solidFill>
                  <a:srgbClr val="000000"/>
                </a:solidFill>
                <a:latin typeface="Cardo"/>
              </a:rPr>
              <a:t>Jarmark w Cisowniku jest dedykowany ludziom, którzy mają ciekawe hobby i oprócz codziennych zajęć tworzą piękne i artystyczne dzieła. Ideą spotkania z rękodziełem jest odnalezienie i pokazanie tych wspaniałych ludzi. Spotkania organizowane przez Stowarzyszenie "Śladami Hubalczyków" i wieś Cisownik.</a:t>
            </a:r>
          </a:p>
        </p:txBody>
      </p:sp>
      <p:sp>
        <p:nvSpPr>
          <p:cNvPr id="27" name="TextBox 27"/>
          <p:cNvSpPr txBox="1"/>
          <p:nvPr/>
        </p:nvSpPr>
        <p:spPr>
          <a:xfrm>
            <a:off x="2090430" y="6940298"/>
            <a:ext cx="14722259" cy="1292503"/>
          </a:xfrm>
          <a:prstGeom prst="rect">
            <a:avLst/>
          </a:prstGeom>
        </p:spPr>
        <p:txBody>
          <a:bodyPr lIns="0" tIns="0" rIns="0" bIns="0" rtlCol="0" anchor="t">
            <a:spAutoFit/>
          </a:bodyPr>
          <a:lstStyle/>
          <a:p>
            <a:pPr algn="ctr">
              <a:lnSpc>
                <a:spcPts val="3418"/>
              </a:lnSpc>
              <a:spcBef>
                <a:spcPct val="0"/>
              </a:spcBef>
            </a:pPr>
            <a:r>
              <a:rPr lang="en-US" sz="3079" spc="-61">
                <a:solidFill>
                  <a:srgbClr val="000000"/>
                </a:solidFill>
                <a:latin typeface="Cardo"/>
              </a:rPr>
              <a:t>Piekielny Maraton Pieszy organizowany jest przez Stowarzyszenie ImperActive. ImperActive organizowanymi wydarzeniami stara się promować gminę Smyków i powiat konecki także poza granicami województwa świętokrzyskiego</a:t>
            </a:r>
          </a:p>
        </p:txBody>
      </p:sp>
      <p:pic>
        <p:nvPicPr>
          <p:cNvPr id="28" name="Picture 28"/>
          <p:cNvPicPr>
            <a:picLocks noChangeAspect="1"/>
          </p:cNvPicPr>
          <p:nvPr/>
        </p:nvPicPr>
        <p:blipFill>
          <a:blip r:embed="rId6"/>
          <a:srcRect/>
          <a:stretch>
            <a:fillRect/>
          </a:stretch>
        </p:blipFill>
        <p:spPr>
          <a:xfrm>
            <a:off x="319155" y="-16988"/>
            <a:ext cx="982010" cy="1046405"/>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6F3EF"/>
        </a:solidFill>
        <a:effectLst/>
      </p:bgPr>
    </p:bg>
    <p:spTree>
      <p:nvGrpSpPr>
        <p:cNvPr id="1" name=""/>
        <p:cNvGrpSpPr/>
        <p:nvPr/>
      </p:nvGrpSpPr>
      <p:grpSpPr>
        <a:xfrm>
          <a:off x="0" y="0"/>
          <a:ext cx="0" cy="0"/>
          <a:chOff x="0" y="0"/>
          <a:chExt cx="0" cy="0"/>
        </a:xfrm>
      </p:grpSpPr>
      <p:sp>
        <p:nvSpPr>
          <p:cNvPr id="2" name="AutoShape 2"/>
          <p:cNvSpPr/>
          <p:nvPr/>
        </p:nvSpPr>
        <p:spPr>
          <a:xfrm>
            <a:off x="-394661" y="9258300"/>
            <a:ext cx="18682661" cy="0"/>
          </a:xfrm>
          <a:prstGeom prst="line">
            <a:avLst/>
          </a:prstGeom>
          <a:ln w="9525" cap="rnd">
            <a:solidFill>
              <a:srgbClr val="393939"/>
            </a:solidFill>
            <a:prstDash val="solid"/>
            <a:headEnd type="none" w="sm" len="sm"/>
            <a:tailEnd type="none" w="sm" len="sm"/>
          </a:ln>
        </p:spPr>
      </p:sp>
      <p:sp>
        <p:nvSpPr>
          <p:cNvPr id="3" name="AutoShape 3"/>
          <p:cNvSpPr/>
          <p:nvPr/>
        </p:nvSpPr>
        <p:spPr>
          <a:xfrm rot="5400000">
            <a:off x="7050241" y="6764049"/>
            <a:ext cx="20808023" cy="0"/>
          </a:xfrm>
          <a:prstGeom prst="line">
            <a:avLst/>
          </a:prstGeom>
          <a:ln w="9525" cap="rnd">
            <a:solidFill>
              <a:srgbClr val="393939"/>
            </a:solidFill>
            <a:prstDash val="solid"/>
            <a:headEnd type="none" w="sm" len="sm"/>
            <a:tailEnd type="none" w="sm" len="sm"/>
          </a:ln>
        </p:spPr>
      </p:sp>
      <p:sp>
        <p:nvSpPr>
          <p:cNvPr id="4" name="AutoShape 4"/>
          <p:cNvSpPr/>
          <p:nvPr/>
        </p:nvSpPr>
        <p:spPr>
          <a:xfrm>
            <a:off x="-95294" y="1019175"/>
            <a:ext cx="18813992" cy="0"/>
          </a:xfrm>
          <a:prstGeom prst="line">
            <a:avLst/>
          </a:prstGeom>
          <a:ln w="9525" cap="rnd">
            <a:solidFill>
              <a:srgbClr val="393939"/>
            </a:solidFill>
            <a:prstDash val="solid"/>
            <a:headEnd type="none" w="sm" len="sm"/>
            <a:tailEnd type="none" w="sm" len="sm"/>
          </a:ln>
        </p:spPr>
      </p:sp>
      <p:sp>
        <p:nvSpPr>
          <p:cNvPr id="5" name="AutoShape 5"/>
          <p:cNvSpPr/>
          <p:nvPr/>
        </p:nvSpPr>
        <p:spPr>
          <a:xfrm rot="5400000">
            <a:off x="-8801282" y="6764049"/>
            <a:ext cx="20808023" cy="0"/>
          </a:xfrm>
          <a:prstGeom prst="line">
            <a:avLst/>
          </a:prstGeom>
          <a:ln w="9525" cap="rnd">
            <a:solidFill>
              <a:srgbClr val="393939"/>
            </a:solidFill>
            <a:prstDash val="solid"/>
            <a:headEnd type="none" w="sm" len="sm"/>
            <a:tailEnd type="none" w="sm" len="sm"/>
          </a:ln>
        </p:spPr>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700000">
            <a:off x="17846724" y="9784258"/>
            <a:ext cx="2710118" cy="2710118"/>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0800000" flipH="1">
            <a:off x="17449490" y="-2974624"/>
            <a:ext cx="6327093" cy="4003324"/>
          </a:xfrm>
          <a:prstGeom prst="rect">
            <a:avLst/>
          </a:prstGeom>
        </p:spPr>
      </p:pic>
      <p:sp>
        <p:nvSpPr>
          <p:cNvPr id="8" name="AutoShape 8"/>
          <p:cNvSpPr/>
          <p:nvPr/>
        </p:nvSpPr>
        <p:spPr>
          <a:xfrm>
            <a:off x="-95294" y="2311683"/>
            <a:ext cx="18813992" cy="0"/>
          </a:xfrm>
          <a:prstGeom prst="line">
            <a:avLst/>
          </a:prstGeom>
          <a:ln w="9525" cap="rnd">
            <a:solidFill>
              <a:srgbClr val="393939"/>
            </a:solidFill>
            <a:prstDash val="solid"/>
            <a:headEnd type="none" w="sm" len="sm"/>
            <a:tailEnd type="none" w="sm" len="sm"/>
          </a:ln>
        </p:spPr>
      </p:sp>
      <p:grpSp>
        <p:nvGrpSpPr>
          <p:cNvPr id="9" name="Group 9"/>
          <p:cNvGrpSpPr/>
          <p:nvPr/>
        </p:nvGrpSpPr>
        <p:grpSpPr>
          <a:xfrm>
            <a:off x="-2246429" y="7724344"/>
            <a:ext cx="3837448" cy="4324834"/>
            <a:chOff x="0" y="0"/>
            <a:chExt cx="5116597" cy="5766445"/>
          </a:xfrm>
        </p:grpSpPr>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700000">
              <a:off x="748378" y="748378"/>
              <a:ext cx="3613490" cy="3613490"/>
            </a:xfrm>
            <a:prstGeom prst="rect">
              <a:avLst/>
            </a:prstGeom>
          </p:spPr>
        </p:pic>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700000">
              <a:off x="754728" y="1404576"/>
              <a:ext cx="3613490" cy="3613490"/>
            </a:xfrm>
            <a:prstGeom prst="rect">
              <a:avLst/>
            </a:prstGeom>
          </p:spPr>
        </p:pic>
      </p:grpSp>
      <p:grpSp>
        <p:nvGrpSpPr>
          <p:cNvPr id="12" name="Group 12"/>
          <p:cNvGrpSpPr/>
          <p:nvPr/>
        </p:nvGrpSpPr>
        <p:grpSpPr>
          <a:xfrm>
            <a:off x="17449490" y="7842251"/>
            <a:ext cx="3628208" cy="4089019"/>
            <a:chOff x="0" y="0"/>
            <a:chExt cx="4837610" cy="5452025"/>
          </a:xfrm>
        </p:grpSpPr>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700000">
              <a:off x="707572" y="707572"/>
              <a:ext cx="3416462" cy="3416462"/>
            </a:xfrm>
            <a:prstGeom prst="rect">
              <a:avLst/>
            </a:prstGeom>
          </p:spPr>
        </p:pic>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700000">
              <a:off x="713576" y="1327991"/>
              <a:ext cx="3416462" cy="3416462"/>
            </a:xfrm>
            <a:prstGeom prst="rect">
              <a:avLst/>
            </a:prstGeom>
          </p:spPr>
        </p:pic>
      </p:grpSp>
      <p:sp>
        <p:nvSpPr>
          <p:cNvPr id="15" name="TextBox 15"/>
          <p:cNvSpPr txBox="1"/>
          <p:nvPr/>
        </p:nvSpPr>
        <p:spPr>
          <a:xfrm>
            <a:off x="5722257" y="2349783"/>
            <a:ext cx="6843487" cy="435212"/>
          </a:xfrm>
          <a:prstGeom prst="rect">
            <a:avLst/>
          </a:prstGeom>
        </p:spPr>
        <p:txBody>
          <a:bodyPr lIns="0" tIns="0" rIns="0" bIns="0" rtlCol="0" anchor="t">
            <a:spAutoFit/>
          </a:bodyPr>
          <a:lstStyle/>
          <a:p>
            <a:pPr algn="ctr">
              <a:lnSpc>
                <a:spcPts val="3414"/>
              </a:lnSpc>
              <a:spcBef>
                <a:spcPct val="0"/>
              </a:spcBef>
            </a:pPr>
            <a:r>
              <a:rPr lang="en-US" sz="3076" spc="-61">
                <a:solidFill>
                  <a:srgbClr val="000000"/>
                </a:solidFill>
                <a:latin typeface="Cardo"/>
              </a:rPr>
              <a:t>Opis przedsięwzięcia: </a:t>
            </a:r>
          </a:p>
        </p:txBody>
      </p:sp>
      <p:sp>
        <p:nvSpPr>
          <p:cNvPr id="16" name="AutoShape 16"/>
          <p:cNvSpPr/>
          <p:nvPr/>
        </p:nvSpPr>
        <p:spPr>
          <a:xfrm>
            <a:off x="1590103" y="2836294"/>
            <a:ext cx="15841997" cy="0"/>
          </a:xfrm>
          <a:prstGeom prst="line">
            <a:avLst/>
          </a:prstGeom>
          <a:ln w="9525" cap="rnd">
            <a:solidFill>
              <a:srgbClr val="C2B093"/>
            </a:solidFill>
            <a:prstDash val="solid"/>
            <a:headEnd type="none" w="sm" len="sm"/>
            <a:tailEnd type="none" w="sm" len="sm"/>
          </a:ln>
        </p:spPr>
      </p:sp>
      <p:sp>
        <p:nvSpPr>
          <p:cNvPr id="17" name="TextBox 17"/>
          <p:cNvSpPr txBox="1"/>
          <p:nvPr/>
        </p:nvSpPr>
        <p:spPr>
          <a:xfrm>
            <a:off x="4950621" y="212472"/>
            <a:ext cx="7992097" cy="625585"/>
          </a:xfrm>
          <a:prstGeom prst="rect">
            <a:avLst/>
          </a:prstGeom>
        </p:spPr>
        <p:txBody>
          <a:bodyPr lIns="0" tIns="0" rIns="0" bIns="0" rtlCol="0" anchor="t">
            <a:spAutoFit/>
          </a:bodyPr>
          <a:lstStyle/>
          <a:p>
            <a:pPr algn="ctr">
              <a:lnSpc>
                <a:spcPts val="4874"/>
              </a:lnSpc>
              <a:spcBef>
                <a:spcPct val="0"/>
              </a:spcBef>
            </a:pPr>
            <a:r>
              <a:rPr lang="pl-PL" sz="4391" spc="-87" dirty="0">
                <a:solidFill>
                  <a:srgbClr val="000000"/>
                </a:solidFill>
                <a:latin typeface="Cardo Bold"/>
              </a:rPr>
              <a:t>6</a:t>
            </a:r>
            <a:r>
              <a:rPr lang="en-US" sz="4391" spc="-87" dirty="0" smtClean="0">
                <a:solidFill>
                  <a:srgbClr val="000000"/>
                </a:solidFill>
                <a:latin typeface="Cardo Bold"/>
              </a:rPr>
              <a:t>.2.ZADANIA </a:t>
            </a:r>
            <a:r>
              <a:rPr lang="en-US" sz="4391" spc="-87" dirty="0">
                <a:solidFill>
                  <a:srgbClr val="000000"/>
                </a:solidFill>
                <a:latin typeface="Cardo Bold"/>
              </a:rPr>
              <a:t>SPOŁECZNE</a:t>
            </a:r>
          </a:p>
        </p:txBody>
      </p:sp>
      <p:sp>
        <p:nvSpPr>
          <p:cNvPr id="18" name="AutoShape 18"/>
          <p:cNvSpPr/>
          <p:nvPr/>
        </p:nvSpPr>
        <p:spPr>
          <a:xfrm>
            <a:off x="-95294" y="4878743"/>
            <a:ext cx="18813992" cy="0"/>
          </a:xfrm>
          <a:prstGeom prst="line">
            <a:avLst/>
          </a:prstGeom>
          <a:ln w="9525" cap="rnd">
            <a:solidFill>
              <a:srgbClr val="393939"/>
            </a:solidFill>
            <a:prstDash val="solid"/>
            <a:headEnd type="none" w="sm" len="sm"/>
            <a:tailEnd type="none" w="sm" len="sm"/>
          </a:ln>
        </p:spPr>
      </p:sp>
      <p:sp>
        <p:nvSpPr>
          <p:cNvPr id="19" name="AutoShape 19"/>
          <p:cNvSpPr/>
          <p:nvPr/>
        </p:nvSpPr>
        <p:spPr>
          <a:xfrm>
            <a:off x="0" y="5876699"/>
            <a:ext cx="18813992" cy="0"/>
          </a:xfrm>
          <a:prstGeom prst="line">
            <a:avLst/>
          </a:prstGeom>
          <a:ln w="9525" cap="rnd">
            <a:solidFill>
              <a:srgbClr val="393939"/>
            </a:solidFill>
            <a:prstDash val="solid"/>
            <a:headEnd type="none" w="sm" len="sm"/>
            <a:tailEnd type="none" w="sm" len="sm"/>
          </a:ln>
        </p:spPr>
      </p:sp>
      <p:sp>
        <p:nvSpPr>
          <p:cNvPr id="20" name="AutoShape 20"/>
          <p:cNvSpPr/>
          <p:nvPr/>
        </p:nvSpPr>
        <p:spPr>
          <a:xfrm>
            <a:off x="1602730" y="6350011"/>
            <a:ext cx="15841997" cy="0"/>
          </a:xfrm>
          <a:prstGeom prst="line">
            <a:avLst/>
          </a:prstGeom>
          <a:ln w="9525" cap="rnd">
            <a:solidFill>
              <a:srgbClr val="C2B093"/>
            </a:solidFill>
            <a:prstDash val="solid"/>
            <a:headEnd type="none" w="sm" len="sm"/>
            <a:tailEnd type="none" w="sm" len="sm"/>
          </a:ln>
        </p:spPr>
      </p:sp>
      <p:sp>
        <p:nvSpPr>
          <p:cNvPr id="21" name="TextBox 21"/>
          <p:cNvSpPr txBox="1"/>
          <p:nvPr/>
        </p:nvSpPr>
        <p:spPr>
          <a:xfrm>
            <a:off x="5146951" y="5914799"/>
            <a:ext cx="6843487" cy="435212"/>
          </a:xfrm>
          <a:prstGeom prst="rect">
            <a:avLst/>
          </a:prstGeom>
        </p:spPr>
        <p:txBody>
          <a:bodyPr lIns="0" tIns="0" rIns="0" bIns="0" rtlCol="0" anchor="t">
            <a:spAutoFit/>
          </a:bodyPr>
          <a:lstStyle/>
          <a:p>
            <a:pPr algn="ctr">
              <a:lnSpc>
                <a:spcPts val="3414"/>
              </a:lnSpc>
              <a:spcBef>
                <a:spcPct val="0"/>
              </a:spcBef>
            </a:pPr>
            <a:r>
              <a:rPr lang="en-US" sz="3076" spc="-61">
                <a:solidFill>
                  <a:srgbClr val="000000"/>
                </a:solidFill>
                <a:latin typeface="Cardo"/>
              </a:rPr>
              <a:t>Opis przedsięwzięcia: </a:t>
            </a:r>
          </a:p>
        </p:txBody>
      </p:sp>
      <p:sp>
        <p:nvSpPr>
          <p:cNvPr id="22" name="TextBox 22"/>
          <p:cNvSpPr txBox="1"/>
          <p:nvPr/>
        </p:nvSpPr>
        <p:spPr>
          <a:xfrm>
            <a:off x="372032" y="1466040"/>
            <a:ext cx="998934" cy="435253"/>
          </a:xfrm>
          <a:prstGeom prst="rect">
            <a:avLst/>
          </a:prstGeom>
        </p:spPr>
        <p:txBody>
          <a:bodyPr lIns="0" tIns="0" rIns="0" bIns="0" rtlCol="0" anchor="t">
            <a:spAutoFit/>
          </a:bodyPr>
          <a:lstStyle/>
          <a:p>
            <a:pPr algn="ctr">
              <a:lnSpc>
                <a:spcPts val="3418"/>
              </a:lnSpc>
              <a:spcBef>
                <a:spcPct val="0"/>
              </a:spcBef>
            </a:pPr>
            <a:r>
              <a:rPr lang="en-US" sz="3079" spc="-61">
                <a:solidFill>
                  <a:srgbClr val="000000"/>
                </a:solidFill>
                <a:latin typeface="Cardo Bold"/>
              </a:rPr>
              <a:t>NR 9 </a:t>
            </a:r>
          </a:p>
        </p:txBody>
      </p:sp>
      <p:sp>
        <p:nvSpPr>
          <p:cNvPr id="23" name="TextBox 23"/>
          <p:cNvSpPr txBox="1"/>
          <p:nvPr/>
        </p:nvSpPr>
        <p:spPr>
          <a:xfrm>
            <a:off x="1845618" y="1409704"/>
            <a:ext cx="6763345" cy="435253"/>
          </a:xfrm>
          <a:prstGeom prst="rect">
            <a:avLst/>
          </a:prstGeom>
        </p:spPr>
        <p:txBody>
          <a:bodyPr lIns="0" tIns="0" rIns="0" bIns="0" rtlCol="0" anchor="t">
            <a:spAutoFit/>
          </a:bodyPr>
          <a:lstStyle/>
          <a:p>
            <a:pPr algn="ctr">
              <a:lnSpc>
                <a:spcPts val="3418"/>
              </a:lnSpc>
              <a:spcBef>
                <a:spcPct val="0"/>
              </a:spcBef>
            </a:pPr>
            <a:r>
              <a:rPr lang="en-US" sz="3079" spc="-61">
                <a:solidFill>
                  <a:srgbClr val="000000"/>
                </a:solidFill>
                <a:latin typeface="Cardo Bold"/>
              </a:rPr>
              <a:t>Festyn „Pożegnanie lata” w Miedzierzy</a:t>
            </a:r>
          </a:p>
        </p:txBody>
      </p:sp>
      <p:sp>
        <p:nvSpPr>
          <p:cNvPr id="24" name="TextBox 24"/>
          <p:cNvSpPr txBox="1"/>
          <p:nvPr/>
        </p:nvSpPr>
        <p:spPr>
          <a:xfrm>
            <a:off x="273582" y="5179080"/>
            <a:ext cx="1195834" cy="435382"/>
          </a:xfrm>
          <a:prstGeom prst="rect">
            <a:avLst/>
          </a:prstGeom>
        </p:spPr>
        <p:txBody>
          <a:bodyPr lIns="0" tIns="0" rIns="0" bIns="0" rtlCol="0" anchor="t">
            <a:spAutoFit/>
          </a:bodyPr>
          <a:lstStyle/>
          <a:p>
            <a:pPr algn="ctr">
              <a:lnSpc>
                <a:spcPts val="3431"/>
              </a:lnSpc>
              <a:spcBef>
                <a:spcPct val="0"/>
              </a:spcBef>
            </a:pPr>
            <a:r>
              <a:rPr lang="en-US" sz="3091" spc="-61">
                <a:solidFill>
                  <a:srgbClr val="000000"/>
                </a:solidFill>
                <a:latin typeface="Cardo Bold"/>
              </a:rPr>
              <a:t>NR 10 </a:t>
            </a:r>
          </a:p>
        </p:txBody>
      </p:sp>
      <p:sp>
        <p:nvSpPr>
          <p:cNvPr id="25" name="TextBox 25"/>
          <p:cNvSpPr txBox="1"/>
          <p:nvPr/>
        </p:nvSpPr>
        <p:spPr>
          <a:xfrm>
            <a:off x="1750368" y="5179209"/>
            <a:ext cx="5614839" cy="435253"/>
          </a:xfrm>
          <a:prstGeom prst="rect">
            <a:avLst/>
          </a:prstGeom>
        </p:spPr>
        <p:txBody>
          <a:bodyPr lIns="0" tIns="0" rIns="0" bIns="0" rtlCol="0" anchor="t">
            <a:spAutoFit/>
          </a:bodyPr>
          <a:lstStyle/>
          <a:p>
            <a:pPr algn="ctr">
              <a:lnSpc>
                <a:spcPts val="3418"/>
              </a:lnSpc>
              <a:spcBef>
                <a:spcPct val="0"/>
              </a:spcBef>
            </a:pPr>
            <a:r>
              <a:rPr lang="en-US" sz="3079" spc="-61">
                <a:solidFill>
                  <a:srgbClr val="000000"/>
                </a:solidFill>
                <a:latin typeface="Cardo Bold"/>
              </a:rPr>
              <a:t>„Rodzice, nauczyciele dzieciom”</a:t>
            </a:r>
          </a:p>
        </p:txBody>
      </p:sp>
      <p:sp>
        <p:nvSpPr>
          <p:cNvPr id="26" name="TextBox 26"/>
          <p:cNvSpPr txBox="1"/>
          <p:nvPr/>
        </p:nvSpPr>
        <p:spPr>
          <a:xfrm>
            <a:off x="2102095" y="3016004"/>
            <a:ext cx="14609801" cy="1721128"/>
          </a:xfrm>
          <a:prstGeom prst="rect">
            <a:avLst/>
          </a:prstGeom>
        </p:spPr>
        <p:txBody>
          <a:bodyPr lIns="0" tIns="0" rIns="0" bIns="0" rtlCol="0" anchor="t">
            <a:spAutoFit/>
          </a:bodyPr>
          <a:lstStyle/>
          <a:p>
            <a:pPr algn="ctr">
              <a:lnSpc>
                <a:spcPts val="3418"/>
              </a:lnSpc>
              <a:spcBef>
                <a:spcPct val="0"/>
              </a:spcBef>
            </a:pPr>
            <a:r>
              <a:rPr lang="en-US" sz="3079" spc="-61">
                <a:solidFill>
                  <a:srgbClr val="000000"/>
                </a:solidFill>
                <a:latin typeface="Cardo"/>
              </a:rPr>
              <a:t>Dla społeczności lokalnej jest to cykliczne i bardzo ważne wydarzenie integrujące dzieci </a:t>
            </a:r>
          </a:p>
          <a:p>
            <a:pPr algn="ctr">
              <a:lnSpc>
                <a:spcPts val="3418"/>
              </a:lnSpc>
              <a:spcBef>
                <a:spcPct val="0"/>
              </a:spcBef>
            </a:pPr>
            <a:r>
              <a:rPr lang="en-US" sz="3079" spc="-61">
                <a:solidFill>
                  <a:srgbClr val="000000"/>
                </a:solidFill>
                <a:latin typeface="Cardo"/>
              </a:rPr>
              <a:t>i rodziców  ze Szkoły Podstawowej w Miedzierzy oraz mieszkań gminy Smyków. Organizatorem wydarzenia jest KGW Miedzierza „Miedzierzanki” oraz Szkoła Podstawowa </a:t>
            </a:r>
          </a:p>
          <a:p>
            <a:pPr algn="ctr">
              <a:lnSpc>
                <a:spcPts val="3418"/>
              </a:lnSpc>
              <a:spcBef>
                <a:spcPct val="0"/>
              </a:spcBef>
            </a:pPr>
            <a:r>
              <a:rPr lang="en-US" sz="3079" spc="-61">
                <a:solidFill>
                  <a:srgbClr val="000000"/>
                </a:solidFill>
                <a:latin typeface="Cardo"/>
              </a:rPr>
              <a:t>w Miedzierzy im.  Henryka Dobrzańskiego „Hubala”.</a:t>
            </a:r>
          </a:p>
        </p:txBody>
      </p:sp>
      <p:sp>
        <p:nvSpPr>
          <p:cNvPr id="27" name="TextBox 27"/>
          <p:cNvSpPr txBox="1"/>
          <p:nvPr/>
        </p:nvSpPr>
        <p:spPr>
          <a:xfrm>
            <a:off x="1291696" y="7121536"/>
            <a:ext cx="16230600" cy="881460"/>
          </a:xfrm>
          <a:prstGeom prst="rect">
            <a:avLst/>
          </a:prstGeom>
        </p:spPr>
        <p:txBody>
          <a:bodyPr lIns="0" tIns="0" rIns="0" bIns="0" rtlCol="0" anchor="t">
            <a:spAutoFit/>
          </a:bodyPr>
          <a:lstStyle/>
          <a:p>
            <a:pPr algn="ctr">
              <a:lnSpc>
                <a:spcPts val="3418"/>
              </a:lnSpc>
              <a:spcBef>
                <a:spcPct val="0"/>
              </a:spcBef>
            </a:pPr>
            <a:r>
              <a:rPr lang="en-US" sz="3079" spc="-61" dirty="0" err="1">
                <a:solidFill>
                  <a:srgbClr val="000000"/>
                </a:solidFill>
                <a:latin typeface="Cardo"/>
              </a:rPr>
              <a:t>Edukacyjno-rozrywkowa</a:t>
            </a:r>
            <a:r>
              <a:rPr lang="en-US" sz="3079" spc="-61" dirty="0">
                <a:solidFill>
                  <a:srgbClr val="000000"/>
                </a:solidFill>
                <a:latin typeface="Cardo"/>
              </a:rPr>
              <a:t> </a:t>
            </a:r>
            <a:r>
              <a:rPr lang="en-US" sz="3079" spc="-61" dirty="0" err="1">
                <a:solidFill>
                  <a:srgbClr val="000000"/>
                </a:solidFill>
                <a:latin typeface="Cardo"/>
              </a:rPr>
              <a:t>impreza</a:t>
            </a:r>
            <a:r>
              <a:rPr lang="en-US" sz="3079" spc="-61" dirty="0">
                <a:solidFill>
                  <a:srgbClr val="000000"/>
                </a:solidFill>
                <a:latin typeface="Cardo"/>
              </a:rPr>
              <a:t> </a:t>
            </a:r>
            <a:r>
              <a:rPr lang="en-US" sz="3079" spc="-61" dirty="0" err="1">
                <a:solidFill>
                  <a:srgbClr val="000000"/>
                </a:solidFill>
                <a:latin typeface="Cardo"/>
              </a:rPr>
              <a:t>na</a:t>
            </a:r>
            <a:r>
              <a:rPr lang="en-US" sz="3079" spc="-61" dirty="0">
                <a:solidFill>
                  <a:srgbClr val="000000"/>
                </a:solidFill>
                <a:latin typeface="Cardo"/>
              </a:rPr>
              <a:t> </a:t>
            </a:r>
            <a:r>
              <a:rPr lang="en-US" sz="3079" spc="-61" dirty="0" err="1">
                <a:solidFill>
                  <a:srgbClr val="000000"/>
                </a:solidFill>
                <a:latin typeface="Cardo"/>
              </a:rPr>
              <a:t>dziedzińcu</a:t>
            </a:r>
            <a:r>
              <a:rPr lang="en-US" sz="3079" spc="-61" dirty="0">
                <a:solidFill>
                  <a:srgbClr val="000000"/>
                </a:solidFill>
                <a:latin typeface="Cardo"/>
              </a:rPr>
              <a:t> </a:t>
            </a:r>
            <a:r>
              <a:rPr lang="en-US" sz="3079" spc="-61" dirty="0" err="1">
                <a:solidFill>
                  <a:srgbClr val="000000"/>
                </a:solidFill>
                <a:latin typeface="Cardo"/>
              </a:rPr>
              <a:t>Przedszkola</a:t>
            </a:r>
            <a:r>
              <a:rPr lang="en-US" sz="3079" spc="-61" dirty="0">
                <a:solidFill>
                  <a:srgbClr val="000000"/>
                </a:solidFill>
                <a:latin typeface="Cardo"/>
              </a:rPr>
              <a:t> w </a:t>
            </a:r>
            <a:r>
              <a:rPr lang="en-US" sz="3079" spc="-61" dirty="0" err="1">
                <a:solidFill>
                  <a:srgbClr val="000000"/>
                </a:solidFill>
                <a:latin typeface="Cardo"/>
              </a:rPr>
              <a:t>Smykowie</a:t>
            </a:r>
            <a:r>
              <a:rPr lang="en-US" sz="3079" spc="-61" dirty="0">
                <a:solidFill>
                  <a:srgbClr val="000000"/>
                </a:solidFill>
                <a:latin typeface="Cardo"/>
              </a:rPr>
              <a:t> </a:t>
            </a:r>
            <a:r>
              <a:rPr lang="en-US" sz="3079" spc="-61" dirty="0" err="1">
                <a:solidFill>
                  <a:srgbClr val="000000"/>
                </a:solidFill>
                <a:latin typeface="Cardo"/>
              </a:rPr>
              <a:t>dla</a:t>
            </a:r>
            <a:r>
              <a:rPr lang="en-US" sz="3079" spc="-61" dirty="0">
                <a:solidFill>
                  <a:srgbClr val="000000"/>
                </a:solidFill>
                <a:latin typeface="Cardo"/>
              </a:rPr>
              <a:t> </a:t>
            </a:r>
            <a:r>
              <a:rPr lang="en-US" sz="3079" spc="-61" dirty="0" err="1">
                <a:solidFill>
                  <a:srgbClr val="000000"/>
                </a:solidFill>
                <a:latin typeface="Cardo"/>
              </a:rPr>
              <a:t>rodziców</a:t>
            </a:r>
            <a:r>
              <a:rPr lang="en-US" sz="3079" spc="-61" dirty="0">
                <a:solidFill>
                  <a:srgbClr val="000000"/>
                </a:solidFill>
                <a:latin typeface="Cardo"/>
              </a:rPr>
              <a:t> </a:t>
            </a:r>
            <a:r>
              <a:rPr lang="en-US" sz="3079" spc="-61" dirty="0" err="1">
                <a:solidFill>
                  <a:srgbClr val="000000"/>
                </a:solidFill>
                <a:latin typeface="Cardo"/>
              </a:rPr>
              <a:t>i</a:t>
            </a:r>
            <a:r>
              <a:rPr lang="en-US" sz="3079" spc="-61" dirty="0">
                <a:solidFill>
                  <a:srgbClr val="000000"/>
                </a:solidFill>
                <a:latin typeface="Cardo"/>
              </a:rPr>
              <a:t> </a:t>
            </a:r>
            <a:r>
              <a:rPr lang="en-US" sz="3079" spc="-61" dirty="0" err="1">
                <a:solidFill>
                  <a:srgbClr val="000000"/>
                </a:solidFill>
                <a:latin typeface="Cardo"/>
              </a:rPr>
              <a:t>dzieci</a:t>
            </a:r>
            <a:r>
              <a:rPr lang="en-US" sz="3079" spc="-61" dirty="0">
                <a:solidFill>
                  <a:srgbClr val="000000"/>
                </a:solidFill>
                <a:latin typeface="Cardo"/>
              </a:rPr>
              <a:t> </a:t>
            </a:r>
            <a:r>
              <a:rPr lang="en-US" sz="3079" spc="-61" dirty="0" err="1">
                <a:solidFill>
                  <a:srgbClr val="000000"/>
                </a:solidFill>
                <a:latin typeface="Cardo"/>
              </a:rPr>
              <a:t>uczęszczających</a:t>
            </a:r>
            <a:r>
              <a:rPr lang="en-US" sz="3079" spc="-61" dirty="0">
                <a:solidFill>
                  <a:srgbClr val="000000"/>
                </a:solidFill>
                <a:latin typeface="Cardo"/>
              </a:rPr>
              <a:t> do </a:t>
            </a:r>
            <a:r>
              <a:rPr lang="en-US" sz="3079" spc="-61" dirty="0" err="1">
                <a:solidFill>
                  <a:srgbClr val="000000"/>
                </a:solidFill>
                <a:latin typeface="Cardo"/>
              </a:rPr>
              <a:t>Przedszkola</a:t>
            </a:r>
            <a:r>
              <a:rPr lang="en-US" sz="3079" spc="-61" dirty="0">
                <a:solidFill>
                  <a:srgbClr val="000000"/>
                </a:solidFill>
                <a:latin typeface="Cardo"/>
              </a:rPr>
              <a:t> w </a:t>
            </a:r>
            <a:r>
              <a:rPr lang="en-US" sz="3079" spc="-61" dirty="0" err="1" smtClean="0">
                <a:solidFill>
                  <a:srgbClr val="000000"/>
                </a:solidFill>
                <a:latin typeface="Cardo"/>
              </a:rPr>
              <a:t>Smykowie</a:t>
            </a:r>
            <a:r>
              <a:rPr lang="pl-PL" sz="3079" spc="-61" dirty="0" smtClean="0">
                <a:solidFill>
                  <a:srgbClr val="000000"/>
                </a:solidFill>
                <a:latin typeface="Cardo"/>
              </a:rPr>
              <a:t>.</a:t>
            </a:r>
            <a:endParaRPr lang="en-US" sz="3079" spc="-61" dirty="0">
              <a:solidFill>
                <a:srgbClr val="000000"/>
              </a:solidFill>
              <a:latin typeface="Cardo"/>
            </a:endParaRPr>
          </a:p>
        </p:txBody>
      </p:sp>
      <p:pic>
        <p:nvPicPr>
          <p:cNvPr id="28" name="Picture 28"/>
          <p:cNvPicPr>
            <a:picLocks noChangeAspect="1"/>
          </p:cNvPicPr>
          <p:nvPr/>
        </p:nvPicPr>
        <p:blipFill>
          <a:blip r:embed="rId6"/>
          <a:srcRect/>
          <a:stretch>
            <a:fillRect/>
          </a:stretch>
        </p:blipFill>
        <p:spPr>
          <a:xfrm>
            <a:off x="309685" y="-27230"/>
            <a:ext cx="982010" cy="1046405"/>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6F3EF"/>
        </a:solidFill>
        <a:effectLst/>
      </p:bgPr>
    </p:bg>
    <p:spTree>
      <p:nvGrpSpPr>
        <p:cNvPr id="1" name=""/>
        <p:cNvGrpSpPr/>
        <p:nvPr/>
      </p:nvGrpSpPr>
      <p:grpSpPr>
        <a:xfrm>
          <a:off x="0" y="0"/>
          <a:ext cx="0" cy="0"/>
          <a:chOff x="0" y="0"/>
          <a:chExt cx="0" cy="0"/>
        </a:xfrm>
      </p:grpSpPr>
      <p:sp>
        <p:nvSpPr>
          <p:cNvPr id="2" name="AutoShape 2"/>
          <p:cNvSpPr/>
          <p:nvPr/>
        </p:nvSpPr>
        <p:spPr>
          <a:xfrm>
            <a:off x="-394661" y="9258300"/>
            <a:ext cx="18682661" cy="0"/>
          </a:xfrm>
          <a:prstGeom prst="line">
            <a:avLst/>
          </a:prstGeom>
          <a:ln w="9525" cap="rnd">
            <a:solidFill>
              <a:srgbClr val="393939"/>
            </a:solidFill>
            <a:prstDash val="solid"/>
            <a:headEnd type="none" w="sm" len="sm"/>
            <a:tailEnd type="none" w="sm" len="sm"/>
          </a:ln>
        </p:spPr>
      </p:sp>
      <p:sp>
        <p:nvSpPr>
          <p:cNvPr id="3" name="AutoShape 3"/>
          <p:cNvSpPr/>
          <p:nvPr/>
        </p:nvSpPr>
        <p:spPr>
          <a:xfrm rot="5400000">
            <a:off x="7050241" y="6764049"/>
            <a:ext cx="20808023" cy="0"/>
          </a:xfrm>
          <a:prstGeom prst="line">
            <a:avLst/>
          </a:prstGeom>
          <a:ln w="9525" cap="rnd">
            <a:solidFill>
              <a:srgbClr val="393939"/>
            </a:solidFill>
            <a:prstDash val="solid"/>
            <a:headEnd type="none" w="sm" len="sm"/>
            <a:tailEnd type="none" w="sm" len="sm"/>
          </a:ln>
        </p:spPr>
      </p:sp>
      <p:sp>
        <p:nvSpPr>
          <p:cNvPr id="4" name="AutoShape 4"/>
          <p:cNvSpPr/>
          <p:nvPr/>
        </p:nvSpPr>
        <p:spPr>
          <a:xfrm>
            <a:off x="-95294" y="1019175"/>
            <a:ext cx="18813992" cy="0"/>
          </a:xfrm>
          <a:prstGeom prst="line">
            <a:avLst/>
          </a:prstGeom>
          <a:ln w="9525" cap="rnd">
            <a:solidFill>
              <a:srgbClr val="393939"/>
            </a:solidFill>
            <a:prstDash val="solid"/>
            <a:headEnd type="none" w="sm" len="sm"/>
            <a:tailEnd type="none" w="sm" len="sm"/>
          </a:ln>
        </p:spPr>
      </p:sp>
      <p:sp>
        <p:nvSpPr>
          <p:cNvPr id="5" name="AutoShape 5"/>
          <p:cNvSpPr/>
          <p:nvPr/>
        </p:nvSpPr>
        <p:spPr>
          <a:xfrm rot="5400000">
            <a:off x="-8801282" y="6764049"/>
            <a:ext cx="20808023" cy="0"/>
          </a:xfrm>
          <a:prstGeom prst="line">
            <a:avLst/>
          </a:prstGeom>
          <a:ln w="9525" cap="rnd">
            <a:solidFill>
              <a:srgbClr val="393939"/>
            </a:solidFill>
            <a:prstDash val="solid"/>
            <a:headEnd type="none" w="sm" len="sm"/>
            <a:tailEnd type="none" w="sm" len="sm"/>
          </a:ln>
        </p:spPr>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700000">
            <a:off x="17846724" y="9784258"/>
            <a:ext cx="2710118" cy="2710118"/>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0800000" flipH="1">
            <a:off x="17449490" y="-2974624"/>
            <a:ext cx="6327093" cy="4003324"/>
          </a:xfrm>
          <a:prstGeom prst="rect">
            <a:avLst/>
          </a:prstGeom>
        </p:spPr>
      </p:pic>
      <p:sp>
        <p:nvSpPr>
          <p:cNvPr id="8" name="AutoShape 8"/>
          <p:cNvSpPr/>
          <p:nvPr/>
        </p:nvSpPr>
        <p:spPr>
          <a:xfrm>
            <a:off x="-95294" y="2311683"/>
            <a:ext cx="18813992" cy="0"/>
          </a:xfrm>
          <a:prstGeom prst="line">
            <a:avLst/>
          </a:prstGeom>
          <a:ln w="9525" cap="rnd">
            <a:solidFill>
              <a:srgbClr val="393939"/>
            </a:solidFill>
            <a:prstDash val="solid"/>
            <a:headEnd type="none" w="sm" len="sm"/>
            <a:tailEnd type="none" w="sm" len="sm"/>
          </a:ln>
        </p:spPr>
      </p:sp>
      <p:grpSp>
        <p:nvGrpSpPr>
          <p:cNvPr id="9" name="Group 9"/>
          <p:cNvGrpSpPr/>
          <p:nvPr/>
        </p:nvGrpSpPr>
        <p:grpSpPr>
          <a:xfrm>
            <a:off x="-2246429" y="7724344"/>
            <a:ext cx="3837448" cy="4324834"/>
            <a:chOff x="0" y="0"/>
            <a:chExt cx="5116597" cy="5766445"/>
          </a:xfrm>
        </p:grpSpPr>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700000">
              <a:off x="748378" y="748378"/>
              <a:ext cx="3613490" cy="3613490"/>
            </a:xfrm>
            <a:prstGeom prst="rect">
              <a:avLst/>
            </a:prstGeom>
          </p:spPr>
        </p:pic>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700000">
              <a:off x="754728" y="1404576"/>
              <a:ext cx="3613490" cy="3613490"/>
            </a:xfrm>
            <a:prstGeom prst="rect">
              <a:avLst/>
            </a:prstGeom>
          </p:spPr>
        </p:pic>
      </p:grpSp>
      <p:grpSp>
        <p:nvGrpSpPr>
          <p:cNvPr id="12" name="Group 12"/>
          <p:cNvGrpSpPr/>
          <p:nvPr/>
        </p:nvGrpSpPr>
        <p:grpSpPr>
          <a:xfrm>
            <a:off x="17449490" y="7842251"/>
            <a:ext cx="3628208" cy="4089019"/>
            <a:chOff x="0" y="0"/>
            <a:chExt cx="4837610" cy="5452025"/>
          </a:xfrm>
        </p:grpSpPr>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700000">
              <a:off x="707572" y="707572"/>
              <a:ext cx="3416462" cy="3416462"/>
            </a:xfrm>
            <a:prstGeom prst="rect">
              <a:avLst/>
            </a:prstGeom>
          </p:spPr>
        </p:pic>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700000">
              <a:off x="713576" y="1327991"/>
              <a:ext cx="3416462" cy="3416462"/>
            </a:xfrm>
            <a:prstGeom prst="rect">
              <a:avLst/>
            </a:prstGeom>
          </p:spPr>
        </p:pic>
      </p:grpSp>
      <p:sp>
        <p:nvSpPr>
          <p:cNvPr id="15" name="TextBox 15"/>
          <p:cNvSpPr txBox="1"/>
          <p:nvPr/>
        </p:nvSpPr>
        <p:spPr>
          <a:xfrm>
            <a:off x="5722257" y="2349783"/>
            <a:ext cx="6843487" cy="435212"/>
          </a:xfrm>
          <a:prstGeom prst="rect">
            <a:avLst/>
          </a:prstGeom>
        </p:spPr>
        <p:txBody>
          <a:bodyPr lIns="0" tIns="0" rIns="0" bIns="0" rtlCol="0" anchor="t">
            <a:spAutoFit/>
          </a:bodyPr>
          <a:lstStyle/>
          <a:p>
            <a:pPr algn="ctr">
              <a:lnSpc>
                <a:spcPts val="3414"/>
              </a:lnSpc>
              <a:spcBef>
                <a:spcPct val="0"/>
              </a:spcBef>
            </a:pPr>
            <a:r>
              <a:rPr lang="en-US" sz="3076" spc="-61">
                <a:solidFill>
                  <a:srgbClr val="000000"/>
                </a:solidFill>
                <a:latin typeface="Cardo"/>
              </a:rPr>
              <a:t>Opis przedsięwzięcia: </a:t>
            </a:r>
          </a:p>
        </p:txBody>
      </p:sp>
      <p:sp>
        <p:nvSpPr>
          <p:cNvPr id="16" name="AutoShape 16"/>
          <p:cNvSpPr/>
          <p:nvPr/>
        </p:nvSpPr>
        <p:spPr>
          <a:xfrm>
            <a:off x="1590103" y="2836294"/>
            <a:ext cx="15841997" cy="0"/>
          </a:xfrm>
          <a:prstGeom prst="line">
            <a:avLst/>
          </a:prstGeom>
          <a:ln w="9525" cap="rnd">
            <a:solidFill>
              <a:srgbClr val="C2B093"/>
            </a:solidFill>
            <a:prstDash val="solid"/>
            <a:headEnd type="none" w="sm" len="sm"/>
            <a:tailEnd type="none" w="sm" len="sm"/>
          </a:ln>
        </p:spPr>
      </p:sp>
      <p:sp>
        <p:nvSpPr>
          <p:cNvPr id="17" name="TextBox 17"/>
          <p:cNvSpPr txBox="1"/>
          <p:nvPr/>
        </p:nvSpPr>
        <p:spPr>
          <a:xfrm>
            <a:off x="4950621" y="212472"/>
            <a:ext cx="7992097" cy="625585"/>
          </a:xfrm>
          <a:prstGeom prst="rect">
            <a:avLst/>
          </a:prstGeom>
        </p:spPr>
        <p:txBody>
          <a:bodyPr lIns="0" tIns="0" rIns="0" bIns="0" rtlCol="0" anchor="t">
            <a:spAutoFit/>
          </a:bodyPr>
          <a:lstStyle/>
          <a:p>
            <a:pPr algn="ctr">
              <a:lnSpc>
                <a:spcPts val="4874"/>
              </a:lnSpc>
              <a:spcBef>
                <a:spcPct val="0"/>
              </a:spcBef>
            </a:pPr>
            <a:r>
              <a:rPr lang="pl-PL" sz="4391" spc="-87" dirty="0">
                <a:solidFill>
                  <a:srgbClr val="000000"/>
                </a:solidFill>
                <a:latin typeface="Cardo Bold"/>
              </a:rPr>
              <a:t>6</a:t>
            </a:r>
            <a:r>
              <a:rPr lang="en-US" sz="4391" spc="-87" dirty="0" smtClean="0">
                <a:solidFill>
                  <a:srgbClr val="000000"/>
                </a:solidFill>
                <a:latin typeface="Cardo Bold"/>
              </a:rPr>
              <a:t>.2.ZADANIA </a:t>
            </a:r>
            <a:r>
              <a:rPr lang="en-US" sz="4391" spc="-87" dirty="0">
                <a:solidFill>
                  <a:srgbClr val="000000"/>
                </a:solidFill>
                <a:latin typeface="Cardo Bold"/>
              </a:rPr>
              <a:t>SPOŁECZNE</a:t>
            </a:r>
          </a:p>
        </p:txBody>
      </p:sp>
      <p:sp>
        <p:nvSpPr>
          <p:cNvPr id="18" name="AutoShape 18"/>
          <p:cNvSpPr/>
          <p:nvPr/>
        </p:nvSpPr>
        <p:spPr>
          <a:xfrm>
            <a:off x="-95294" y="4878743"/>
            <a:ext cx="18813992" cy="0"/>
          </a:xfrm>
          <a:prstGeom prst="line">
            <a:avLst/>
          </a:prstGeom>
          <a:ln w="9525" cap="rnd">
            <a:solidFill>
              <a:srgbClr val="393939"/>
            </a:solidFill>
            <a:prstDash val="solid"/>
            <a:headEnd type="none" w="sm" len="sm"/>
            <a:tailEnd type="none" w="sm" len="sm"/>
          </a:ln>
        </p:spPr>
      </p:sp>
      <p:sp>
        <p:nvSpPr>
          <p:cNvPr id="19" name="AutoShape 19"/>
          <p:cNvSpPr/>
          <p:nvPr/>
        </p:nvSpPr>
        <p:spPr>
          <a:xfrm>
            <a:off x="0" y="5876699"/>
            <a:ext cx="18813992" cy="0"/>
          </a:xfrm>
          <a:prstGeom prst="line">
            <a:avLst/>
          </a:prstGeom>
          <a:ln w="9525" cap="rnd">
            <a:solidFill>
              <a:srgbClr val="393939"/>
            </a:solidFill>
            <a:prstDash val="solid"/>
            <a:headEnd type="none" w="sm" len="sm"/>
            <a:tailEnd type="none" w="sm" len="sm"/>
          </a:ln>
        </p:spPr>
      </p:sp>
      <p:sp>
        <p:nvSpPr>
          <p:cNvPr id="20" name="AutoShape 20"/>
          <p:cNvSpPr/>
          <p:nvPr/>
        </p:nvSpPr>
        <p:spPr>
          <a:xfrm>
            <a:off x="1602730" y="6548477"/>
            <a:ext cx="15841997" cy="0"/>
          </a:xfrm>
          <a:prstGeom prst="line">
            <a:avLst/>
          </a:prstGeom>
          <a:ln w="9525" cap="rnd">
            <a:solidFill>
              <a:srgbClr val="C2B093"/>
            </a:solidFill>
            <a:prstDash val="solid"/>
            <a:headEnd type="none" w="sm" len="sm"/>
            <a:tailEnd type="none" w="sm" len="sm"/>
          </a:ln>
        </p:spPr>
      </p:sp>
      <p:sp>
        <p:nvSpPr>
          <p:cNvPr id="21" name="TextBox 21"/>
          <p:cNvSpPr txBox="1"/>
          <p:nvPr/>
        </p:nvSpPr>
        <p:spPr>
          <a:xfrm>
            <a:off x="5130412" y="6014032"/>
            <a:ext cx="6843487" cy="435212"/>
          </a:xfrm>
          <a:prstGeom prst="rect">
            <a:avLst/>
          </a:prstGeom>
        </p:spPr>
        <p:txBody>
          <a:bodyPr lIns="0" tIns="0" rIns="0" bIns="0" rtlCol="0" anchor="t">
            <a:spAutoFit/>
          </a:bodyPr>
          <a:lstStyle/>
          <a:p>
            <a:pPr algn="ctr">
              <a:lnSpc>
                <a:spcPts val="3414"/>
              </a:lnSpc>
              <a:spcBef>
                <a:spcPct val="0"/>
              </a:spcBef>
            </a:pPr>
            <a:r>
              <a:rPr lang="en-US" sz="3076" spc="-61">
                <a:solidFill>
                  <a:srgbClr val="000000"/>
                </a:solidFill>
                <a:latin typeface="Cardo"/>
              </a:rPr>
              <a:t>Opis przedsięwzięcia: </a:t>
            </a:r>
          </a:p>
        </p:txBody>
      </p:sp>
      <p:sp>
        <p:nvSpPr>
          <p:cNvPr id="22" name="TextBox 22"/>
          <p:cNvSpPr txBox="1"/>
          <p:nvPr/>
        </p:nvSpPr>
        <p:spPr>
          <a:xfrm>
            <a:off x="157623" y="1456739"/>
            <a:ext cx="1231106" cy="455481"/>
          </a:xfrm>
          <a:prstGeom prst="rect">
            <a:avLst/>
          </a:prstGeom>
        </p:spPr>
        <p:txBody>
          <a:bodyPr lIns="0" tIns="0" rIns="0" bIns="0" rtlCol="0" anchor="t">
            <a:spAutoFit/>
          </a:bodyPr>
          <a:lstStyle/>
          <a:p>
            <a:pPr algn="ctr">
              <a:lnSpc>
                <a:spcPts val="3533"/>
              </a:lnSpc>
              <a:spcBef>
                <a:spcPct val="0"/>
              </a:spcBef>
            </a:pPr>
            <a:r>
              <a:rPr lang="en-US" sz="3182" spc="-63">
                <a:solidFill>
                  <a:srgbClr val="000000"/>
                </a:solidFill>
                <a:latin typeface="Cardo Bold"/>
              </a:rPr>
              <a:t>NR 11 </a:t>
            </a:r>
          </a:p>
        </p:txBody>
      </p:sp>
      <p:sp>
        <p:nvSpPr>
          <p:cNvPr id="23" name="TextBox 23"/>
          <p:cNvSpPr txBox="1"/>
          <p:nvPr/>
        </p:nvSpPr>
        <p:spPr>
          <a:xfrm>
            <a:off x="1826568" y="1476966"/>
            <a:ext cx="8798719" cy="435253"/>
          </a:xfrm>
          <a:prstGeom prst="rect">
            <a:avLst/>
          </a:prstGeom>
        </p:spPr>
        <p:txBody>
          <a:bodyPr lIns="0" tIns="0" rIns="0" bIns="0" rtlCol="0" anchor="t">
            <a:spAutoFit/>
          </a:bodyPr>
          <a:lstStyle/>
          <a:p>
            <a:pPr algn="ctr">
              <a:lnSpc>
                <a:spcPts val="3418"/>
              </a:lnSpc>
              <a:spcBef>
                <a:spcPct val="0"/>
              </a:spcBef>
            </a:pPr>
            <a:r>
              <a:rPr lang="en-US" sz="3079" spc="-61">
                <a:solidFill>
                  <a:srgbClr val="000000"/>
                </a:solidFill>
                <a:latin typeface="Cardo Bold"/>
              </a:rPr>
              <a:t>Turniej piłkarski o puchar Wójta Gminy Smyków.</a:t>
            </a:r>
          </a:p>
        </p:txBody>
      </p:sp>
      <p:sp>
        <p:nvSpPr>
          <p:cNvPr id="24" name="TextBox 24"/>
          <p:cNvSpPr txBox="1"/>
          <p:nvPr/>
        </p:nvSpPr>
        <p:spPr>
          <a:xfrm>
            <a:off x="196839" y="5172075"/>
            <a:ext cx="1191518" cy="435253"/>
          </a:xfrm>
          <a:prstGeom prst="rect">
            <a:avLst/>
          </a:prstGeom>
        </p:spPr>
        <p:txBody>
          <a:bodyPr lIns="0" tIns="0" rIns="0" bIns="0" rtlCol="0" anchor="t">
            <a:spAutoFit/>
          </a:bodyPr>
          <a:lstStyle/>
          <a:p>
            <a:pPr algn="ctr">
              <a:lnSpc>
                <a:spcPts val="3418"/>
              </a:lnSpc>
              <a:spcBef>
                <a:spcPct val="0"/>
              </a:spcBef>
            </a:pPr>
            <a:r>
              <a:rPr lang="en-US" sz="3079" spc="-61">
                <a:solidFill>
                  <a:srgbClr val="000000"/>
                </a:solidFill>
                <a:latin typeface="Cardo Bold"/>
              </a:rPr>
              <a:t>NR 12 </a:t>
            </a:r>
          </a:p>
        </p:txBody>
      </p:sp>
      <p:sp>
        <p:nvSpPr>
          <p:cNvPr id="25" name="TextBox 25"/>
          <p:cNvSpPr txBox="1"/>
          <p:nvPr/>
        </p:nvSpPr>
        <p:spPr>
          <a:xfrm>
            <a:off x="1826568" y="5097818"/>
            <a:ext cx="11100495" cy="435253"/>
          </a:xfrm>
          <a:prstGeom prst="rect">
            <a:avLst/>
          </a:prstGeom>
        </p:spPr>
        <p:txBody>
          <a:bodyPr lIns="0" tIns="0" rIns="0" bIns="0" rtlCol="0" anchor="t">
            <a:spAutoFit/>
          </a:bodyPr>
          <a:lstStyle/>
          <a:p>
            <a:pPr>
              <a:lnSpc>
                <a:spcPts val="3418"/>
              </a:lnSpc>
              <a:spcBef>
                <a:spcPct val="0"/>
              </a:spcBef>
            </a:pPr>
            <a:r>
              <a:rPr lang="en-US" sz="3079" spc="-61">
                <a:solidFill>
                  <a:srgbClr val="000000"/>
                </a:solidFill>
                <a:latin typeface="Cardo Bold"/>
              </a:rPr>
              <a:t>Wydarzenie kulturalne „Tydzień Bibliotek w gminie Smyków”.</a:t>
            </a:r>
          </a:p>
        </p:txBody>
      </p:sp>
      <p:sp>
        <p:nvSpPr>
          <p:cNvPr id="26" name="TextBox 26"/>
          <p:cNvSpPr txBox="1"/>
          <p:nvPr/>
        </p:nvSpPr>
        <p:spPr>
          <a:xfrm>
            <a:off x="2325461" y="3452889"/>
            <a:ext cx="8973145" cy="435253"/>
          </a:xfrm>
          <a:prstGeom prst="rect">
            <a:avLst/>
          </a:prstGeom>
        </p:spPr>
        <p:txBody>
          <a:bodyPr lIns="0" tIns="0" rIns="0" bIns="0" rtlCol="0" anchor="t">
            <a:spAutoFit/>
          </a:bodyPr>
          <a:lstStyle/>
          <a:p>
            <a:pPr>
              <a:lnSpc>
                <a:spcPts val="3418"/>
              </a:lnSpc>
              <a:spcBef>
                <a:spcPct val="0"/>
              </a:spcBef>
            </a:pPr>
            <a:r>
              <a:rPr lang="en-US" sz="3079" spc="-61">
                <a:solidFill>
                  <a:srgbClr val="000000"/>
                </a:solidFill>
                <a:latin typeface="Cardo"/>
              </a:rPr>
              <a:t>Wydarzenie sportowe angażujące młodych sportowców.</a:t>
            </a:r>
          </a:p>
        </p:txBody>
      </p:sp>
      <p:sp>
        <p:nvSpPr>
          <p:cNvPr id="27" name="TextBox 27"/>
          <p:cNvSpPr txBox="1"/>
          <p:nvPr/>
        </p:nvSpPr>
        <p:spPr>
          <a:xfrm>
            <a:off x="1590103" y="7026286"/>
            <a:ext cx="15620590" cy="1292723"/>
          </a:xfrm>
          <a:prstGeom prst="rect">
            <a:avLst/>
          </a:prstGeom>
        </p:spPr>
        <p:txBody>
          <a:bodyPr lIns="0" tIns="0" rIns="0" bIns="0" rtlCol="0" anchor="t">
            <a:spAutoFit/>
          </a:bodyPr>
          <a:lstStyle/>
          <a:p>
            <a:pPr algn="ctr">
              <a:lnSpc>
                <a:spcPts val="3440"/>
              </a:lnSpc>
              <a:spcBef>
                <a:spcPct val="0"/>
              </a:spcBef>
            </a:pPr>
            <a:r>
              <a:rPr lang="en-US" sz="3099" spc="-61">
                <a:solidFill>
                  <a:srgbClr val="000000"/>
                </a:solidFill>
                <a:latin typeface="Cardo"/>
              </a:rPr>
              <a:t>Promocja czytelnictwa. Gminna Biblioteka Publiczna w Smykowie organizuje serię spotkań </a:t>
            </a:r>
          </a:p>
          <a:p>
            <a:pPr algn="ctr">
              <a:lnSpc>
                <a:spcPts val="3440"/>
              </a:lnSpc>
              <a:spcBef>
                <a:spcPct val="0"/>
              </a:spcBef>
            </a:pPr>
            <a:r>
              <a:rPr lang="en-US" sz="3099" spc="-61">
                <a:solidFill>
                  <a:srgbClr val="000000"/>
                </a:solidFill>
                <a:latin typeface="Cardo"/>
              </a:rPr>
              <a:t>z dziećmi i młodzieżą z placówek edukacyjnych – szkół podstawowych w Miedzierzy, Królewcu oraz Przedszkola w Smykowie.</a:t>
            </a:r>
          </a:p>
        </p:txBody>
      </p:sp>
      <p:pic>
        <p:nvPicPr>
          <p:cNvPr id="28" name="Picture 28"/>
          <p:cNvPicPr>
            <a:picLocks noChangeAspect="1"/>
          </p:cNvPicPr>
          <p:nvPr/>
        </p:nvPicPr>
        <p:blipFill>
          <a:blip r:embed="rId6"/>
          <a:srcRect/>
          <a:stretch>
            <a:fillRect/>
          </a:stretch>
        </p:blipFill>
        <p:spPr>
          <a:xfrm>
            <a:off x="394887" y="0"/>
            <a:ext cx="982010" cy="1046405"/>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6F3EF"/>
        </a:solidFill>
        <a:effectLst/>
      </p:bgPr>
    </p:bg>
    <p:spTree>
      <p:nvGrpSpPr>
        <p:cNvPr id="1" name=""/>
        <p:cNvGrpSpPr/>
        <p:nvPr/>
      </p:nvGrpSpPr>
      <p:grpSpPr>
        <a:xfrm>
          <a:off x="0" y="0"/>
          <a:ext cx="0" cy="0"/>
          <a:chOff x="0" y="0"/>
          <a:chExt cx="0" cy="0"/>
        </a:xfrm>
      </p:grpSpPr>
      <p:sp>
        <p:nvSpPr>
          <p:cNvPr id="2" name="AutoShape 2"/>
          <p:cNvSpPr/>
          <p:nvPr/>
        </p:nvSpPr>
        <p:spPr>
          <a:xfrm>
            <a:off x="-394661" y="9258300"/>
            <a:ext cx="18682661" cy="0"/>
          </a:xfrm>
          <a:prstGeom prst="line">
            <a:avLst/>
          </a:prstGeom>
          <a:ln w="9525" cap="rnd">
            <a:solidFill>
              <a:srgbClr val="393939"/>
            </a:solidFill>
            <a:prstDash val="solid"/>
            <a:headEnd type="none" w="sm" len="sm"/>
            <a:tailEnd type="none" w="sm" len="sm"/>
          </a:ln>
        </p:spPr>
      </p:sp>
      <p:sp>
        <p:nvSpPr>
          <p:cNvPr id="3" name="AutoShape 3"/>
          <p:cNvSpPr/>
          <p:nvPr/>
        </p:nvSpPr>
        <p:spPr>
          <a:xfrm rot="5400000">
            <a:off x="7050241" y="6764049"/>
            <a:ext cx="20808023" cy="0"/>
          </a:xfrm>
          <a:prstGeom prst="line">
            <a:avLst/>
          </a:prstGeom>
          <a:ln w="9525" cap="rnd">
            <a:solidFill>
              <a:srgbClr val="393939"/>
            </a:solidFill>
            <a:prstDash val="solid"/>
            <a:headEnd type="none" w="sm" len="sm"/>
            <a:tailEnd type="none" w="sm" len="sm"/>
          </a:ln>
        </p:spPr>
      </p:sp>
      <p:sp>
        <p:nvSpPr>
          <p:cNvPr id="4" name="AutoShape 4"/>
          <p:cNvSpPr/>
          <p:nvPr/>
        </p:nvSpPr>
        <p:spPr>
          <a:xfrm>
            <a:off x="-95294" y="1019175"/>
            <a:ext cx="18813992" cy="0"/>
          </a:xfrm>
          <a:prstGeom prst="line">
            <a:avLst/>
          </a:prstGeom>
          <a:ln w="9525" cap="rnd">
            <a:solidFill>
              <a:srgbClr val="393939"/>
            </a:solidFill>
            <a:prstDash val="solid"/>
            <a:headEnd type="none" w="sm" len="sm"/>
            <a:tailEnd type="none" w="sm" len="sm"/>
          </a:ln>
        </p:spPr>
      </p:sp>
      <p:sp>
        <p:nvSpPr>
          <p:cNvPr id="5" name="AutoShape 5"/>
          <p:cNvSpPr/>
          <p:nvPr/>
        </p:nvSpPr>
        <p:spPr>
          <a:xfrm rot="5400000">
            <a:off x="-8801282" y="6764049"/>
            <a:ext cx="20808023" cy="0"/>
          </a:xfrm>
          <a:prstGeom prst="line">
            <a:avLst/>
          </a:prstGeom>
          <a:ln w="9525" cap="rnd">
            <a:solidFill>
              <a:srgbClr val="393939"/>
            </a:solidFill>
            <a:prstDash val="solid"/>
            <a:headEnd type="none" w="sm" len="sm"/>
            <a:tailEnd type="none" w="sm" len="sm"/>
          </a:ln>
        </p:spPr>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700000">
            <a:off x="17846724" y="9784258"/>
            <a:ext cx="2710118" cy="2710118"/>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0800000" flipH="1">
            <a:off x="17449490" y="-2974624"/>
            <a:ext cx="6327093" cy="4003324"/>
          </a:xfrm>
          <a:prstGeom prst="rect">
            <a:avLst/>
          </a:prstGeom>
        </p:spPr>
      </p:pic>
      <p:sp>
        <p:nvSpPr>
          <p:cNvPr id="8" name="AutoShape 8"/>
          <p:cNvSpPr/>
          <p:nvPr/>
        </p:nvSpPr>
        <p:spPr>
          <a:xfrm>
            <a:off x="-95294" y="2311683"/>
            <a:ext cx="18813992" cy="0"/>
          </a:xfrm>
          <a:prstGeom prst="line">
            <a:avLst/>
          </a:prstGeom>
          <a:ln w="9525" cap="rnd">
            <a:solidFill>
              <a:srgbClr val="393939"/>
            </a:solidFill>
            <a:prstDash val="solid"/>
            <a:headEnd type="none" w="sm" len="sm"/>
            <a:tailEnd type="none" w="sm" len="sm"/>
          </a:ln>
        </p:spPr>
      </p:sp>
      <p:grpSp>
        <p:nvGrpSpPr>
          <p:cNvPr id="9" name="Group 9"/>
          <p:cNvGrpSpPr/>
          <p:nvPr/>
        </p:nvGrpSpPr>
        <p:grpSpPr>
          <a:xfrm>
            <a:off x="-2246429" y="7724344"/>
            <a:ext cx="3837448" cy="4324834"/>
            <a:chOff x="0" y="0"/>
            <a:chExt cx="5116597" cy="5766445"/>
          </a:xfrm>
        </p:grpSpPr>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700000">
              <a:off x="748378" y="748378"/>
              <a:ext cx="3613490" cy="3613490"/>
            </a:xfrm>
            <a:prstGeom prst="rect">
              <a:avLst/>
            </a:prstGeom>
          </p:spPr>
        </p:pic>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700000">
              <a:off x="754728" y="1404576"/>
              <a:ext cx="3613490" cy="3613490"/>
            </a:xfrm>
            <a:prstGeom prst="rect">
              <a:avLst/>
            </a:prstGeom>
          </p:spPr>
        </p:pic>
      </p:grpSp>
      <p:grpSp>
        <p:nvGrpSpPr>
          <p:cNvPr id="12" name="Group 12"/>
          <p:cNvGrpSpPr/>
          <p:nvPr/>
        </p:nvGrpSpPr>
        <p:grpSpPr>
          <a:xfrm>
            <a:off x="17449490" y="7842251"/>
            <a:ext cx="3628208" cy="4089019"/>
            <a:chOff x="0" y="0"/>
            <a:chExt cx="4837610" cy="5452025"/>
          </a:xfrm>
        </p:grpSpPr>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700000">
              <a:off x="707572" y="707572"/>
              <a:ext cx="3416462" cy="3416462"/>
            </a:xfrm>
            <a:prstGeom prst="rect">
              <a:avLst/>
            </a:prstGeom>
          </p:spPr>
        </p:pic>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700000">
              <a:off x="713576" y="1327991"/>
              <a:ext cx="3416462" cy="3416462"/>
            </a:xfrm>
            <a:prstGeom prst="rect">
              <a:avLst/>
            </a:prstGeom>
          </p:spPr>
        </p:pic>
      </p:grpSp>
      <p:sp>
        <p:nvSpPr>
          <p:cNvPr id="15" name="TextBox 15"/>
          <p:cNvSpPr txBox="1"/>
          <p:nvPr/>
        </p:nvSpPr>
        <p:spPr>
          <a:xfrm>
            <a:off x="5722257" y="2349783"/>
            <a:ext cx="6843487" cy="435212"/>
          </a:xfrm>
          <a:prstGeom prst="rect">
            <a:avLst/>
          </a:prstGeom>
        </p:spPr>
        <p:txBody>
          <a:bodyPr lIns="0" tIns="0" rIns="0" bIns="0" rtlCol="0" anchor="t">
            <a:spAutoFit/>
          </a:bodyPr>
          <a:lstStyle/>
          <a:p>
            <a:pPr algn="ctr">
              <a:lnSpc>
                <a:spcPts val="3414"/>
              </a:lnSpc>
              <a:spcBef>
                <a:spcPct val="0"/>
              </a:spcBef>
            </a:pPr>
            <a:r>
              <a:rPr lang="en-US" sz="3076" spc="-61">
                <a:solidFill>
                  <a:srgbClr val="000000"/>
                </a:solidFill>
                <a:latin typeface="Cardo"/>
              </a:rPr>
              <a:t>Opis przedsięwzięcia: </a:t>
            </a:r>
          </a:p>
        </p:txBody>
      </p:sp>
      <p:sp>
        <p:nvSpPr>
          <p:cNvPr id="16" name="AutoShape 16"/>
          <p:cNvSpPr/>
          <p:nvPr/>
        </p:nvSpPr>
        <p:spPr>
          <a:xfrm>
            <a:off x="1590103" y="2836294"/>
            <a:ext cx="15841997" cy="0"/>
          </a:xfrm>
          <a:prstGeom prst="line">
            <a:avLst/>
          </a:prstGeom>
          <a:ln w="9525" cap="rnd">
            <a:solidFill>
              <a:srgbClr val="C2B093"/>
            </a:solidFill>
            <a:prstDash val="solid"/>
            <a:headEnd type="none" w="sm" len="sm"/>
            <a:tailEnd type="none" w="sm" len="sm"/>
          </a:ln>
        </p:spPr>
      </p:sp>
      <p:sp>
        <p:nvSpPr>
          <p:cNvPr id="17" name="TextBox 17"/>
          <p:cNvSpPr txBox="1"/>
          <p:nvPr/>
        </p:nvSpPr>
        <p:spPr>
          <a:xfrm>
            <a:off x="4950621" y="212472"/>
            <a:ext cx="7992097" cy="640175"/>
          </a:xfrm>
          <a:prstGeom prst="rect">
            <a:avLst/>
          </a:prstGeom>
        </p:spPr>
        <p:txBody>
          <a:bodyPr lIns="0" tIns="0" rIns="0" bIns="0" rtlCol="0" anchor="t">
            <a:spAutoFit/>
          </a:bodyPr>
          <a:lstStyle/>
          <a:p>
            <a:pPr algn="ctr">
              <a:lnSpc>
                <a:spcPts val="4874"/>
              </a:lnSpc>
              <a:spcBef>
                <a:spcPct val="0"/>
              </a:spcBef>
            </a:pPr>
            <a:r>
              <a:rPr lang="pl-PL" sz="4391" spc="-87" dirty="0">
                <a:solidFill>
                  <a:srgbClr val="000000"/>
                </a:solidFill>
                <a:latin typeface="Cardo Bold"/>
              </a:rPr>
              <a:t>6</a:t>
            </a:r>
            <a:r>
              <a:rPr lang="en-US" sz="4391" spc="-87" dirty="0" smtClean="0">
                <a:solidFill>
                  <a:srgbClr val="000000"/>
                </a:solidFill>
                <a:latin typeface="Cardo Bold"/>
              </a:rPr>
              <a:t>.2</a:t>
            </a:r>
            <a:r>
              <a:rPr lang="en-US" sz="4391" spc="-87" dirty="0">
                <a:solidFill>
                  <a:srgbClr val="000000"/>
                </a:solidFill>
                <a:latin typeface="Cardo Bold"/>
              </a:rPr>
              <a:t>. ZADANIA SPOŁECZNE</a:t>
            </a:r>
          </a:p>
        </p:txBody>
      </p:sp>
      <p:sp>
        <p:nvSpPr>
          <p:cNvPr id="18" name="AutoShape 18"/>
          <p:cNvSpPr/>
          <p:nvPr/>
        </p:nvSpPr>
        <p:spPr>
          <a:xfrm>
            <a:off x="-95294" y="4729894"/>
            <a:ext cx="18813992" cy="0"/>
          </a:xfrm>
          <a:prstGeom prst="line">
            <a:avLst/>
          </a:prstGeom>
          <a:ln w="9525" cap="rnd">
            <a:solidFill>
              <a:srgbClr val="393939"/>
            </a:solidFill>
            <a:prstDash val="solid"/>
            <a:headEnd type="none" w="sm" len="sm"/>
            <a:tailEnd type="none" w="sm" len="sm"/>
          </a:ln>
        </p:spPr>
      </p:sp>
      <p:sp>
        <p:nvSpPr>
          <p:cNvPr id="19" name="AutoShape 19"/>
          <p:cNvSpPr/>
          <p:nvPr/>
        </p:nvSpPr>
        <p:spPr>
          <a:xfrm>
            <a:off x="21304" y="6195527"/>
            <a:ext cx="18813992" cy="0"/>
          </a:xfrm>
          <a:prstGeom prst="line">
            <a:avLst/>
          </a:prstGeom>
          <a:ln w="9525" cap="rnd">
            <a:solidFill>
              <a:srgbClr val="393939"/>
            </a:solidFill>
            <a:prstDash val="solid"/>
            <a:headEnd type="none" w="sm" len="sm"/>
            <a:tailEnd type="none" w="sm" len="sm"/>
          </a:ln>
        </p:spPr>
      </p:sp>
      <p:sp>
        <p:nvSpPr>
          <p:cNvPr id="20" name="AutoShape 20"/>
          <p:cNvSpPr/>
          <p:nvPr/>
        </p:nvSpPr>
        <p:spPr>
          <a:xfrm>
            <a:off x="1617018" y="7116126"/>
            <a:ext cx="15841997" cy="0"/>
          </a:xfrm>
          <a:prstGeom prst="line">
            <a:avLst/>
          </a:prstGeom>
          <a:ln w="9525" cap="rnd">
            <a:solidFill>
              <a:srgbClr val="C2B093"/>
            </a:solidFill>
            <a:prstDash val="solid"/>
            <a:headEnd type="none" w="sm" len="sm"/>
            <a:tailEnd type="none" w="sm" len="sm"/>
          </a:ln>
        </p:spPr>
      </p:sp>
      <p:sp>
        <p:nvSpPr>
          <p:cNvPr id="21" name="TextBox 21"/>
          <p:cNvSpPr txBox="1"/>
          <p:nvPr/>
        </p:nvSpPr>
        <p:spPr>
          <a:xfrm>
            <a:off x="5229645" y="6440732"/>
            <a:ext cx="6843487" cy="435212"/>
          </a:xfrm>
          <a:prstGeom prst="rect">
            <a:avLst/>
          </a:prstGeom>
        </p:spPr>
        <p:txBody>
          <a:bodyPr lIns="0" tIns="0" rIns="0" bIns="0" rtlCol="0" anchor="t">
            <a:spAutoFit/>
          </a:bodyPr>
          <a:lstStyle/>
          <a:p>
            <a:pPr algn="ctr">
              <a:lnSpc>
                <a:spcPts val="3414"/>
              </a:lnSpc>
              <a:spcBef>
                <a:spcPct val="0"/>
              </a:spcBef>
            </a:pPr>
            <a:r>
              <a:rPr lang="en-US" sz="3076" spc="-61">
                <a:solidFill>
                  <a:srgbClr val="000000"/>
                </a:solidFill>
                <a:latin typeface="Cardo"/>
              </a:rPr>
              <a:t>Opis przedsięwzięcia: </a:t>
            </a:r>
          </a:p>
        </p:txBody>
      </p:sp>
      <p:sp>
        <p:nvSpPr>
          <p:cNvPr id="22" name="TextBox 22"/>
          <p:cNvSpPr txBox="1"/>
          <p:nvPr/>
        </p:nvSpPr>
        <p:spPr>
          <a:xfrm>
            <a:off x="238493" y="1466852"/>
            <a:ext cx="1168598" cy="435253"/>
          </a:xfrm>
          <a:prstGeom prst="rect">
            <a:avLst/>
          </a:prstGeom>
        </p:spPr>
        <p:txBody>
          <a:bodyPr lIns="0" tIns="0" rIns="0" bIns="0" rtlCol="0" anchor="t">
            <a:spAutoFit/>
          </a:bodyPr>
          <a:lstStyle/>
          <a:p>
            <a:pPr algn="ctr">
              <a:lnSpc>
                <a:spcPts val="3418"/>
              </a:lnSpc>
              <a:spcBef>
                <a:spcPct val="0"/>
              </a:spcBef>
            </a:pPr>
            <a:r>
              <a:rPr lang="en-US" sz="3079" spc="-61">
                <a:solidFill>
                  <a:srgbClr val="000000"/>
                </a:solidFill>
                <a:latin typeface="Cardo"/>
              </a:rPr>
              <a:t>NR 13 </a:t>
            </a:r>
          </a:p>
        </p:txBody>
      </p:sp>
      <p:sp>
        <p:nvSpPr>
          <p:cNvPr id="23" name="TextBox 23"/>
          <p:cNvSpPr txBox="1"/>
          <p:nvPr/>
        </p:nvSpPr>
        <p:spPr>
          <a:xfrm>
            <a:off x="1797993" y="1252540"/>
            <a:ext cx="10494027" cy="863878"/>
          </a:xfrm>
          <a:prstGeom prst="rect">
            <a:avLst/>
          </a:prstGeom>
        </p:spPr>
        <p:txBody>
          <a:bodyPr lIns="0" tIns="0" rIns="0" bIns="0" rtlCol="0" anchor="t">
            <a:spAutoFit/>
          </a:bodyPr>
          <a:lstStyle/>
          <a:p>
            <a:pPr>
              <a:lnSpc>
                <a:spcPts val="3418"/>
              </a:lnSpc>
              <a:spcBef>
                <a:spcPct val="0"/>
              </a:spcBef>
            </a:pPr>
            <a:r>
              <a:rPr lang="en-US" sz="3079" spc="-61">
                <a:solidFill>
                  <a:srgbClr val="000000"/>
                </a:solidFill>
                <a:latin typeface="Cardo"/>
              </a:rPr>
              <a:t>Wydarzenie patriotyczne.</a:t>
            </a:r>
          </a:p>
          <a:p>
            <a:pPr>
              <a:lnSpc>
                <a:spcPts val="3418"/>
              </a:lnSpc>
              <a:spcBef>
                <a:spcPct val="0"/>
              </a:spcBef>
            </a:pPr>
            <a:r>
              <a:rPr lang="en-US" sz="3079" spc="-61">
                <a:solidFill>
                  <a:srgbClr val="000000"/>
                </a:solidFill>
                <a:latin typeface="Cardo"/>
              </a:rPr>
              <a:t>Upamiętnienie pomordowanych żołnierzy AK w Trawnikach.</a:t>
            </a:r>
          </a:p>
        </p:txBody>
      </p:sp>
      <p:sp>
        <p:nvSpPr>
          <p:cNvPr id="24" name="TextBox 24"/>
          <p:cNvSpPr txBox="1"/>
          <p:nvPr/>
        </p:nvSpPr>
        <p:spPr>
          <a:xfrm>
            <a:off x="238493" y="5103908"/>
            <a:ext cx="1168618" cy="436877"/>
          </a:xfrm>
          <a:prstGeom prst="rect">
            <a:avLst/>
          </a:prstGeom>
        </p:spPr>
        <p:txBody>
          <a:bodyPr lIns="0" tIns="0" rIns="0" bIns="0" rtlCol="0" anchor="t">
            <a:spAutoFit/>
          </a:bodyPr>
          <a:lstStyle/>
          <a:p>
            <a:pPr algn="ctr">
              <a:lnSpc>
                <a:spcPts val="3418"/>
              </a:lnSpc>
              <a:spcBef>
                <a:spcPct val="0"/>
              </a:spcBef>
            </a:pPr>
            <a:r>
              <a:rPr lang="en-US" sz="3079" spc="-61">
                <a:solidFill>
                  <a:srgbClr val="000000"/>
                </a:solidFill>
                <a:latin typeface="Cardo"/>
              </a:rPr>
              <a:t>NR 14 </a:t>
            </a:r>
          </a:p>
        </p:txBody>
      </p:sp>
      <p:sp>
        <p:nvSpPr>
          <p:cNvPr id="25" name="TextBox 25"/>
          <p:cNvSpPr txBox="1"/>
          <p:nvPr/>
        </p:nvSpPr>
        <p:spPr>
          <a:xfrm>
            <a:off x="1694372" y="5158519"/>
            <a:ext cx="15467856" cy="863878"/>
          </a:xfrm>
          <a:prstGeom prst="rect">
            <a:avLst/>
          </a:prstGeom>
        </p:spPr>
        <p:txBody>
          <a:bodyPr lIns="0" tIns="0" rIns="0" bIns="0" rtlCol="0" anchor="t">
            <a:spAutoFit/>
          </a:bodyPr>
          <a:lstStyle/>
          <a:p>
            <a:pPr>
              <a:lnSpc>
                <a:spcPts val="3418"/>
              </a:lnSpc>
              <a:spcBef>
                <a:spcPct val="0"/>
              </a:spcBef>
            </a:pPr>
            <a:r>
              <a:rPr lang="en-US" sz="3079" spc="-61">
                <a:solidFill>
                  <a:srgbClr val="000000"/>
                </a:solidFill>
                <a:latin typeface="Cardo"/>
              </a:rPr>
              <a:t>Wydarzenie patriotyczne.</a:t>
            </a:r>
          </a:p>
          <a:p>
            <a:pPr>
              <a:lnSpc>
                <a:spcPts val="3418"/>
              </a:lnSpc>
              <a:spcBef>
                <a:spcPct val="0"/>
              </a:spcBef>
            </a:pPr>
            <a:r>
              <a:rPr lang="en-US" sz="3079" spc="-61">
                <a:solidFill>
                  <a:srgbClr val="000000"/>
                </a:solidFill>
                <a:latin typeface="Cardo"/>
              </a:rPr>
              <a:t>Msza w smykowskim lesie  za pomordowanych mieszkańców wsi Adamów i Królewiec w 1940 r.</a:t>
            </a:r>
          </a:p>
        </p:txBody>
      </p:sp>
      <p:sp>
        <p:nvSpPr>
          <p:cNvPr id="26" name="TextBox 26"/>
          <p:cNvSpPr txBox="1"/>
          <p:nvPr/>
        </p:nvSpPr>
        <p:spPr>
          <a:xfrm>
            <a:off x="1694372" y="3227840"/>
            <a:ext cx="15467856" cy="1292503"/>
          </a:xfrm>
          <a:prstGeom prst="rect">
            <a:avLst/>
          </a:prstGeom>
        </p:spPr>
        <p:txBody>
          <a:bodyPr lIns="0" tIns="0" rIns="0" bIns="0" rtlCol="0" anchor="t">
            <a:spAutoFit/>
          </a:bodyPr>
          <a:lstStyle/>
          <a:p>
            <a:pPr algn="ctr">
              <a:lnSpc>
                <a:spcPts val="3418"/>
              </a:lnSpc>
              <a:spcBef>
                <a:spcPct val="0"/>
              </a:spcBef>
            </a:pPr>
            <a:r>
              <a:rPr lang="en-US" sz="3079" spc="-61">
                <a:solidFill>
                  <a:srgbClr val="000000"/>
                </a:solidFill>
                <a:latin typeface="Cardo"/>
              </a:rPr>
              <a:t>Dla społeczności lokalnej jest to cykliczne i bardzo ważne wydarzenie upamiętniające bitwę pod Trawnikami w której zginęło 4 żołnierzy AK w 1944r. </a:t>
            </a:r>
          </a:p>
          <a:p>
            <a:pPr algn="ctr">
              <a:lnSpc>
                <a:spcPts val="3418"/>
              </a:lnSpc>
              <a:spcBef>
                <a:spcPct val="0"/>
              </a:spcBef>
            </a:pPr>
            <a:r>
              <a:rPr lang="en-US" sz="3079" spc="-61">
                <a:solidFill>
                  <a:srgbClr val="000000"/>
                </a:solidFill>
                <a:latin typeface="Cardo"/>
              </a:rPr>
              <a:t>Wydarzenie jest organizowane przez gminę Smyków oraz Parafię w Zaborowicach.  </a:t>
            </a:r>
          </a:p>
        </p:txBody>
      </p:sp>
      <p:sp>
        <p:nvSpPr>
          <p:cNvPr id="27" name="TextBox 27"/>
          <p:cNvSpPr txBox="1"/>
          <p:nvPr/>
        </p:nvSpPr>
        <p:spPr>
          <a:xfrm>
            <a:off x="2093959" y="7569343"/>
            <a:ext cx="15191481" cy="863878"/>
          </a:xfrm>
          <a:prstGeom prst="rect">
            <a:avLst/>
          </a:prstGeom>
        </p:spPr>
        <p:txBody>
          <a:bodyPr lIns="0" tIns="0" rIns="0" bIns="0" rtlCol="0" anchor="t">
            <a:spAutoFit/>
          </a:bodyPr>
          <a:lstStyle/>
          <a:p>
            <a:pPr algn="ctr">
              <a:lnSpc>
                <a:spcPts val="3418"/>
              </a:lnSpc>
              <a:spcBef>
                <a:spcPct val="0"/>
              </a:spcBef>
            </a:pPr>
            <a:r>
              <a:rPr lang="en-US" sz="3079" spc="-61">
                <a:solidFill>
                  <a:srgbClr val="000000"/>
                </a:solidFill>
                <a:latin typeface="Cardo"/>
              </a:rPr>
              <a:t>Dla społeczności lokalnej jest to ważne wydarzenie upamiętniające pomordowanych przez  wojsko niemieckie  mieszkańców wsi Adamów i Królewiec w 1940 r. w lesie w Smykowie.</a:t>
            </a:r>
          </a:p>
        </p:txBody>
      </p:sp>
      <p:pic>
        <p:nvPicPr>
          <p:cNvPr id="28" name="Picture 28"/>
          <p:cNvPicPr>
            <a:picLocks noChangeAspect="1"/>
          </p:cNvPicPr>
          <p:nvPr/>
        </p:nvPicPr>
        <p:blipFill>
          <a:blip r:embed="rId6"/>
          <a:srcRect/>
          <a:stretch>
            <a:fillRect/>
          </a:stretch>
        </p:blipFill>
        <p:spPr>
          <a:xfrm>
            <a:off x="309685" y="-27230"/>
            <a:ext cx="982010" cy="1046405"/>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6F3EF"/>
        </a:solidFill>
        <a:effectLst/>
      </p:bgPr>
    </p:bg>
    <p:spTree>
      <p:nvGrpSpPr>
        <p:cNvPr id="1" name=""/>
        <p:cNvGrpSpPr/>
        <p:nvPr/>
      </p:nvGrpSpPr>
      <p:grpSpPr>
        <a:xfrm>
          <a:off x="0" y="0"/>
          <a:ext cx="0" cy="0"/>
          <a:chOff x="0" y="0"/>
          <a:chExt cx="0" cy="0"/>
        </a:xfrm>
      </p:grpSpPr>
      <p:sp>
        <p:nvSpPr>
          <p:cNvPr id="2" name="AutoShape 2"/>
          <p:cNvSpPr/>
          <p:nvPr/>
        </p:nvSpPr>
        <p:spPr>
          <a:xfrm>
            <a:off x="-394661" y="9258300"/>
            <a:ext cx="20808023" cy="0"/>
          </a:xfrm>
          <a:prstGeom prst="line">
            <a:avLst/>
          </a:prstGeom>
          <a:ln w="9525" cap="rnd">
            <a:solidFill>
              <a:srgbClr val="393939"/>
            </a:solidFill>
            <a:prstDash val="solid"/>
            <a:headEnd type="none" w="sm" len="sm"/>
            <a:tailEnd type="none" w="sm" len="sm"/>
          </a:ln>
        </p:spPr>
      </p:sp>
      <p:sp>
        <p:nvSpPr>
          <p:cNvPr id="3" name="AutoShape 3"/>
          <p:cNvSpPr/>
          <p:nvPr/>
        </p:nvSpPr>
        <p:spPr>
          <a:xfrm rot="5400000">
            <a:off x="-9363459" y="6764049"/>
            <a:ext cx="20808023" cy="0"/>
          </a:xfrm>
          <a:prstGeom prst="line">
            <a:avLst/>
          </a:prstGeom>
          <a:ln w="9525" cap="rnd">
            <a:solidFill>
              <a:srgbClr val="393939"/>
            </a:solidFill>
            <a:prstDash val="solid"/>
            <a:headEnd type="none" w="sm" len="sm"/>
            <a:tailEnd type="none" w="sm" len="sm"/>
          </a:ln>
        </p:spPr>
      </p:sp>
      <p:sp>
        <p:nvSpPr>
          <p:cNvPr id="4" name="AutoShape 4"/>
          <p:cNvSpPr/>
          <p:nvPr/>
        </p:nvSpPr>
        <p:spPr>
          <a:xfrm>
            <a:off x="0" y="1028700"/>
            <a:ext cx="18719536" cy="0"/>
          </a:xfrm>
          <a:prstGeom prst="line">
            <a:avLst/>
          </a:prstGeom>
          <a:ln w="9525" cap="rnd">
            <a:solidFill>
              <a:srgbClr val="393939"/>
            </a:solidFill>
            <a:prstDash val="solid"/>
            <a:headEnd type="none" w="sm" len="sm"/>
            <a:tailEnd type="none" w="sm" len="sm"/>
          </a:ln>
        </p:spPr>
      </p:sp>
      <p:sp>
        <p:nvSpPr>
          <p:cNvPr id="5" name="AutoShape 5"/>
          <p:cNvSpPr/>
          <p:nvPr/>
        </p:nvSpPr>
        <p:spPr>
          <a:xfrm rot="5400000">
            <a:off x="6860051" y="6764049"/>
            <a:ext cx="20808023" cy="0"/>
          </a:xfrm>
          <a:prstGeom prst="line">
            <a:avLst/>
          </a:prstGeom>
          <a:ln w="9525" cap="rnd">
            <a:solidFill>
              <a:srgbClr val="393939"/>
            </a:solidFill>
            <a:prstDash val="solid"/>
            <a:headEnd type="none" w="sm" len="sm"/>
            <a:tailEnd type="none" w="sm" len="sm"/>
          </a:ln>
        </p:spPr>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8208612" y="-4694419"/>
            <a:ext cx="9060213" cy="5732644"/>
          </a:xfrm>
          <a:prstGeom prst="rect">
            <a:avLst/>
          </a:prstGeom>
        </p:spPr>
      </p:pic>
      <p:grpSp>
        <p:nvGrpSpPr>
          <p:cNvPr id="7" name="Group 7"/>
          <p:cNvGrpSpPr/>
          <p:nvPr/>
        </p:nvGrpSpPr>
        <p:grpSpPr>
          <a:xfrm>
            <a:off x="-2792132" y="7805135"/>
            <a:ext cx="3837448" cy="4324834"/>
            <a:chOff x="0" y="0"/>
            <a:chExt cx="5116597" cy="5766445"/>
          </a:xfrm>
        </p:grpSpPr>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48378" y="748378"/>
              <a:ext cx="3613490" cy="3613490"/>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54728" y="1404576"/>
              <a:ext cx="3613490" cy="3613490"/>
            </a:xfrm>
            <a:prstGeom prst="rect">
              <a:avLst/>
            </a:prstGeom>
          </p:spPr>
        </p:pic>
      </p:grpSp>
      <p:sp>
        <p:nvSpPr>
          <p:cNvPr id="10" name="TextBox 10"/>
          <p:cNvSpPr txBox="1"/>
          <p:nvPr/>
        </p:nvSpPr>
        <p:spPr>
          <a:xfrm>
            <a:off x="2101302" y="2964747"/>
            <a:ext cx="14316938" cy="4405131"/>
          </a:xfrm>
          <a:prstGeom prst="rect">
            <a:avLst/>
          </a:prstGeom>
        </p:spPr>
        <p:txBody>
          <a:bodyPr lIns="0" tIns="0" rIns="0" bIns="0" rtlCol="0" anchor="t">
            <a:spAutoFit/>
          </a:bodyPr>
          <a:lstStyle/>
          <a:p>
            <a:pPr algn="ctr">
              <a:lnSpc>
                <a:spcPts val="6919"/>
              </a:lnSpc>
              <a:spcBef>
                <a:spcPct val="0"/>
              </a:spcBef>
            </a:pPr>
            <a:r>
              <a:rPr lang="pl-PL" sz="6234" spc="-124" dirty="0" smtClean="0">
                <a:solidFill>
                  <a:srgbClr val="000000"/>
                </a:solidFill>
                <a:latin typeface="Cardo Bold"/>
              </a:rPr>
              <a:t>7</a:t>
            </a:r>
            <a:r>
              <a:rPr lang="en-US" sz="6234" spc="-124" dirty="0" smtClean="0">
                <a:solidFill>
                  <a:srgbClr val="000000"/>
                </a:solidFill>
                <a:latin typeface="Cardo Bold"/>
              </a:rPr>
              <a:t>. </a:t>
            </a:r>
            <a:r>
              <a:rPr lang="en-US" sz="6234" spc="-124" dirty="0">
                <a:solidFill>
                  <a:srgbClr val="000000"/>
                </a:solidFill>
                <a:latin typeface="Cardo Bold"/>
              </a:rPr>
              <a:t>Model </a:t>
            </a:r>
            <a:r>
              <a:rPr lang="en-US" sz="6234" spc="-124" dirty="0" err="1">
                <a:solidFill>
                  <a:srgbClr val="000000"/>
                </a:solidFill>
                <a:latin typeface="Cardo Bold"/>
              </a:rPr>
              <a:t>struktury</a:t>
            </a:r>
            <a:r>
              <a:rPr lang="en-US" sz="6234" spc="-124" dirty="0">
                <a:solidFill>
                  <a:srgbClr val="000000"/>
                </a:solidFill>
                <a:latin typeface="Cardo Bold"/>
              </a:rPr>
              <a:t> </a:t>
            </a:r>
            <a:r>
              <a:rPr lang="en-US" sz="6234" spc="-124" dirty="0" err="1">
                <a:solidFill>
                  <a:srgbClr val="000000"/>
                </a:solidFill>
                <a:latin typeface="Cardo Bold"/>
              </a:rPr>
              <a:t>funkcjonalno-przestrzennej</a:t>
            </a:r>
            <a:r>
              <a:rPr lang="en-US" sz="6234" spc="-124" dirty="0">
                <a:solidFill>
                  <a:srgbClr val="000000"/>
                </a:solidFill>
                <a:latin typeface="Cardo Bold"/>
              </a:rPr>
              <a:t> </a:t>
            </a:r>
            <a:r>
              <a:rPr lang="en-US" sz="6234" spc="-124" dirty="0" err="1">
                <a:solidFill>
                  <a:srgbClr val="000000"/>
                </a:solidFill>
                <a:latin typeface="Cardo Bold"/>
              </a:rPr>
              <a:t>gminy</a:t>
            </a:r>
            <a:r>
              <a:rPr lang="en-US" sz="6234" spc="-124" dirty="0">
                <a:solidFill>
                  <a:srgbClr val="000000"/>
                </a:solidFill>
                <a:latin typeface="Cardo Bold"/>
              </a:rPr>
              <a:t> </a:t>
            </a:r>
            <a:r>
              <a:rPr lang="en-US" sz="6234" spc="-124" dirty="0" err="1">
                <a:solidFill>
                  <a:srgbClr val="000000"/>
                </a:solidFill>
                <a:latin typeface="Cardo Bold"/>
              </a:rPr>
              <a:t>Smyków</a:t>
            </a:r>
            <a:r>
              <a:rPr lang="en-US" sz="6234" spc="-124" dirty="0">
                <a:solidFill>
                  <a:srgbClr val="000000"/>
                </a:solidFill>
                <a:latin typeface="Cardo Bold"/>
              </a:rPr>
              <a:t> </a:t>
            </a:r>
            <a:r>
              <a:rPr lang="en-US" sz="6234" spc="-124" dirty="0" err="1">
                <a:solidFill>
                  <a:srgbClr val="000000"/>
                </a:solidFill>
                <a:latin typeface="Cardo Bold"/>
              </a:rPr>
              <a:t>oraz</a:t>
            </a:r>
            <a:r>
              <a:rPr lang="en-US" sz="6234" spc="-124" dirty="0">
                <a:solidFill>
                  <a:srgbClr val="000000"/>
                </a:solidFill>
                <a:latin typeface="Cardo Bold"/>
              </a:rPr>
              <a:t> </a:t>
            </a:r>
            <a:r>
              <a:rPr lang="en-US" sz="6234" spc="-124" dirty="0" err="1">
                <a:solidFill>
                  <a:srgbClr val="000000"/>
                </a:solidFill>
                <a:latin typeface="Cardo Bold"/>
              </a:rPr>
              <a:t>ustalenia</a:t>
            </a:r>
            <a:r>
              <a:rPr lang="en-US" sz="6234" spc="-124" dirty="0">
                <a:solidFill>
                  <a:srgbClr val="000000"/>
                </a:solidFill>
                <a:latin typeface="Cardo Bold"/>
              </a:rPr>
              <a:t> </a:t>
            </a:r>
            <a:r>
              <a:rPr lang="en-US" sz="6234" spc="-124" dirty="0" err="1">
                <a:solidFill>
                  <a:srgbClr val="000000"/>
                </a:solidFill>
                <a:latin typeface="Cardo Bold"/>
              </a:rPr>
              <a:t>i</a:t>
            </a:r>
            <a:r>
              <a:rPr lang="en-US" sz="6234" spc="-124" dirty="0">
                <a:solidFill>
                  <a:srgbClr val="000000"/>
                </a:solidFill>
                <a:latin typeface="Cardo Bold"/>
              </a:rPr>
              <a:t> </a:t>
            </a:r>
            <a:r>
              <a:rPr lang="en-US" sz="6234" spc="-124" dirty="0" err="1">
                <a:solidFill>
                  <a:srgbClr val="000000"/>
                </a:solidFill>
                <a:latin typeface="Cardo Bold"/>
              </a:rPr>
              <a:t>rekomendacje</a:t>
            </a:r>
            <a:r>
              <a:rPr lang="en-US" sz="6234" spc="-124" dirty="0">
                <a:solidFill>
                  <a:srgbClr val="000000"/>
                </a:solidFill>
                <a:latin typeface="Cardo Bold"/>
              </a:rPr>
              <a:t> w </a:t>
            </a:r>
            <a:r>
              <a:rPr lang="en-US" sz="6234" spc="-124" dirty="0" err="1">
                <a:solidFill>
                  <a:srgbClr val="000000"/>
                </a:solidFill>
                <a:latin typeface="Cardo Bold"/>
              </a:rPr>
              <a:t>zakresie</a:t>
            </a:r>
            <a:r>
              <a:rPr lang="en-US" sz="6234" spc="-124" dirty="0">
                <a:solidFill>
                  <a:srgbClr val="000000"/>
                </a:solidFill>
                <a:latin typeface="Cardo Bold"/>
              </a:rPr>
              <a:t> </a:t>
            </a:r>
            <a:r>
              <a:rPr lang="en-US" sz="6234" spc="-124" dirty="0" err="1">
                <a:solidFill>
                  <a:srgbClr val="000000"/>
                </a:solidFill>
                <a:latin typeface="Cardo Bold"/>
              </a:rPr>
              <a:t>kształtowania</a:t>
            </a:r>
            <a:r>
              <a:rPr lang="en-US" sz="6234" spc="-124" dirty="0">
                <a:solidFill>
                  <a:srgbClr val="000000"/>
                </a:solidFill>
                <a:latin typeface="Cardo Bold"/>
              </a:rPr>
              <a:t> </a:t>
            </a:r>
            <a:r>
              <a:rPr lang="en-US" sz="6234" spc="-124" dirty="0" err="1">
                <a:solidFill>
                  <a:srgbClr val="000000"/>
                </a:solidFill>
                <a:latin typeface="Cardo Bold"/>
              </a:rPr>
              <a:t>i</a:t>
            </a:r>
            <a:r>
              <a:rPr lang="en-US" sz="6234" spc="-124" dirty="0">
                <a:solidFill>
                  <a:srgbClr val="000000"/>
                </a:solidFill>
                <a:latin typeface="Cardo Bold"/>
              </a:rPr>
              <a:t> </a:t>
            </a:r>
            <a:r>
              <a:rPr lang="en-US" sz="6234" spc="-124" dirty="0" err="1">
                <a:solidFill>
                  <a:srgbClr val="000000"/>
                </a:solidFill>
                <a:latin typeface="Cardo Bold"/>
              </a:rPr>
              <a:t>prowadzenia</a:t>
            </a:r>
            <a:r>
              <a:rPr lang="en-US" sz="6234" spc="-124" dirty="0">
                <a:solidFill>
                  <a:srgbClr val="000000"/>
                </a:solidFill>
                <a:latin typeface="Cardo Bold"/>
              </a:rPr>
              <a:t> </a:t>
            </a:r>
            <a:r>
              <a:rPr lang="en-US" sz="6234" spc="-124" dirty="0" err="1">
                <a:solidFill>
                  <a:srgbClr val="000000"/>
                </a:solidFill>
                <a:latin typeface="Cardo Bold"/>
              </a:rPr>
              <a:t>polityki</a:t>
            </a:r>
            <a:r>
              <a:rPr lang="en-US" sz="6234" spc="-124" dirty="0">
                <a:solidFill>
                  <a:srgbClr val="000000"/>
                </a:solidFill>
                <a:latin typeface="Cardo Bold"/>
              </a:rPr>
              <a:t> </a:t>
            </a:r>
            <a:r>
              <a:rPr lang="en-US" sz="6234" spc="-124" dirty="0" err="1">
                <a:solidFill>
                  <a:srgbClr val="000000"/>
                </a:solidFill>
                <a:latin typeface="Cardo Bold"/>
              </a:rPr>
              <a:t>przestrzennej</a:t>
            </a:r>
            <a:r>
              <a:rPr lang="en-US" sz="6234" spc="-124" dirty="0">
                <a:solidFill>
                  <a:srgbClr val="000000"/>
                </a:solidFill>
                <a:latin typeface="Cardo Bold"/>
              </a:rPr>
              <a:t>. </a:t>
            </a:r>
          </a:p>
        </p:txBody>
      </p:sp>
      <p:pic>
        <p:nvPicPr>
          <p:cNvPr id="11" name="Picture 11"/>
          <p:cNvPicPr>
            <a:picLocks noChangeAspect="1"/>
          </p:cNvPicPr>
          <p:nvPr/>
        </p:nvPicPr>
        <p:blipFill>
          <a:blip r:embed="rId6"/>
          <a:srcRect/>
          <a:stretch>
            <a:fillRect/>
          </a:stretch>
        </p:blipFill>
        <p:spPr>
          <a:xfrm>
            <a:off x="0" y="-17705"/>
            <a:ext cx="982010" cy="1046405"/>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6F3EF"/>
        </a:solidFill>
        <a:effectLst/>
      </p:bgPr>
    </p:bg>
    <p:spTree>
      <p:nvGrpSpPr>
        <p:cNvPr id="1" name=""/>
        <p:cNvGrpSpPr/>
        <p:nvPr/>
      </p:nvGrpSpPr>
      <p:grpSpPr>
        <a:xfrm>
          <a:off x="0" y="0"/>
          <a:ext cx="0" cy="0"/>
          <a:chOff x="0" y="0"/>
          <a:chExt cx="0" cy="0"/>
        </a:xfrm>
      </p:grpSpPr>
      <p:sp>
        <p:nvSpPr>
          <p:cNvPr id="2" name="AutoShape 2"/>
          <p:cNvSpPr/>
          <p:nvPr/>
        </p:nvSpPr>
        <p:spPr>
          <a:xfrm>
            <a:off x="-394661" y="9544595"/>
            <a:ext cx="20808023" cy="0"/>
          </a:xfrm>
          <a:prstGeom prst="line">
            <a:avLst/>
          </a:prstGeom>
          <a:ln w="9525" cap="rnd">
            <a:solidFill>
              <a:srgbClr val="393939"/>
            </a:solidFill>
            <a:prstDash val="solid"/>
            <a:headEnd type="none" w="sm" len="sm"/>
            <a:tailEnd type="none" w="sm" len="sm"/>
          </a:ln>
        </p:spPr>
      </p:sp>
      <p:sp>
        <p:nvSpPr>
          <p:cNvPr id="3" name="AutoShape 3"/>
          <p:cNvSpPr/>
          <p:nvPr/>
        </p:nvSpPr>
        <p:spPr>
          <a:xfrm>
            <a:off x="-107884" y="3476438"/>
            <a:ext cx="18719536" cy="0"/>
          </a:xfrm>
          <a:prstGeom prst="line">
            <a:avLst/>
          </a:prstGeom>
          <a:ln w="9525" cap="rnd">
            <a:solidFill>
              <a:srgbClr val="393939"/>
            </a:solidFill>
            <a:prstDash val="solid"/>
            <a:headEnd type="none" w="sm" len="sm"/>
            <a:tailEnd type="none" w="sm" len="sm"/>
          </a:ln>
        </p:spPr>
      </p:sp>
      <p:sp>
        <p:nvSpPr>
          <p:cNvPr id="4" name="AutoShape 4"/>
          <p:cNvSpPr/>
          <p:nvPr/>
        </p:nvSpPr>
        <p:spPr>
          <a:xfrm rot="5400000">
            <a:off x="6860051" y="6764049"/>
            <a:ext cx="20808023" cy="0"/>
          </a:xfrm>
          <a:prstGeom prst="line">
            <a:avLst/>
          </a:prstGeom>
          <a:ln w="9525" cap="rnd">
            <a:solidFill>
              <a:srgbClr val="393939"/>
            </a:solidFill>
            <a:prstDash val="solid"/>
            <a:headEnd type="none" w="sm" len="sm"/>
            <a:tailEnd type="none" w="sm" len="sm"/>
          </a:ln>
        </p:spPr>
      </p:sp>
      <p:sp>
        <p:nvSpPr>
          <p:cNvPr id="5" name="AutoShape 5"/>
          <p:cNvSpPr/>
          <p:nvPr/>
        </p:nvSpPr>
        <p:spPr>
          <a:xfrm rot="5400000">
            <a:off x="-5612335" y="9874997"/>
            <a:ext cx="20808023" cy="0"/>
          </a:xfrm>
          <a:prstGeom prst="line">
            <a:avLst/>
          </a:prstGeom>
          <a:ln w="9525" cap="rnd">
            <a:solidFill>
              <a:srgbClr val="393939"/>
            </a:solidFill>
            <a:prstDash val="solid"/>
            <a:headEnd type="none" w="sm" len="sm"/>
            <a:tailEnd type="none" w="sm" len="sm"/>
          </a:ln>
        </p:spPr>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a:off x="15595515" y="1871396"/>
            <a:ext cx="9060213" cy="5732644"/>
          </a:xfrm>
          <a:prstGeom prst="rect">
            <a:avLst/>
          </a:prstGeom>
        </p:spPr>
      </p:pic>
      <p:sp>
        <p:nvSpPr>
          <p:cNvPr id="7" name="AutoShape 7"/>
          <p:cNvSpPr/>
          <p:nvPr/>
        </p:nvSpPr>
        <p:spPr>
          <a:xfrm>
            <a:off x="0" y="6128327"/>
            <a:ext cx="18611652" cy="0"/>
          </a:xfrm>
          <a:prstGeom prst="line">
            <a:avLst/>
          </a:prstGeom>
          <a:ln w="9525" cap="rnd">
            <a:solidFill>
              <a:srgbClr val="393939"/>
            </a:solidFill>
            <a:prstDash val="solid"/>
            <a:headEnd type="none" w="sm" len="sm"/>
            <a:tailEnd type="none" w="sm" len="sm"/>
          </a:ln>
        </p:spPr>
      </p:sp>
      <p:sp>
        <p:nvSpPr>
          <p:cNvPr id="8" name="TextBox 8"/>
          <p:cNvSpPr txBox="1"/>
          <p:nvPr/>
        </p:nvSpPr>
        <p:spPr>
          <a:xfrm>
            <a:off x="854264" y="1449747"/>
            <a:ext cx="3343870" cy="569365"/>
          </a:xfrm>
          <a:prstGeom prst="rect">
            <a:avLst/>
          </a:prstGeom>
        </p:spPr>
        <p:txBody>
          <a:bodyPr lIns="0" tIns="0" rIns="0" bIns="0" rtlCol="0" anchor="t">
            <a:spAutoFit/>
          </a:bodyPr>
          <a:lstStyle/>
          <a:p>
            <a:pPr algn="ctr">
              <a:lnSpc>
                <a:spcPts val="4417"/>
              </a:lnSpc>
              <a:spcBef>
                <a:spcPct val="0"/>
              </a:spcBef>
            </a:pPr>
            <a:r>
              <a:rPr lang="en-US" sz="3979" spc="-79">
                <a:solidFill>
                  <a:srgbClr val="000000"/>
                </a:solidFill>
                <a:latin typeface="Cardo Bold"/>
              </a:rPr>
              <a:t>MAPA NR 1 – </a:t>
            </a:r>
          </a:p>
        </p:txBody>
      </p:sp>
      <p:sp>
        <p:nvSpPr>
          <p:cNvPr id="9" name="TextBox 9"/>
          <p:cNvSpPr txBox="1"/>
          <p:nvPr/>
        </p:nvSpPr>
        <p:spPr>
          <a:xfrm>
            <a:off x="854264" y="4574135"/>
            <a:ext cx="3343870" cy="569365"/>
          </a:xfrm>
          <a:prstGeom prst="rect">
            <a:avLst/>
          </a:prstGeom>
        </p:spPr>
        <p:txBody>
          <a:bodyPr lIns="0" tIns="0" rIns="0" bIns="0" rtlCol="0" anchor="t">
            <a:spAutoFit/>
          </a:bodyPr>
          <a:lstStyle/>
          <a:p>
            <a:pPr algn="ctr">
              <a:lnSpc>
                <a:spcPts val="4417"/>
              </a:lnSpc>
              <a:spcBef>
                <a:spcPct val="0"/>
              </a:spcBef>
            </a:pPr>
            <a:r>
              <a:rPr lang="en-US" sz="3979" spc="-79">
                <a:solidFill>
                  <a:srgbClr val="000000"/>
                </a:solidFill>
                <a:latin typeface="Cardo Bold"/>
              </a:rPr>
              <a:t>MAPA NR 2 – </a:t>
            </a:r>
          </a:p>
        </p:txBody>
      </p:sp>
      <p:sp>
        <p:nvSpPr>
          <p:cNvPr id="10" name="TextBox 10"/>
          <p:cNvSpPr txBox="1"/>
          <p:nvPr/>
        </p:nvSpPr>
        <p:spPr>
          <a:xfrm>
            <a:off x="854264" y="7570828"/>
            <a:ext cx="3343870" cy="569365"/>
          </a:xfrm>
          <a:prstGeom prst="rect">
            <a:avLst/>
          </a:prstGeom>
        </p:spPr>
        <p:txBody>
          <a:bodyPr lIns="0" tIns="0" rIns="0" bIns="0" rtlCol="0" anchor="t">
            <a:spAutoFit/>
          </a:bodyPr>
          <a:lstStyle/>
          <a:p>
            <a:pPr algn="ctr">
              <a:lnSpc>
                <a:spcPts val="4417"/>
              </a:lnSpc>
              <a:spcBef>
                <a:spcPct val="0"/>
              </a:spcBef>
            </a:pPr>
            <a:r>
              <a:rPr lang="en-US" sz="3979" spc="-79">
                <a:solidFill>
                  <a:srgbClr val="000000"/>
                </a:solidFill>
                <a:latin typeface="Cardo Bold"/>
              </a:rPr>
              <a:t>MAPA NR 3 – </a:t>
            </a:r>
          </a:p>
        </p:txBody>
      </p:sp>
      <p:sp>
        <p:nvSpPr>
          <p:cNvPr id="11" name="TextBox 11"/>
          <p:cNvSpPr txBox="1"/>
          <p:nvPr/>
        </p:nvSpPr>
        <p:spPr>
          <a:xfrm>
            <a:off x="5127018" y="145353"/>
            <a:ext cx="11249396" cy="3237809"/>
          </a:xfrm>
          <a:prstGeom prst="rect">
            <a:avLst/>
          </a:prstGeom>
        </p:spPr>
        <p:txBody>
          <a:bodyPr lIns="0" tIns="0" rIns="0" bIns="0" rtlCol="0" anchor="t">
            <a:spAutoFit/>
          </a:bodyPr>
          <a:lstStyle/>
          <a:p>
            <a:pPr algn="ctr">
              <a:lnSpc>
                <a:spcPts val="2768"/>
              </a:lnSpc>
              <a:spcBef>
                <a:spcPct val="0"/>
              </a:spcBef>
            </a:pPr>
            <a:r>
              <a:rPr lang="en-US" sz="2494" spc="-49" dirty="0">
                <a:solidFill>
                  <a:srgbClr val="000000"/>
                </a:solidFill>
                <a:latin typeface="Cardo"/>
              </a:rPr>
              <a:t>„</a:t>
            </a:r>
            <a:r>
              <a:rPr lang="en-US" sz="2494" spc="-49" dirty="0" err="1">
                <a:solidFill>
                  <a:srgbClr val="000000"/>
                </a:solidFill>
                <a:latin typeface="Cardo"/>
              </a:rPr>
              <a:t>Rozmieszczenie</a:t>
            </a:r>
            <a:r>
              <a:rPr lang="en-US" sz="2494" spc="-49" dirty="0">
                <a:solidFill>
                  <a:srgbClr val="000000"/>
                </a:solidFill>
                <a:latin typeface="Cardo"/>
              </a:rPr>
              <a:t> </a:t>
            </a:r>
            <a:r>
              <a:rPr lang="en-US" sz="2494" spc="-49" dirty="0" err="1">
                <a:solidFill>
                  <a:srgbClr val="000000"/>
                </a:solidFill>
                <a:latin typeface="Cardo"/>
              </a:rPr>
              <a:t>zadań</a:t>
            </a:r>
            <a:r>
              <a:rPr lang="en-US" sz="2494" spc="-49" dirty="0">
                <a:solidFill>
                  <a:srgbClr val="000000"/>
                </a:solidFill>
                <a:latin typeface="Cardo"/>
              </a:rPr>
              <a:t> </a:t>
            </a:r>
            <a:r>
              <a:rPr lang="en-US" sz="2494" spc="-49" dirty="0" err="1">
                <a:solidFill>
                  <a:srgbClr val="000000"/>
                </a:solidFill>
                <a:latin typeface="Cardo"/>
              </a:rPr>
              <a:t>inwestycyjnych</a:t>
            </a:r>
            <a:r>
              <a:rPr lang="en-US" sz="2494" spc="-49" dirty="0">
                <a:solidFill>
                  <a:srgbClr val="000000"/>
                </a:solidFill>
                <a:latin typeface="Cardo"/>
              </a:rPr>
              <a:t> w </a:t>
            </a:r>
            <a:r>
              <a:rPr lang="en-US" sz="2494" spc="-49" dirty="0" err="1">
                <a:solidFill>
                  <a:srgbClr val="000000"/>
                </a:solidFill>
                <a:latin typeface="Cardo"/>
              </a:rPr>
              <a:t>Gminie</a:t>
            </a:r>
            <a:r>
              <a:rPr lang="en-US" sz="2494" spc="-49" dirty="0">
                <a:solidFill>
                  <a:srgbClr val="000000"/>
                </a:solidFill>
                <a:latin typeface="Cardo"/>
              </a:rPr>
              <a:t> </a:t>
            </a:r>
            <a:r>
              <a:rPr lang="en-US" sz="2494" spc="-49" dirty="0" err="1">
                <a:solidFill>
                  <a:srgbClr val="000000"/>
                </a:solidFill>
                <a:latin typeface="Cardo"/>
              </a:rPr>
              <a:t>Smyków</a:t>
            </a:r>
            <a:r>
              <a:rPr lang="en-US" sz="2494" spc="-49" dirty="0">
                <a:solidFill>
                  <a:srgbClr val="000000"/>
                </a:solidFill>
                <a:latin typeface="Cardo"/>
              </a:rPr>
              <a:t>” – </a:t>
            </a:r>
            <a:r>
              <a:rPr lang="en-US" sz="2494" spc="-49" dirty="0" err="1">
                <a:solidFill>
                  <a:srgbClr val="000000"/>
                </a:solidFill>
                <a:latin typeface="Cardo"/>
              </a:rPr>
              <a:t>wskazuje</a:t>
            </a:r>
            <a:r>
              <a:rPr lang="en-US" sz="2494" spc="-49" dirty="0">
                <a:solidFill>
                  <a:srgbClr val="000000"/>
                </a:solidFill>
                <a:latin typeface="Cardo"/>
              </a:rPr>
              <a:t> </a:t>
            </a:r>
            <a:r>
              <a:rPr lang="en-US" sz="2494" spc="-49" dirty="0" err="1">
                <a:solidFill>
                  <a:srgbClr val="000000"/>
                </a:solidFill>
                <a:latin typeface="Cardo"/>
              </a:rPr>
              <a:t>kluczowe</a:t>
            </a:r>
            <a:r>
              <a:rPr lang="en-US" sz="2494" spc="-49" dirty="0">
                <a:solidFill>
                  <a:srgbClr val="000000"/>
                </a:solidFill>
                <a:latin typeface="Cardo"/>
              </a:rPr>
              <a:t> </a:t>
            </a:r>
            <a:r>
              <a:rPr lang="en-US" sz="2494" spc="-49" dirty="0" err="1">
                <a:solidFill>
                  <a:srgbClr val="000000"/>
                </a:solidFill>
                <a:latin typeface="Cardo"/>
              </a:rPr>
              <a:t>zadania</a:t>
            </a:r>
            <a:r>
              <a:rPr lang="en-US" sz="2494" spc="-49" dirty="0">
                <a:solidFill>
                  <a:srgbClr val="000000"/>
                </a:solidFill>
                <a:latin typeface="Cardo"/>
              </a:rPr>
              <a:t> do </a:t>
            </a:r>
            <a:r>
              <a:rPr lang="en-US" sz="2494" spc="-49" dirty="0" err="1">
                <a:solidFill>
                  <a:srgbClr val="000000"/>
                </a:solidFill>
                <a:latin typeface="Cardo"/>
              </a:rPr>
              <a:t>realizacji</a:t>
            </a:r>
            <a:r>
              <a:rPr lang="en-US" sz="2494" spc="-49" dirty="0">
                <a:solidFill>
                  <a:srgbClr val="000000"/>
                </a:solidFill>
                <a:latin typeface="Cardo"/>
              </a:rPr>
              <a:t> w </a:t>
            </a:r>
            <a:r>
              <a:rPr lang="en-US" sz="2494" spc="-49" dirty="0" err="1">
                <a:solidFill>
                  <a:srgbClr val="000000"/>
                </a:solidFill>
                <a:latin typeface="Cardo"/>
              </a:rPr>
              <a:t>gminie</a:t>
            </a:r>
            <a:r>
              <a:rPr lang="en-US" sz="2494" spc="-49" dirty="0">
                <a:solidFill>
                  <a:srgbClr val="000000"/>
                </a:solidFill>
                <a:latin typeface="Cardo"/>
              </a:rPr>
              <a:t> </a:t>
            </a:r>
            <a:r>
              <a:rPr lang="en-US" sz="2494" spc="-49" dirty="0" err="1">
                <a:solidFill>
                  <a:srgbClr val="000000"/>
                </a:solidFill>
                <a:latin typeface="Cardo"/>
              </a:rPr>
              <a:t>Smyków</a:t>
            </a:r>
            <a:r>
              <a:rPr lang="en-US" sz="2494" spc="-49" dirty="0">
                <a:solidFill>
                  <a:srgbClr val="000000"/>
                </a:solidFill>
                <a:latin typeface="Cardo"/>
              </a:rPr>
              <a:t> w </a:t>
            </a:r>
            <a:r>
              <a:rPr lang="en-US" sz="2494" spc="-49" dirty="0" err="1">
                <a:solidFill>
                  <a:srgbClr val="000000"/>
                </a:solidFill>
                <a:latin typeface="Cardo"/>
              </a:rPr>
              <a:t>latach</a:t>
            </a:r>
            <a:r>
              <a:rPr lang="en-US" sz="2494" spc="-49" dirty="0">
                <a:solidFill>
                  <a:srgbClr val="000000"/>
                </a:solidFill>
                <a:latin typeface="Cardo"/>
              </a:rPr>
              <a:t> 2023-2030, </a:t>
            </a:r>
            <a:r>
              <a:rPr lang="en-US" sz="2494" spc="-49" dirty="0" err="1">
                <a:solidFill>
                  <a:srgbClr val="000000"/>
                </a:solidFill>
                <a:latin typeface="Cardo"/>
              </a:rPr>
              <a:t>pokazuje</a:t>
            </a:r>
            <a:r>
              <a:rPr lang="en-US" sz="2494" spc="-49" dirty="0">
                <a:solidFill>
                  <a:srgbClr val="000000"/>
                </a:solidFill>
                <a:latin typeface="Cardo"/>
              </a:rPr>
              <a:t> </a:t>
            </a:r>
            <a:r>
              <a:rPr lang="en-US" sz="2494" spc="-49" dirty="0" err="1">
                <a:solidFill>
                  <a:srgbClr val="000000"/>
                </a:solidFill>
                <a:latin typeface="Cardo"/>
              </a:rPr>
              <a:t>również</a:t>
            </a:r>
            <a:r>
              <a:rPr lang="en-US" sz="2494" spc="-49" dirty="0">
                <a:solidFill>
                  <a:srgbClr val="000000"/>
                </a:solidFill>
                <a:latin typeface="Cardo"/>
              </a:rPr>
              <a:t> </a:t>
            </a:r>
            <a:r>
              <a:rPr lang="en-US" sz="2494" spc="-49" dirty="0" err="1">
                <a:solidFill>
                  <a:srgbClr val="000000"/>
                </a:solidFill>
                <a:latin typeface="Cardo"/>
              </a:rPr>
              <a:t>przynależności</a:t>
            </a:r>
            <a:r>
              <a:rPr lang="en-US" sz="2494" spc="-49" dirty="0">
                <a:solidFill>
                  <a:srgbClr val="000000"/>
                </a:solidFill>
                <a:latin typeface="Cardo"/>
              </a:rPr>
              <a:t> </a:t>
            </a:r>
            <a:r>
              <a:rPr lang="en-US" sz="2494" spc="-49" dirty="0" err="1">
                <a:solidFill>
                  <a:srgbClr val="000000"/>
                </a:solidFill>
                <a:latin typeface="Cardo"/>
              </a:rPr>
              <a:t>gminy</a:t>
            </a:r>
            <a:r>
              <a:rPr lang="en-US" sz="2494" spc="-49" dirty="0">
                <a:solidFill>
                  <a:srgbClr val="000000"/>
                </a:solidFill>
                <a:latin typeface="Cardo"/>
              </a:rPr>
              <a:t> do Natura 2000 „</a:t>
            </a:r>
            <a:r>
              <a:rPr lang="en-US" sz="2494" spc="-49" dirty="0" err="1">
                <a:solidFill>
                  <a:srgbClr val="000000"/>
                </a:solidFill>
                <a:latin typeface="Cardo"/>
              </a:rPr>
              <a:t>Dolina</a:t>
            </a:r>
            <a:r>
              <a:rPr lang="en-US" sz="2494" spc="-49" dirty="0">
                <a:solidFill>
                  <a:srgbClr val="000000"/>
                </a:solidFill>
                <a:latin typeface="Cardo"/>
              </a:rPr>
              <a:t> </a:t>
            </a:r>
            <a:r>
              <a:rPr lang="en-US" sz="2494" spc="-49" dirty="0" err="1">
                <a:solidFill>
                  <a:srgbClr val="000000"/>
                </a:solidFill>
                <a:latin typeface="Cardo"/>
              </a:rPr>
              <a:t>Czarnej</a:t>
            </a:r>
            <a:r>
              <a:rPr lang="en-US" sz="2494" spc="-49" dirty="0">
                <a:solidFill>
                  <a:srgbClr val="000000"/>
                </a:solidFill>
                <a:latin typeface="Cardo"/>
              </a:rPr>
              <a:t>” </a:t>
            </a:r>
            <a:r>
              <a:rPr lang="en-US" sz="2494" spc="-49" dirty="0" err="1">
                <a:solidFill>
                  <a:srgbClr val="000000"/>
                </a:solidFill>
                <a:latin typeface="Cardo"/>
              </a:rPr>
              <a:t>oraz</a:t>
            </a:r>
            <a:r>
              <a:rPr lang="en-US" sz="2494" spc="-49" dirty="0">
                <a:solidFill>
                  <a:srgbClr val="000000"/>
                </a:solidFill>
                <a:latin typeface="Cardo"/>
              </a:rPr>
              <a:t> </a:t>
            </a:r>
            <a:r>
              <a:rPr lang="en-US" sz="2494" spc="-49" dirty="0" err="1">
                <a:solidFill>
                  <a:srgbClr val="000000"/>
                </a:solidFill>
                <a:latin typeface="Cardo"/>
              </a:rPr>
              <a:t>ukazuje</a:t>
            </a:r>
            <a:r>
              <a:rPr lang="en-US" sz="2494" spc="-49" dirty="0">
                <a:solidFill>
                  <a:srgbClr val="000000"/>
                </a:solidFill>
                <a:latin typeface="Cardo"/>
              </a:rPr>
              <a:t>, </a:t>
            </a:r>
            <a:r>
              <a:rPr lang="en-US" sz="2494" spc="-49" dirty="0" err="1">
                <a:solidFill>
                  <a:srgbClr val="000000"/>
                </a:solidFill>
                <a:latin typeface="Cardo"/>
              </a:rPr>
              <a:t>iż</a:t>
            </a:r>
            <a:r>
              <a:rPr lang="en-US" sz="2494" spc="-49" dirty="0">
                <a:solidFill>
                  <a:srgbClr val="000000"/>
                </a:solidFill>
                <a:latin typeface="Cardo"/>
              </a:rPr>
              <a:t> </a:t>
            </a:r>
            <a:r>
              <a:rPr lang="en-US" sz="2494" spc="-49" dirty="0" err="1">
                <a:solidFill>
                  <a:srgbClr val="000000"/>
                </a:solidFill>
                <a:latin typeface="Cardo"/>
              </a:rPr>
              <a:t>na</a:t>
            </a:r>
            <a:r>
              <a:rPr lang="en-US" sz="2494" spc="-49" dirty="0">
                <a:solidFill>
                  <a:srgbClr val="000000"/>
                </a:solidFill>
                <a:latin typeface="Cardo"/>
              </a:rPr>
              <a:t> </a:t>
            </a:r>
            <a:r>
              <a:rPr lang="en-US" sz="2494" spc="-49" dirty="0" err="1">
                <a:solidFill>
                  <a:srgbClr val="000000"/>
                </a:solidFill>
                <a:latin typeface="Cardo"/>
              </a:rPr>
              <a:t>terenie</a:t>
            </a:r>
            <a:r>
              <a:rPr lang="en-US" sz="2494" spc="-49" dirty="0">
                <a:solidFill>
                  <a:srgbClr val="000000"/>
                </a:solidFill>
                <a:latin typeface="Cardo"/>
              </a:rPr>
              <a:t> </a:t>
            </a:r>
            <a:r>
              <a:rPr lang="en-US" sz="2494" spc="-49" dirty="0" err="1">
                <a:solidFill>
                  <a:srgbClr val="000000"/>
                </a:solidFill>
                <a:latin typeface="Cardo"/>
              </a:rPr>
              <a:t>gminy</a:t>
            </a:r>
            <a:r>
              <a:rPr lang="en-US" sz="2494" spc="-49" dirty="0">
                <a:solidFill>
                  <a:srgbClr val="000000"/>
                </a:solidFill>
                <a:latin typeface="Cardo"/>
              </a:rPr>
              <a:t> </a:t>
            </a:r>
            <a:r>
              <a:rPr lang="en-US" sz="2494" spc="-49" dirty="0" err="1">
                <a:solidFill>
                  <a:srgbClr val="000000"/>
                </a:solidFill>
                <a:latin typeface="Cardo"/>
              </a:rPr>
              <a:t>znajduje</a:t>
            </a:r>
            <a:r>
              <a:rPr lang="en-US" sz="2494" spc="-49" dirty="0">
                <a:solidFill>
                  <a:srgbClr val="000000"/>
                </a:solidFill>
                <a:latin typeface="Cardo"/>
              </a:rPr>
              <a:t> </a:t>
            </a:r>
            <a:r>
              <a:rPr lang="en-US" sz="2494" spc="-49" dirty="0" err="1">
                <a:solidFill>
                  <a:srgbClr val="000000"/>
                </a:solidFill>
                <a:latin typeface="Cardo"/>
              </a:rPr>
              <a:t>się</a:t>
            </a:r>
            <a:r>
              <a:rPr lang="en-US" sz="2494" spc="-49" dirty="0">
                <a:solidFill>
                  <a:srgbClr val="000000"/>
                </a:solidFill>
                <a:latin typeface="Cardo"/>
              </a:rPr>
              <a:t> </a:t>
            </a:r>
            <a:r>
              <a:rPr lang="en-US" sz="2494" spc="-49" dirty="0" err="1">
                <a:solidFill>
                  <a:srgbClr val="000000"/>
                </a:solidFill>
                <a:latin typeface="Cardo"/>
              </a:rPr>
              <a:t>również</a:t>
            </a:r>
            <a:r>
              <a:rPr lang="en-US" sz="2494" spc="-49" dirty="0">
                <a:solidFill>
                  <a:srgbClr val="000000"/>
                </a:solidFill>
                <a:latin typeface="Cardo"/>
              </a:rPr>
              <a:t> </a:t>
            </a:r>
            <a:r>
              <a:rPr lang="en-US" sz="2494" spc="-49" dirty="0" err="1" smtClean="0">
                <a:solidFill>
                  <a:srgbClr val="000000"/>
                </a:solidFill>
                <a:latin typeface="Cardo"/>
              </a:rPr>
              <a:t>Konecko-Łopusz</a:t>
            </a:r>
            <a:r>
              <a:rPr lang="pl-PL" sz="2494" spc="-49" dirty="0" err="1" smtClean="0">
                <a:solidFill>
                  <a:srgbClr val="000000"/>
                </a:solidFill>
                <a:latin typeface="Cardo"/>
              </a:rPr>
              <a:t>niański</a:t>
            </a:r>
            <a:r>
              <a:rPr lang="pl-PL" sz="2494" spc="-49" dirty="0" smtClean="0">
                <a:solidFill>
                  <a:srgbClr val="000000"/>
                </a:solidFill>
                <a:latin typeface="Cardo"/>
              </a:rPr>
              <a:t> </a:t>
            </a:r>
            <a:r>
              <a:rPr lang="en-US" sz="2494" spc="-49" dirty="0" err="1" smtClean="0">
                <a:solidFill>
                  <a:srgbClr val="000000"/>
                </a:solidFill>
                <a:latin typeface="Cardo"/>
              </a:rPr>
              <a:t>Obszar</a:t>
            </a:r>
            <a:r>
              <a:rPr lang="en-US" sz="2494" spc="-49" dirty="0" smtClean="0">
                <a:solidFill>
                  <a:srgbClr val="000000"/>
                </a:solidFill>
                <a:latin typeface="Cardo"/>
              </a:rPr>
              <a:t> </a:t>
            </a:r>
            <a:r>
              <a:rPr lang="en-US" sz="2494" spc="-49" dirty="0" err="1">
                <a:solidFill>
                  <a:srgbClr val="000000"/>
                </a:solidFill>
                <a:latin typeface="Cardo"/>
              </a:rPr>
              <a:t>Chronionego</a:t>
            </a:r>
            <a:r>
              <a:rPr lang="en-US" sz="2494" spc="-49" dirty="0">
                <a:solidFill>
                  <a:srgbClr val="000000"/>
                </a:solidFill>
                <a:latin typeface="Cardo"/>
              </a:rPr>
              <a:t> </a:t>
            </a:r>
            <a:r>
              <a:rPr lang="en-US" sz="2494" spc="-49" dirty="0" err="1">
                <a:solidFill>
                  <a:srgbClr val="000000"/>
                </a:solidFill>
                <a:latin typeface="Cardo"/>
              </a:rPr>
              <a:t>Krajobrazu</a:t>
            </a:r>
            <a:r>
              <a:rPr lang="en-US" sz="2494" spc="-49" dirty="0">
                <a:solidFill>
                  <a:srgbClr val="000000"/>
                </a:solidFill>
                <a:latin typeface="Cardo"/>
              </a:rPr>
              <a:t>, co </a:t>
            </a:r>
            <a:r>
              <a:rPr lang="en-US" sz="2494" spc="-49" dirty="0" err="1">
                <a:solidFill>
                  <a:srgbClr val="000000"/>
                </a:solidFill>
                <a:latin typeface="Cardo"/>
              </a:rPr>
              <a:t>za</a:t>
            </a:r>
            <a:r>
              <a:rPr lang="en-US" sz="2494" spc="-49" dirty="0">
                <a:solidFill>
                  <a:srgbClr val="000000"/>
                </a:solidFill>
                <a:latin typeface="Cardo"/>
              </a:rPr>
              <a:t> </a:t>
            </a:r>
            <a:r>
              <a:rPr lang="en-US" sz="2494" spc="-49" dirty="0" err="1">
                <a:solidFill>
                  <a:srgbClr val="000000"/>
                </a:solidFill>
                <a:latin typeface="Cardo"/>
              </a:rPr>
              <a:t>tym</a:t>
            </a:r>
            <a:r>
              <a:rPr lang="en-US" sz="2494" spc="-49" dirty="0">
                <a:solidFill>
                  <a:srgbClr val="000000"/>
                </a:solidFill>
                <a:latin typeface="Cardo"/>
              </a:rPr>
              <a:t> </a:t>
            </a:r>
            <a:r>
              <a:rPr lang="en-US" sz="2494" spc="-49" dirty="0" err="1">
                <a:solidFill>
                  <a:srgbClr val="000000"/>
                </a:solidFill>
                <a:latin typeface="Cardo"/>
              </a:rPr>
              <a:t>idzie</a:t>
            </a:r>
            <a:r>
              <a:rPr lang="en-US" sz="2494" spc="-49" dirty="0">
                <a:solidFill>
                  <a:srgbClr val="000000"/>
                </a:solidFill>
                <a:latin typeface="Cardo"/>
              </a:rPr>
              <a:t> jest </a:t>
            </a:r>
            <a:r>
              <a:rPr lang="en-US" sz="2494" spc="-49" dirty="0" err="1">
                <a:solidFill>
                  <a:srgbClr val="000000"/>
                </a:solidFill>
                <a:latin typeface="Cardo"/>
              </a:rPr>
              <a:t>analizą</a:t>
            </a:r>
            <a:r>
              <a:rPr lang="en-US" sz="2494" spc="-49" dirty="0">
                <a:solidFill>
                  <a:srgbClr val="000000"/>
                </a:solidFill>
                <a:latin typeface="Cardo"/>
              </a:rPr>
              <a:t> </a:t>
            </a:r>
            <a:r>
              <a:rPr lang="en-US" sz="2494" spc="-49" dirty="0" err="1">
                <a:solidFill>
                  <a:srgbClr val="000000"/>
                </a:solidFill>
                <a:latin typeface="Cardo"/>
              </a:rPr>
              <a:t>kluczowych</a:t>
            </a:r>
            <a:r>
              <a:rPr lang="en-US" sz="2494" spc="-49" dirty="0">
                <a:solidFill>
                  <a:srgbClr val="000000"/>
                </a:solidFill>
                <a:latin typeface="Cardo"/>
              </a:rPr>
              <a:t> </a:t>
            </a:r>
            <a:r>
              <a:rPr lang="en-US" sz="2494" spc="-49" dirty="0" err="1">
                <a:solidFill>
                  <a:srgbClr val="000000"/>
                </a:solidFill>
                <a:latin typeface="Cardo"/>
              </a:rPr>
              <a:t>uwarunkowań</a:t>
            </a:r>
            <a:r>
              <a:rPr lang="en-US" sz="2494" spc="-49" dirty="0">
                <a:solidFill>
                  <a:srgbClr val="000000"/>
                </a:solidFill>
                <a:latin typeface="Cardo"/>
              </a:rPr>
              <a:t> </a:t>
            </a:r>
            <a:r>
              <a:rPr lang="en-US" sz="2494" spc="-49" dirty="0" err="1">
                <a:solidFill>
                  <a:srgbClr val="000000"/>
                </a:solidFill>
                <a:latin typeface="Cardo"/>
              </a:rPr>
              <a:t>mających</a:t>
            </a:r>
            <a:r>
              <a:rPr lang="en-US" sz="2494" spc="-49" dirty="0">
                <a:solidFill>
                  <a:srgbClr val="000000"/>
                </a:solidFill>
                <a:latin typeface="Cardo"/>
              </a:rPr>
              <a:t> </a:t>
            </a:r>
            <a:r>
              <a:rPr lang="en-US" sz="2494" spc="-49" dirty="0" err="1">
                <a:solidFill>
                  <a:srgbClr val="000000"/>
                </a:solidFill>
                <a:latin typeface="Cardo"/>
              </a:rPr>
              <a:t>wpływ</a:t>
            </a:r>
            <a:r>
              <a:rPr lang="en-US" sz="2494" spc="-49" dirty="0">
                <a:solidFill>
                  <a:srgbClr val="000000"/>
                </a:solidFill>
                <a:latin typeface="Cardo"/>
              </a:rPr>
              <a:t> </a:t>
            </a:r>
            <a:r>
              <a:rPr lang="en-US" sz="2494" spc="-49" dirty="0" err="1">
                <a:solidFill>
                  <a:srgbClr val="000000"/>
                </a:solidFill>
                <a:latin typeface="Cardo"/>
              </a:rPr>
              <a:t>na</a:t>
            </a:r>
            <a:r>
              <a:rPr lang="en-US" sz="2494" spc="-49" dirty="0">
                <a:solidFill>
                  <a:srgbClr val="000000"/>
                </a:solidFill>
                <a:latin typeface="Cardo"/>
              </a:rPr>
              <a:t> </a:t>
            </a:r>
            <a:r>
              <a:rPr lang="en-US" sz="2494" spc="-49" dirty="0" err="1">
                <a:solidFill>
                  <a:srgbClr val="000000"/>
                </a:solidFill>
                <a:latin typeface="Cardo"/>
              </a:rPr>
              <a:t>kierunek</a:t>
            </a:r>
            <a:r>
              <a:rPr lang="en-US" sz="2494" spc="-49" dirty="0">
                <a:solidFill>
                  <a:srgbClr val="000000"/>
                </a:solidFill>
                <a:latin typeface="Cardo"/>
              </a:rPr>
              <a:t> </a:t>
            </a:r>
            <a:r>
              <a:rPr lang="en-US" sz="2494" spc="-49" dirty="0" err="1">
                <a:solidFill>
                  <a:srgbClr val="000000"/>
                </a:solidFill>
                <a:latin typeface="Cardo"/>
              </a:rPr>
              <a:t>rozwoju</a:t>
            </a:r>
            <a:r>
              <a:rPr lang="en-US" sz="2494" spc="-49" dirty="0">
                <a:solidFill>
                  <a:srgbClr val="000000"/>
                </a:solidFill>
                <a:latin typeface="Cardo"/>
              </a:rPr>
              <a:t> </a:t>
            </a:r>
            <a:r>
              <a:rPr lang="en-US" sz="2494" spc="-49" dirty="0" err="1">
                <a:solidFill>
                  <a:srgbClr val="000000"/>
                </a:solidFill>
                <a:latin typeface="Cardo"/>
              </a:rPr>
              <a:t>gminy</a:t>
            </a:r>
            <a:r>
              <a:rPr lang="en-US" sz="2494" spc="-49" dirty="0">
                <a:solidFill>
                  <a:srgbClr val="000000"/>
                </a:solidFill>
                <a:latin typeface="Cardo"/>
              </a:rPr>
              <a:t>.  </a:t>
            </a:r>
            <a:r>
              <a:rPr lang="en-US" sz="2494" spc="-49" dirty="0" err="1">
                <a:solidFill>
                  <a:srgbClr val="000000"/>
                </a:solidFill>
                <a:latin typeface="Cardo"/>
              </a:rPr>
              <a:t>Przedstawia</a:t>
            </a:r>
            <a:r>
              <a:rPr lang="en-US" sz="2494" spc="-49" dirty="0">
                <a:solidFill>
                  <a:srgbClr val="000000"/>
                </a:solidFill>
                <a:latin typeface="Cardo"/>
              </a:rPr>
              <a:t> </a:t>
            </a:r>
            <a:r>
              <a:rPr lang="en-US" sz="2494" spc="-49" dirty="0" err="1">
                <a:solidFill>
                  <a:srgbClr val="000000"/>
                </a:solidFill>
                <a:latin typeface="Cardo"/>
              </a:rPr>
              <a:t>granicę</a:t>
            </a:r>
            <a:r>
              <a:rPr lang="en-US" sz="2494" spc="-49" dirty="0">
                <a:solidFill>
                  <a:srgbClr val="000000"/>
                </a:solidFill>
                <a:latin typeface="Cardo"/>
              </a:rPr>
              <a:t> </a:t>
            </a:r>
            <a:r>
              <a:rPr lang="en-US" sz="2494" spc="-49" dirty="0" err="1">
                <a:solidFill>
                  <a:srgbClr val="000000"/>
                </a:solidFill>
                <a:latin typeface="Cardo"/>
              </a:rPr>
              <a:t>województwa</a:t>
            </a:r>
            <a:r>
              <a:rPr lang="en-US" sz="2494" spc="-49" dirty="0">
                <a:solidFill>
                  <a:srgbClr val="000000"/>
                </a:solidFill>
                <a:latin typeface="Cardo"/>
              </a:rPr>
              <a:t>, </a:t>
            </a:r>
            <a:r>
              <a:rPr lang="en-US" sz="2494" spc="-49" dirty="0" err="1">
                <a:solidFill>
                  <a:srgbClr val="000000"/>
                </a:solidFill>
                <a:latin typeface="Cardo"/>
              </a:rPr>
              <a:t>powiatu</a:t>
            </a:r>
            <a:r>
              <a:rPr lang="en-US" sz="2494" spc="-49" dirty="0">
                <a:solidFill>
                  <a:srgbClr val="000000"/>
                </a:solidFill>
                <a:latin typeface="Cardo"/>
              </a:rPr>
              <a:t>, </a:t>
            </a:r>
            <a:r>
              <a:rPr lang="en-US" sz="2494" spc="-49" dirty="0" err="1">
                <a:solidFill>
                  <a:srgbClr val="000000"/>
                </a:solidFill>
                <a:latin typeface="Cardo"/>
              </a:rPr>
              <a:t>gminy</a:t>
            </a:r>
            <a:r>
              <a:rPr lang="en-US" sz="2494" spc="-49" dirty="0">
                <a:solidFill>
                  <a:srgbClr val="000000"/>
                </a:solidFill>
                <a:latin typeface="Cardo"/>
              </a:rPr>
              <a:t>, </a:t>
            </a:r>
            <a:r>
              <a:rPr lang="en-US" sz="2494" spc="-49" dirty="0" err="1">
                <a:solidFill>
                  <a:srgbClr val="000000"/>
                </a:solidFill>
                <a:latin typeface="Cardo"/>
              </a:rPr>
              <a:t>tereny</a:t>
            </a:r>
            <a:r>
              <a:rPr lang="en-US" sz="2494" spc="-49" dirty="0">
                <a:solidFill>
                  <a:srgbClr val="000000"/>
                </a:solidFill>
                <a:latin typeface="Cardo"/>
              </a:rPr>
              <a:t> </a:t>
            </a:r>
            <a:r>
              <a:rPr lang="en-US" sz="2494" spc="-49" dirty="0" err="1">
                <a:solidFill>
                  <a:srgbClr val="000000"/>
                </a:solidFill>
                <a:latin typeface="Cardo"/>
              </a:rPr>
              <a:t>wód</a:t>
            </a:r>
            <a:r>
              <a:rPr lang="en-US" sz="2494" spc="-49" dirty="0">
                <a:solidFill>
                  <a:srgbClr val="000000"/>
                </a:solidFill>
                <a:latin typeface="Cardo"/>
              </a:rPr>
              <a:t>, </a:t>
            </a:r>
            <a:r>
              <a:rPr lang="en-US" sz="2494" spc="-49" dirty="0" err="1">
                <a:solidFill>
                  <a:srgbClr val="000000"/>
                </a:solidFill>
                <a:latin typeface="Cardo"/>
              </a:rPr>
              <a:t>potoki</a:t>
            </a:r>
            <a:r>
              <a:rPr lang="en-US" sz="2494" spc="-49" dirty="0">
                <a:solidFill>
                  <a:srgbClr val="000000"/>
                </a:solidFill>
                <a:latin typeface="Cardo"/>
              </a:rPr>
              <a:t> </a:t>
            </a:r>
            <a:r>
              <a:rPr lang="en-US" sz="2494" spc="-49" dirty="0" err="1">
                <a:solidFill>
                  <a:srgbClr val="000000"/>
                </a:solidFill>
                <a:latin typeface="Cardo"/>
              </a:rPr>
              <a:t>i</a:t>
            </a:r>
            <a:r>
              <a:rPr lang="en-US" sz="2494" spc="-49" dirty="0">
                <a:solidFill>
                  <a:srgbClr val="000000"/>
                </a:solidFill>
                <a:latin typeface="Cardo"/>
              </a:rPr>
              <a:t> </a:t>
            </a:r>
            <a:r>
              <a:rPr lang="en-US" sz="2494" spc="-49" dirty="0" err="1">
                <a:solidFill>
                  <a:srgbClr val="000000"/>
                </a:solidFill>
                <a:latin typeface="Cardo"/>
              </a:rPr>
              <a:t>cieki</a:t>
            </a:r>
            <a:r>
              <a:rPr lang="en-US" sz="2494" spc="-49" dirty="0">
                <a:solidFill>
                  <a:srgbClr val="000000"/>
                </a:solidFill>
                <a:latin typeface="Cardo"/>
              </a:rPr>
              <a:t> </a:t>
            </a:r>
            <a:r>
              <a:rPr lang="en-US" sz="2494" spc="-49" dirty="0" err="1">
                <a:solidFill>
                  <a:srgbClr val="000000"/>
                </a:solidFill>
                <a:latin typeface="Cardo"/>
              </a:rPr>
              <a:t>wodne</a:t>
            </a:r>
            <a:r>
              <a:rPr lang="en-US" sz="2494" spc="-49" dirty="0">
                <a:solidFill>
                  <a:srgbClr val="000000"/>
                </a:solidFill>
                <a:latin typeface="Cardo"/>
              </a:rPr>
              <a:t>, </a:t>
            </a:r>
            <a:r>
              <a:rPr lang="en-US" sz="2494" spc="-49" dirty="0" err="1">
                <a:solidFill>
                  <a:srgbClr val="000000"/>
                </a:solidFill>
                <a:latin typeface="Cardo"/>
              </a:rPr>
              <a:t>obszar</a:t>
            </a:r>
            <a:r>
              <a:rPr lang="en-US" sz="2494" spc="-49" dirty="0">
                <a:solidFill>
                  <a:srgbClr val="000000"/>
                </a:solidFill>
                <a:latin typeface="Cardo"/>
              </a:rPr>
              <a:t> </a:t>
            </a:r>
            <a:r>
              <a:rPr lang="en-US" sz="2494" spc="-49" dirty="0" err="1">
                <a:solidFill>
                  <a:srgbClr val="000000"/>
                </a:solidFill>
                <a:latin typeface="Cardo"/>
              </a:rPr>
              <a:t>Konecko-Łopuszniańskiego</a:t>
            </a:r>
            <a:r>
              <a:rPr lang="en-US" sz="2494" spc="-49" dirty="0">
                <a:solidFill>
                  <a:srgbClr val="000000"/>
                </a:solidFill>
                <a:latin typeface="Cardo"/>
              </a:rPr>
              <a:t> </a:t>
            </a:r>
            <a:r>
              <a:rPr lang="en-US" sz="2494" spc="-49" dirty="0" err="1" smtClean="0">
                <a:solidFill>
                  <a:srgbClr val="000000"/>
                </a:solidFill>
                <a:latin typeface="Cardo"/>
              </a:rPr>
              <a:t>Obszar</a:t>
            </a:r>
            <a:r>
              <a:rPr lang="pl-PL" sz="2494" spc="-49" dirty="0" smtClean="0">
                <a:solidFill>
                  <a:srgbClr val="000000"/>
                </a:solidFill>
                <a:latin typeface="Cardo"/>
              </a:rPr>
              <a:t>u</a:t>
            </a:r>
            <a:r>
              <a:rPr lang="en-US" sz="2494" spc="-49" dirty="0" smtClean="0">
                <a:solidFill>
                  <a:srgbClr val="000000"/>
                </a:solidFill>
                <a:latin typeface="Cardo"/>
              </a:rPr>
              <a:t> </a:t>
            </a:r>
            <a:r>
              <a:rPr lang="en-US" sz="2494" spc="-49" dirty="0" err="1">
                <a:solidFill>
                  <a:srgbClr val="000000"/>
                </a:solidFill>
                <a:latin typeface="Cardo"/>
              </a:rPr>
              <a:t>Chronionego</a:t>
            </a:r>
            <a:r>
              <a:rPr lang="en-US" sz="2494" spc="-49" dirty="0">
                <a:solidFill>
                  <a:srgbClr val="000000"/>
                </a:solidFill>
                <a:latin typeface="Cardo"/>
              </a:rPr>
              <a:t> </a:t>
            </a:r>
            <a:r>
              <a:rPr lang="en-US" sz="2494" spc="-49" dirty="0" err="1">
                <a:solidFill>
                  <a:srgbClr val="000000"/>
                </a:solidFill>
                <a:latin typeface="Cardo"/>
              </a:rPr>
              <a:t>Krajobrazu</a:t>
            </a:r>
            <a:r>
              <a:rPr lang="en-US" sz="2494" spc="-49" dirty="0">
                <a:solidFill>
                  <a:srgbClr val="000000"/>
                </a:solidFill>
                <a:latin typeface="Cardo"/>
              </a:rPr>
              <a:t>, </a:t>
            </a:r>
            <a:r>
              <a:rPr lang="en-US" sz="2494" spc="-49" dirty="0" err="1">
                <a:solidFill>
                  <a:srgbClr val="000000"/>
                </a:solidFill>
                <a:latin typeface="Cardo"/>
              </a:rPr>
              <a:t>Parki</a:t>
            </a:r>
            <a:r>
              <a:rPr lang="en-US" sz="2494" spc="-49" dirty="0">
                <a:solidFill>
                  <a:srgbClr val="000000"/>
                </a:solidFill>
                <a:latin typeface="Cardo"/>
              </a:rPr>
              <a:t> </a:t>
            </a:r>
            <a:r>
              <a:rPr lang="en-US" sz="2494" spc="-49" dirty="0" err="1">
                <a:solidFill>
                  <a:srgbClr val="000000"/>
                </a:solidFill>
                <a:latin typeface="Cardo"/>
              </a:rPr>
              <a:t>Krajobrazowe</a:t>
            </a:r>
            <a:r>
              <a:rPr lang="en-US" sz="2494" spc="-49" dirty="0">
                <a:solidFill>
                  <a:srgbClr val="000000"/>
                </a:solidFill>
                <a:latin typeface="Cardo"/>
              </a:rPr>
              <a:t>,  </a:t>
            </a:r>
            <a:r>
              <a:rPr lang="en-US" sz="2494" spc="-49" dirty="0" err="1">
                <a:solidFill>
                  <a:srgbClr val="000000"/>
                </a:solidFill>
                <a:latin typeface="Cardo"/>
              </a:rPr>
              <a:t>Obszar</a:t>
            </a:r>
            <a:r>
              <a:rPr lang="en-US" sz="2494" spc="-49" dirty="0">
                <a:solidFill>
                  <a:srgbClr val="000000"/>
                </a:solidFill>
                <a:latin typeface="Cardo"/>
              </a:rPr>
              <a:t> </a:t>
            </a:r>
            <a:r>
              <a:rPr lang="en-US" sz="2494" spc="-49" dirty="0" err="1">
                <a:solidFill>
                  <a:srgbClr val="000000"/>
                </a:solidFill>
                <a:latin typeface="Cardo"/>
              </a:rPr>
              <a:t>Naturę</a:t>
            </a:r>
            <a:r>
              <a:rPr lang="en-US" sz="2494" spc="-49" dirty="0">
                <a:solidFill>
                  <a:srgbClr val="000000"/>
                </a:solidFill>
                <a:latin typeface="Cardo"/>
              </a:rPr>
              <a:t> 2000, </a:t>
            </a:r>
            <a:r>
              <a:rPr lang="en-US" sz="2494" spc="-49" dirty="0" err="1">
                <a:solidFill>
                  <a:srgbClr val="000000"/>
                </a:solidFill>
                <a:latin typeface="Cardo"/>
              </a:rPr>
              <a:t>ciągi</a:t>
            </a:r>
            <a:r>
              <a:rPr lang="en-US" sz="2494" spc="-49" dirty="0">
                <a:solidFill>
                  <a:srgbClr val="000000"/>
                </a:solidFill>
                <a:latin typeface="Cardo"/>
              </a:rPr>
              <a:t> </a:t>
            </a:r>
            <a:r>
              <a:rPr lang="en-US" sz="2494" spc="-49" dirty="0" err="1">
                <a:solidFill>
                  <a:srgbClr val="000000"/>
                </a:solidFill>
                <a:latin typeface="Cardo"/>
              </a:rPr>
              <a:t>komunikacyjne</a:t>
            </a:r>
            <a:r>
              <a:rPr lang="en-US" sz="2494" spc="-49" dirty="0">
                <a:solidFill>
                  <a:srgbClr val="000000"/>
                </a:solidFill>
                <a:latin typeface="Cardo"/>
              </a:rPr>
              <a:t>, </a:t>
            </a:r>
            <a:r>
              <a:rPr lang="en-US" sz="2494" spc="-49" dirty="0" err="1">
                <a:solidFill>
                  <a:srgbClr val="000000"/>
                </a:solidFill>
                <a:latin typeface="Cardo"/>
              </a:rPr>
              <a:t>drogi</a:t>
            </a:r>
            <a:r>
              <a:rPr lang="en-US" sz="2494" spc="-49" dirty="0">
                <a:solidFill>
                  <a:srgbClr val="000000"/>
                </a:solidFill>
                <a:latin typeface="Cardo"/>
              </a:rPr>
              <a:t> </a:t>
            </a:r>
            <a:r>
              <a:rPr lang="en-US" sz="2494" spc="-49" dirty="0" err="1">
                <a:solidFill>
                  <a:srgbClr val="000000"/>
                </a:solidFill>
                <a:latin typeface="Cardo"/>
              </a:rPr>
              <a:t>wojewódzkie</a:t>
            </a:r>
            <a:r>
              <a:rPr lang="en-US" sz="2494" spc="-49" dirty="0">
                <a:solidFill>
                  <a:srgbClr val="000000"/>
                </a:solidFill>
                <a:latin typeface="Cardo"/>
              </a:rPr>
              <a:t>, </a:t>
            </a:r>
            <a:r>
              <a:rPr lang="en-US" sz="2494" spc="-49" dirty="0" err="1">
                <a:solidFill>
                  <a:srgbClr val="000000"/>
                </a:solidFill>
                <a:latin typeface="Cardo"/>
              </a:rPr>
              <a:t>drogi</a:t>
            </a:r>
            <a:r>
              <a:rPr lang="en-US" sz="2494" spc="-49" dirty="0">
                <a:solidFill>
                  <a:srgbClr val="000000"/>
                </a:solidFill>
                <a:latin typeface="Cardo"/>
              </a:rPr>
              <a:t> </a:t>
            </a:r>
            <a:r>
              <a:rPr lang="en-US" sz="2494" spc="-49" dirty="0" err="1">
                <a:solidFill>
                  <a:srgbClr val="000000"/>
                </a:solidFill>
                <a:latin typeface="Cardo"/>
              </a:rPr>
              <a:t>powiatowe</a:t>
            </a:r>
            <a:r>
              <a:rPr lang="en-US" sz="2494" spc="-49" dirty="0">
                <a:solidFill>
                  <a:srgbClr val="000000"/>
                </a:solidFill>
                <a:latin typeface="Cardo"/>
              </a:rPr>
              <a:t>. </a:t>
            </a:r>
          </a:p>
        </p:txBody>
      </p:sp>
      <p:sp>
        <p:nvSpPr>
          <p:cNvPr id="12" name="TextBox 12"/>
          <p:cNvSpPr txBox="1"/>
          <p:nvPr/>
        </p:nvSpPr>
        <p:spPr>
          <a:xfrm>
            <a:off x="4918439" y="4097075"/>
            <a:ext cx="12350386" cy="1448713"/>
          </a:xfrm>
          <a:prstGeom prst="rect">
            <a:avLst/>
          </a:prstGeom>
        </p:spPr>
        <p:txBody>
          <a:bodyPr lIns="0" tIns="0" rIns="0" bIns="0" rtlCol="0" anchor="t">
            <a:spAutoFit/>
          </a:bodyPr>
          <a:lstStyle/>
          <a:p>
            <a:pPr algn="ctr">
              <a:lnSpc>
                <a:spcPts val="2863"/>
              </a:lnSpc>
              <a:spcBef>
                <a:spcPct val="0"/>
              </a:spcBef>
            </a:pPr>
            <a:r>
              <a:rPr lang="en-US" sz="2579" spc="-51">
                <a:solidFill>
                  <a:srgbClr val="000000"/>
                </a:solidFill>
                <a:latin typeface="Cardo"/>
              </a:rPr>
              <a:t>„Obszary rozwojowe Gminy Smyków” – ukazuje obszary rozwojowe gminy Smyków tj.: przedsiębiorczość, inteligentna gospodarka; gospodarka przestrzenna i infrastruktura techniczna; dziedzictwo, kapitał ludzki i społeczny; partnerstwo </a:t>
            </a:r>
          </a:p>
          <a:p>
            <a:pPr algn="ctr">
              <a:lnSpc>
                <a:spcPts val="2863"/>
              </a:lnSpc>
              <a:spcBef>
                <a:spcPct val="0"/>
              </a:spcBef>
            </a:pPr>
            <a:r>
              <a:rPr lang="en-US" sz="2579" spc="-51">
                <a:solidFill>
                  <a:srgbClr val="000000"/>
                </a:solidFill>
                <a:latin typeface="Cardo"/>
              </a:rPr>
              <a:t>i współpraca, do której zostały przypisane zakresy planowanych działań opisane powyżej. </a:t>
            </a:r>
          </a:p>
        </p:txBody>
      </p:sp>
      <p:sp>
        <p:nvSpPr>
          <p:cNvPr id="13" name="TextBox 13"/>
          <p:cNvSpPr txBox="1"/>
          <p:nvPr/>
        </p:nvSpPr>
        <p:spPr>
          <a:xfrm>
            <a:off x="4786914" y="6797387"/>
            <a:ext cx="12462861" cy="1565299"/>
          </a:xfrm>
          <a:prstGeom prst="rect">
            <a:avLst/>
          </a:prstGeom>
        </p:spPr>
        <p:txBody>
          <a:bodyPr lIns="0" tIns="0" rIns="0" bIns="0" rtlCol="0" anchor="t">
            <a:spAutoFit/>
          </a:bodyPr>
          <a:lstStyle/>
          <a:p>
            <a:pPr algn="ctr">
              <a:lnSpc>
                <a:spcPts val="3085"/>
              </a:lnSpc>
              <a:spcBef>
                <a:spcPct val="0"/>
              </a:spcBef>
            </a:pPr>
            <a:r>
              <a:rPr lang="en-US" sz="2779" spc="-55" dirty="0">
                <a:solidFill>
                  <a:srgbClr val="000000"/>
                </a:solidFill>
                <a:latin typeface="Cardo"/>
              </a:rPr>
              <a:t>„</a:t>
            </a:r>
            <a:r>
              <a:rPr lang="en-US" sz="2779" spc="-55" dirty="0" err="1">
                <a:solidFill>
                  <a:srgbClr val="000000"/>
                </a:solidFill>
                <a:latin typeface="Cardo"/>
              </a:rPr>
              <a:t>Struktura</a:t>
            </a:r>
            <a:r>
              <a:rPr lang="en-US" sz="2779" spc="-55" dirty="0">
                <a:solidFill>
                  <a:srgbClr val="000000"/>
                </a:solidFill>
                <a:latin typeface="Cardo"/>
              </a:rPr>
              <a:t> </a:t>
            </a:r>
            <a:r>
              <a:rPr lang="en-US" sz="2779" spc="-55" dirty="0" err="1">
                <a:solidFill>
                  <a:srgbClr val="000000"/>
                </a:solidFill>
                <a:latin typeface="Cardo"/>
              </a:rPr>
              <a:t>przestrzenno-funkcjonalna</a:t>
            </a:r>
            <a:r>
              <a:rPr lang="en-US" sz="2779" spc="-55" dirty="0">
                <a:solidFill>
                  <a:srgbClr val="000000"/>
                </a:solidFill>
                <a:latin typeface="Cardo"/>
              </a:rPr>
              <a:t> </a:t>
            </a:r>
            <a:r>
              <a:rPr lang="en-US" sz="2779" spc="-55" dirty="0" err="1">
                <a:solidFill>
                  <a:srgbClr val="000000"/>
                </a:solidFill>
                <a:latin typeface="Cardo"/>
              </a:rPr>
              <a:t>Gminy</a:t>
            </a:r>
            <a:r>
              <a:rPr lang="en-US" sz="2779" spc="-55" dirty="0">
                <a:solidFill>
                  <a:srgbClr val="000000"/>
                </a:solidFill>
                <a:latin typeface="Cardo"/>
              </a:rPr>
              <a:t> </a:t>
            </a:r>
            <a:r>
              <a:rPr lang="en-US" sz="2779" spc="-55" dirty="0" err="1">
                <a:solidFill>
                  <a:srgbClr val="000000"/>
                </a:solidFill>
                <a:latin typeface="Cardo"/>
              </a:rPr>
              <a:t>Smyków</a:t>
            </a:r>
            <a:r>
              <a:rPr lang="en-US" sz="2779" spc="-55" dirty="0">
                <a:solidFill>
                  <a:srgbClr val="000000"/>
                </a:solidFill>
                <a:latin typeface="Cardo"/>
              </a:rPr>
              <a:t>” – </a:t>
            </a:r>
            <a:r>
              <a:rPr lang="en-US" sz="2779" spc="-55" dirty="0" err="1">
                <a:solidFill>
                  <a:srgbClr val="000000"/>
                </a:solidFill>
                <a:latin typeface="Cardo"/>
              </a:rPr>
              <a:t>pokazuje</a:t>
            </a:r>
            <a:r>
              <a:rPr lang="en-US" sz="2779" spc="-55" dirty="0">
                <a:solidFill>
                  <a:srgbClr val="000000"/>
                </a:solidFill>
                <a:latin typeface="Cardo"/>
              </a:rPr>
              <a:t> </a:t>
            </a:r>
            <a:r>
              <a:rPr lang="en-US" sz="2779" spc="-55" dirty="0" err="1">
                <a:solidFill>
                  <a:srgbClr val="000000"/>
                </a:solidFill>
                <a:latin typeface="Cardo"/>
              </a:rPr>
              <a:t>strukturę</a:t>
            </a:r>
            <a:r>
              <a:rPr lang="en-US" sz="2779" spc="-55" dirty="0">
                <a:solidFill>
                  <a:srgbClr val="000000"/>
                </a:solidFill>
                <a:latin typeface="Cardo"/>
              </a:rPr>
              <a:t> </a:t>
            </a:r>
            <a:r>
              <a:rPr lang="en-US" sz="2779" spc="-55" dirty="0" err="1">
                <a:solidFill>
                  <a:srgbClr val="000000"/>
                </a:solidFill>
                <a:latin typeface="Cardo"/>
              </a:rPr>
              <a:t>przestrzenno-funkcjonalną</a:t>
            </a:r>
            <a:r>
              <a:rPr lang="en-US" sz="2779" spc="-55" dirty="0">
                <a:solidFill>
                  <a:srgbClr val="000000"/>
                </a:solidFill>
                <a:latin typeface="Cardo"/>
              </a:rPr>
              <a:t> </a:t>
            </a:r>
            <a:r>
              <a:rPr lang="en-US" sz="2779" spc="-55" dirty="0" err="1">
                <a:solidFill>
                  <a:srgbClr val="000000"/>
                </a:solidFill>
                <a:latin typeface="Cardo"/>
              </a:rPr>
              <a:t>gminy</a:t>
            </a:r>
            <a:r>
              <a:rPr lang="en-US" sz="2779" spc="-55" dirty="0">
                <a:solidFill>
                  <a:srgbClr val="000000"/>
                </a:solidFill>
                <a:latin typeface="Cardo"/>
              </a:rPr>
              <a:t> </a:t>
            </a:r>
            <a:r>
              <a:rPr lang="en-US" sz="2779" spc="-55" dirty="0" err="1">
                <a:solidFill>
                  <a:srgbClr val="000000"/>
                </a:solidFill>
                <a:latin typeface="Cardo"/>
              </a:rPr>
              <a:t>tj</a:t>
            </a:r>
            <a:r>
              <a:rPr lang="en-US" sz="2779" spc="-55">
                <a:solidFill>
                  <a:srgbClr val="000000"/>
                </a:solidFill>
                <a:latin typeface="Cardo"/>
              </a:rPr>
              <a:t>. </a:t>
            </a:r>
            <a:r>
              <a:rPr lang="en-US" sz="2779" spc="-55" dirty="0" err="1">
                <a:solidFill>
                  <a:srgbClr val="000000"/>
                </a:solidFill>
                <a:latin typeface="Cardo"/>
              </a:rPr>
              <a:t>strefę</a:t>
            </a:r>
            <a:r>
              <a:rPr lang="en-US" sz="2779" spc="-55" dirty="0">
                <a:solidFill>
                  <a:srgbClr val="000000"/>
                </a:solidFill>
                <a:latin typeface="Cardo"/>
              </a:rPr>
              <a:t> </a:t>
            </a:r>
            <a:r>
              <a:rPr lang="en-US" sz="2779" spc="-55" dirty="0" err="1">
                <a:solidFill>
                  <a:srgbClr val="000000"/>
                </a:solidFill>
                <a:latin typeface="Cardo"/>
              </a:rPr>
              <a:t>osadniczo-mieszkaniową</a:t>
            </a:r>
            <a:r>
              <a:rPr lang="en-US" sz="2779" spc="-55" dirty="0">
                <a:solidFill>
                  <a:srgbClr val="000000"/>
                </a:solidFill>
                <a:latin typeface="Cardo"/>
              </a:rPr>
              <a:t>, </a:t>
            </a:r>
            <a:r>
              <a:rPr lang="en-US" sz="2779" spc="-55" dirty="0" err="1">
                <a:solidFill>
                  <a:srgbClr val="000000"/>
                </a:solidFill>
                <a:latin typeface="Cardo"/>
              </a:rPr>
              <a:t>strefę</a:t>
            </a:r>
            <a:r>
              <a:rPr lang="en-US" sz="2779" spc="-55" dirty="0">
                <a:solidFill>
                  <a:srgbClr val="000000"/>
                </a:solidFill>
                <a:latin typeface="Cardo"/>
              </a:rPr>
              <a:t> </a:t>
            </a:r>
            <a:r>
              <a:rPr lang="en-US" sz="2779" spc="-55" dirty="0" err="1">
                <a:solidFill>
                  <a:srgbClr val="000000"/>
                </a:solidFill>
                <a:latin typeface="Cardo"/>
              </a:rPr>
              <a:t>osadniczo-usługową</a:t>
            </a:r>
            <a:r>
              <a:rPr lang="en-US" sz="2779" spc="-55" dirty="0">
                <a:solidFill>
                  <a:srgbClr val="000000"/>
                </a:solidFill>
                <a:latin typeface="Cardo"/>
              </a:rPr>
              <a:t>, </a:t>
            </a:r>
            <a:r>
              <a:rPr lang="en-US" sz="2779" spc="-55" dirty="0" err="1">
                <a:solidFill>
                  <a:srgbClr val="000000"/>
                </a:solidFill>
                <a:latin typeface="Cardo"/>
              </a:rPr>
              <a:t>strefę</a:t>
            </a:r>
            <a:r>
              <a:rPr lang="en-US" sz="2779" spc="-55" dirty="0">
                <a:solidFill>
                  <a:srgbClr val="000000"/>
                </a:solidFill>
                <a:latin typeface="Cardo"/>
              </a:rPr>
              <a:t> </a:t>
            </a:r>
            <a:r>
              <a:rPr lang="en-US" sz="2779" spc="-55" dirty="0" err="1">
                <a:solidFill>
                  <a:srgbClr val="000000"/>
                </a:solidFill>
                <a:latin typeface="Cardo"/>
              </a:rPr>
              <a:t>mającą</a:t>
            </a:r>
            <a:r>
              <a:rPr lang="en-US" sz="2779" spc="-55" dirty="0">
                <a:solidFill>
                  <a:srgbClr val="000000"/>
                </a:solidFill>
                <a:latin typeface="Cardo"/>
              </a:rPr>
              <a:t> </a:t>
            </a:r>
            <a:r>
              <a:rPr lang="en-US" sz="2779" spc="-55" dirty="0" err="1">
                <a:solidFill>
                  <a:srgbClr val="000000"/>
                </a:solidFill>
                <a:latin typeface="Cardo"/>
              </a:rPr>
              <a:t>funkcje</a:t>
            </a:r>
            <a:r>
              <a:rPr lang="en-US" sz="2779" spc="-55" dirty="0">
                <a:solidFill>
                  <a:srgbClr val="000000"/>
                </a:solidFill>
                <a:latin typeface="Cardo"/>
              </a:rPr>
              <a:t> </a:t>
            </a:r>
            <a:r>
              <a:rPr lang="en-US" sz="2779" spc="-55" dirty="0" err="1">
                <a:solidFill>
                  <a:srgbClr val="000000"/>
                </a:solidFill>
                <a:latin typeface="Cardo"/>
              </a:rPr>
              <a:t>stref</a:t>
            </a:r>
            <a:r>
              <a:rPr lang="en-US" sz="2779" spc="-55" dirty="0">
                <a:solidFill>
                  <a:srgbClr val="000000"/>
                </a:solidFill>
                <a:latin typeface="Cardo"/>
              </a:rPr>
              <a:t> </a:t>
            </a:r>
            <a:r>
              <a:rPr lang="en-US" sz="2779" spc="-55" dirty="0" err="1">
                <a:solidFill>
                  <a:srgbClr val="000000"/>
                </a:solidFill>
                <a:latin typeface="Cardo"/>
              </a:rPr>
              <a:t>działalności</a:t>
            </a:r>
            <a:r>
              <a:rPr lang="en-US" sz="2779" spc="-55" dirty="0">
                <a:solidFill>
                  <a:srgbClr val="000000"/>
                </a:solidFill>
                <a:latin typeface="Cardo"/>
              </a:rPr>
              <a:t> </a:t>
            </a:r>
            <a:r>
              <a:rPr lang="en-US" sz="2779" spc="-55" dirty="0" err="1">
                <a:solidFill>
                  <a:srgbClr val="000000"/>
                </a:solidFill>
                <a:latin typeface="Cardo"/>
              </a:rPr>
              <a:t>gospodarczych</a:t>
            </a:r>
            <a:r>
              <a:rPr lang="en-US" sz="2779" spc="-55" dirty="0">
                <a:solidFill>
                  <a:srgbClr val="000000"/>
                </a:solidFill>
                <a:latin typeface="Cardo"/>
              </a:rPr>
              <a:t>, </a:t>
            </a:r>
            <a:r>
              <a:rPr lang="en-US" sz="2779" spc="-55" dirty="0" err="1">
                <a:solidFill>
                  <a:srgbClr val="000000"/>
                </a:solidFill>
                <a:latin typeface="Cardo"/>
              </a:rPr>
              <a:t>strefę</a:t>
            </a:r>
            <a:r>
              <a:rPr lang="en-US" sz="2779" spc="-55" dirty="0">
                <a:solidFill>
                  <a:srgbClr val="000000"/>
                </a:solidFill>
                <a:latin typeface="Cardo"/>
              </a:rPr>
              <a:t> </a:t>
            </a:r>
            <a:r>
              <a:rPr lang="en-US" sz="2779" spc="-55" dirty="0" err="1">
                <a:solidFill>
                  <a:srgbClr val="000000"/>
                </a:solidFill>
                <a:latin typeface="Cardo"/>
              </a:rPr>
              <a:t>rolniczą</a:t>
            </a:r>
            <a:r>
              <a:rPr lang="en-US" sz="2779" spc="-55" dirty="0">
                <a:solidFill>
                  <a:srgbClr val="000000"/>
                </a:solidFill>
                <a:latin typeface="Cardo"/>
              </a:rPr>
              <a:t>, </a:t>
            </a:r>
            <a:r>
              <a:rPr lang="en-US" sz="2779" spc="-55" dirty="0" err="1">
                <a:solidFill>
                  <a:srgbClr val="000000"/>
                </a:solidFill>
                <a:latin typeface="Cardo"/>
              </a:rPr>
              <a:t>strefę</a:t>
            </a:r>
            <a:r>
              <a:rPr lang="en-US" sz="2779" spc="-55" dirty="0">
                <a:solidFill>
                  <a:srgbClr val="000000"/>
                </a:solidFill>
                <a:latin typeface="Cardo"/>
              </a:rPr>
              <a:t> </a:t>
            </a:r>
            <a:r>
              <a:rPr lang="en-US" sz="2779" spc="-55" dirty="0" err="1">
                <a:solidFill>
                  <a:srgbClr val="000000"/>
                </a:solidFill>
                <a:latin typeface="Cardo"/>
              </a:rPr>
              <a:t>leśną</a:t>
            </a:r>
            <a:r>
              <a:rPr lang="en-US" sz="2779" spc="-55" dirty="0">
                <a:solidFill>
                  <a:srgbClr val="000000"/>
                </a:solidFill>
                <a:latin typeface="Cardo"/>
              </a:rPr>
              <a:t> (</a:t>
            </a:r>
            <a:r>
              <a:rPr lang="en-US" sz="2779" spc="-55" dirty="0" err="1">
                <a:solidFill>
                  <a:srgbClr val="000000"/>
                </a:solidFill>
                <a:latin typeface="Cardo"/>
              </a:rPr>
              <a:t>strefa</a:t>
            </a:r>
            <a:r>
              <a:rPr lang="en-US" sz="2779" spc="-55" dirty="0">
                <a:solidFill>
                  <a:srgbClr val="000000"/>
                </a:solidFill>
                <a:latin typeface="Cardo"/>
              </a:rPr>
              <a:t> </a:t>
            </a:r>
            <a:r>
              <a:rPr lang="en-US" sz="2779" spc="-55" dirty="0" err="1">
                <a:solidFill>
                  <a:srgbClr val="000000"/>
                </a:solidFill>
                <a:latin typeface="Cardo"/>
              </a:rPr>
              <a:t>zalewowa</a:t>
            </a:r>
            <a:r>
              <a:rPr lang="en-US" sz="2779" spc="-55" dirty="0">
                <a:solidFill>
                  <a:srgbClr val="000000"/>
                </a:solidFill>
                <a:latin typeface="Cardo"/>
              </a:rPr>
              <a:t>).</a:t>
            </a:r>
          </a:p>
        </p:txBody>
      </p:sp>
      <p:pic>
        <p:nvPicPr>
          <p:cNvPr id="14" name="Picture 14"/>
          <p:cNvPicPr>
            <a:picLocks noChangeAspect="1"/>
          </p:cNvPicPr>
          <p:nvPr/>
        </p:nvPicPr>
        <p:blipFill>
          <a:blip r:embed="rId4"/>
          <a:srcRect/>
          <a:stretch>
            <a:fillRect/>
          </a:stretch>
        </p:blipFill>
        <p:spPr>
          <a:xfrm>
            <a:off x="46690" y="116778"/>
            <a:ext cx="982010" cy="1046405"/>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6F3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2945" r="870" b="199"/>
          <a:stretch>
            <a:fillRect/>
          </a:stretch>
        </p:blipFill>
        <p:spPr>
          <a:xfrm>
            <a:off x="1344995" y="-124606"/>
            <a:ext cx="15066673" cy="10411606"/>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6F3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553" b="3553"/>
          <a:stretch>
            <a:fillRect/>
          </a:stretch>
        </p:blipFill>
        <p:spPr>
          <a:xfrm>
            <a:off x="1392963" y="220432"/>
            <a:ext cx="15002789" cy="9846137"/>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6F3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660" b="3660"/>
          <a:stretch>
            <a:fillRect/>
          </a:stretch>
        </p:blipFill>
        <p:spPr>
          <a:xfrm>
            <a:off x="1455647" y="109124"/>
            <a:ext cx="15376707" cy="10068751"/>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6F3EF"/>
        </a:solidFill>
        <a:effectLst/>
      </p:bgPr>
    </p:bg>
    <p:spTree>
      <p:nvGrpSpPr>
        <p:cNvPr id="1" name=""/>
        <p:cNvGrpSpPr/>
        <p:nvPr/>
      </p:nvGrpSpPr>
      <p:grpSpPr>
        <a:xfrm>
          <a:off x="0" y="0"/>
          <a:ext cx="0" cy="0"/>
          <a:chOff x="0" y="0"/>
          <a:chExt cx="0" cy="0"/>
        </a:xfrm>
      </p:grpSpPr>
      <p:sp>
        <p:nvSpPr>
          <p:cNvPr id="2" name="AutoShape 2"/>
          <p:cNvSpPr/>
          <p:nvPr/>
        </p:nvSpPr>
        <p:spPr>
          <a:xfrm>
            <a:off x="-394661" y="9258300"/>
            <a:ext cx="20808023" cy="0"/>
          </a:xfrm>
          <a:prstGeom prst="line">
            <a:avLst/>
          </a:prstGeom>
          <a:ln w="9525" cap="rnd">
            <a:solidFill>
              <a:srgbClr val="393939"/>
            </a:solidFill>
            <a:prstDash val="solid"/>
            <a:headEnd type="none" w="sm" len="sm"/>
            <a:tailEnd type="none" w="sm" len="sm"/>
          </a:ln>
        </p:spPr>
      </p:sp>
      <p:sp>
        <p:nvSpPr>
          <p:cNvPr id="3" name="AutoShape 3"/>
          <p:cNvSpPr/>
          <p:nvPr/>
        </p:nvSpPr>
        <p:spPr>
          <a:xfrm rot="5400000">
            <a:off x="-9363459" y="6764049"/>
            <a:ext cx="20808023" cy="0"/>
          </a:xfrm>
          <a:prstGeom prst="line">
            <a:avLst/>
          </a:prstGeom>
          <a:ln w="9525" cap="rnd">
            <a:solidFill>
              <a:srgbClr val="393939"/>
            </a:solidFill>
            <a:prstDash val="solid"/>
            <a:headEnd type="none" w="sm" len="sm"/>
            <a:tailEnd type="none" w="sm" len="sm"/>
          </a:ln>
        </p:spPr>
      </p:sp>
      <p:sp>
        <p:nvSpPr>
          <p:cNvPr id="4" name="AutoShape 4"/>
          <p:cNvSpPr/>
          <p:nvPr/>
        </p:nvSpPr>
        <p:spPr>
          <a:xfrm>
            <a:off x="0" y="1028700"/>
            <a:ext cx="18719536" cy="0"/>
          </a:xfrm>
          <a:prstGeom prst="line">
            <a:avLst/>
          </a:prstGeom>
          <a:ln w="9525" cap="rnd">
            <a:solidFill>
              <a:srgbClr val="393939"/>
            </a:solidFill>
            <a:prstDash val="solid"/>
            <a:headEnd type="none" w="sm" len="sm"/>
            <a:tailEnd type="none" w="sm" len="sm"/>
          </a:ln>
        </p:spPr>
      </p:sp>
      <p:sp>
        <p:nvSpPr>
          <p:cNvPr id="5" name="AutoShape 5"/>
          <p:cNvSpPr/>
          <p:nvPr/>
        </p:nvSpPr>
        <p:spPr>
          <a:xfrm rot="5400000">
            <a:off x="6850526" y="6764049"/>
            <a:ext cx="20808023" cy="0"/>
          </a:xfrm>
          <a:prstGeom prst="line">
            <a:avLst/>
          </a:prstGeom>
          <a:ln w="9525" cap="rnd">
            <a:solidFill>
              <a:srgbClr val="393939"/>
            </a:solidFill>
            <a:prstDash val="solid"/>
            <a:headEnd type="none" w="sm" len="sm"/>
            <a:tailEnd type="none" w="sm" len="sm"/>
          </a:ln>
        </p:spPr>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V="1">
            <a:off x="14709953" y="9258300"/>
            <a:ext cx="9060213" cy="5732644"/>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2268841" y="-1912235"/>
            <a:ext cx="2710118" cy="2710118"/>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2259316" y="-1429612"/>
            <a:ext cx="2710118" cy="2710118"/>
          </a:xfrm>
          <a:prstGeom prst="rect">
            <a:avLst/>
          </a:prstGeom>
        </p:spPr>
      </p:pic>
      <p:sp>
        <p:nvSpPr>
          <p:cNvPr id="9" name="TextBox 9"/>
          <p:cNvSpPr txBox="1"/>
          <p:nvPr/>
        </p:nvSpPr>
        <p:spPr>
          <a:xfrm>
            <a:off x="1292546" y="1177056"/>
            <a:ext cx="15014254" cy="8245847"/>
          </a:xfrm>
          <a:prstGeom prst="rect">
            <a:avLst/>
          </a:prstGeom>
        </p:spPr>
        <p:txBody>
          <a:bodyPr wrap="square" lIns="0" tIns="0" rIns="0" bIns="0" rtlCol="0" anchor="t">
            <a:spAutoFit/>
          </a:bodyPr>
          <a:lstStyle/>
          <a:p>
            <a:pPr>
              <a:lnSpc>
                <a:spcPts val="4620"/>
              </a:lnSpc>
            </a:pPr>
            <a:r>
              <a:rPr lang="pl-PL" sz="3300" dirty="0">
                <a:solidFill>
                  <a:srgbClr val="101010"/>
                </a:solidFill>
                <a:latin typeface="Open Sans Light Bold"/>
              </a:rPr>
              <a:t>1</a:t>
            </a:r>
            <a:r>
              <a:rPr lang="en-US" sz="3300" dirty="0" smtClean="0">
                <a:solidFill>
                  <a:srgbClr val="101010"/>
                </a:solidFill>
                <a:latin typeface="Open Sans Light Bold"/>
              </a:rPr>
              <a:t>.</a:t>
            </a:r>
            <a:r>
              <a:rPr lang="en-US" sz="3300" dirty="0" smtClean="0">
                <a:solidFill>
                  <a:srgbClr val="101010"/>
                </a:solidFill>
                <a:latin typeface="Open Sans Light"/>
              </a:rPr>
              <a:t> </a:t>
            </a:r>
            <a:r>
              <a:rPr lang="pl-PL" sz="3300" dirty="0" smtClean="0">
                <a:solidFill>
                  <a:srgbClr val="101010"/>
                </a:solidFill>
                <a:latin typeface="Open Sans Light"/>
              </a:rPr>
              <a:t>Wnioski z „Diagnozy Społecznej, Gospodarczej i Przestrzennej dla Gminy Smyków”.</a:t>
            </a:r>
          </a:p>
          <a:p>
            <a:pPr>
              <a:lnSpc>
                <a:spcPts val="4620"/>
              </a:lnSpc>
            </a:pPr>
            <a:r>
              <a:rPr lang="pl-PL" sz="3300" dirty="0" smtClean="0">
                <a:solidFill>
                  <a:srgbClr val="101010"/>
                </a:solidFill>
                <a:latin typeface="Open Sans Light Bold"/>
              </a:rPr>
              <a:t>2</a:t>
            </a:r>
            <a:r>
              <a:rPr lang="en-US" sz="3300" dirty="0" smtClean="0">
                <a:solidFill>
                  <a:srgbClr val="101010"/>
                </a:solidFill>
                <a:latin typeface="Open Sans Light Bold"/>
              </a:rPr>
              <a:t>.</a:t>
            </a:r>
            <a:r>
              <a:rPr lang="en-US" sz="3300" dirty="0" smtClean="0">
                <a:solidFill>
                  <a:srgbClr val="101010"/>
                </a:solidFill>
                <a:latin typeface="Open Sans Light"/>
              </a:rPr>
              <a:t> </a:t>
            </a:r>
            <a:r>
              <a:rPr lang="en-US" sz="3300" dirty="0" err="1">
                <a:solidFill>
                  <a:srgbClr val="101010"/>
                </a:solidFill>
                <a:latin typeface="Open Sans Light"/>
              </a:rPr>
              <a:t>Wizja</a:t>
            </a:r>
            <a:r>
              <a:rPr lang="en-US" sz="3300" dirty="0">
                <a:solidFill>
                  <a:srgbClr val="101010"/>
                </a:solidFill>
                <a:latin typeface="Open Sans Light"/>
              </a:rPr>
              <a:t> </a:t>
            </a:r>
            <a:r>
              <a:rPr lang="en-US" sz="3300" dirty="0" err="1">
                <a:solidFill>
                  <a:srgbClr val="101010"/>
                </a:solidFill>
                <a:latin typeface="Open Sans Light"/>
              </a:rPr>
              <a:t>Rozwoju</a:t>
            </a:r>
            <a:r>
              <a:rPr lang="en-US" sz="3300" dirty="0">
                <a:solidFill>
                  <a:srgbClr val="101010"/>
                </a:solidFill>
                <a:latin typeface="Open Sans Light"/>
              </a:rPr>
              <a:t> </a:t>
            </a:r>
            <a:r>
              <a:rPr lang="en-US" sz="3300" dirty="0" err="1">
                <a:solidFill>
                  <a:srgbClr val="101010"/>
                </a:solidFill>
                <a:latin typeface="Open Sans Light"/>
              </a:rPr>
              <a:t>Gminy</a:t>
            </a:r>
            <a:r>
              <a:rPr lang="en-US" sz="3300" dirty="0">
                <a:solidFill>
                  <a:srgbClr val="101010"/>
                </a:solidFill>
                <a:latin typeface="Open Sans Light"/>
              </a:rPr>
              <a:t> </a:t>
            </a:r>
            <a:r>
              <a:rPr lang="en-US" sz="3300" dirty="0" err="1">
                <a:solidFill>
                  <a:srgbClr val="101010"/>
                </a:solidFill>
                <a:latin typeface="Open Sans Light"/>
              </a:rPr>
              <a:t>Smyków</a:t>
            </a:r>
            <a:r>
              <a:rPr lang="en-US" sz="3300" dirty="0">
                <a:solidFill>
                  <a:srgbClr val="101010"/>
                </a:solidFill>
                <a:latin typeface="Open Sans Light"/>
              </a:rPr>
              <a:t>.</a:t>
            </a:r>
          </a:p>
          <a:p>
            <a:pPr>
              <a:lnSpc>
                <a:spcPts val="4620"/>
              </a:lnSpc>
            </a:pPr>
            <a:r>
              <a:rPr lang="pl-PL" sz="3300" dirty="0">
                <a:solidFill>
                  <a:srgbClr val="101010"/>
                </a:solidFill>
                <a:latin typeface="Open Sans Light Bold"/>
              </a:rPr>
              <a:t>3</a:t>
            </a:r>
            <a:r>
              <a:rPr lang="en-US" sz="3300" dirty="0" smtClean="0">
                <a:solidFill>
                  <a:srgbClr val="101010"/>
                </a:solidFill>
                <a:latin typeface="Open Sans Light Bold"/>
              </a:rPr>
              <a:t>.</a:t>
            </a:r>
            <a:r>
              <a:rPr lang="en-US" sz="3300" dirty="0" smtClean="0">
                <a:solidFill>
                  <a:srgbClr val="101010"/>
                </a:solidFill>
                <a:latin typeface="Open Sans Light"/>
              </a:rPr>
              <a:t> </a:t>
            </a:r>
            <a:r>
              <a:rPr lang="en-US" sz="3300" dirty="0" err="1">
                <a:solidFill>
                  <a:srgbClr val="101010"/>
                </a:solidFill>
                <a:latin typeface="Open Sans Light"/>
              </a:rPr>
              <a:t>Misja</a:t>
            </a:r>
            <a:r>
              <a:rPr lang="en-US" sz="3300" dirty="0">
                <a:solidFill>
                  <a:srgbClr val="101010"/>
                </a:solidFill>
                <a:latin typeface="Open Sans Light"/>
              </a:rPr>
              <a:t> </a:t>
            </a:r>
            <a:r>
              <a:rPr lang="en-US" sz="3300" dirty="0" err="1">
                <a:solidFill>
                  <a:srgbClr val="101010"/>
                </a:solidFill>
                <a:latin typeface="Open Sans Light"/>
              </a:rPr>
              <a:t>Rozwoju</a:t>
            </a:r>
            <a:r>
              <a:rPr lang="en-US" sz="3300" dirty="0">
                <a:solidFill>
                  <a:srgbClr val="101010"/>
                </a:solidFill>
                <a:latin typeface="Open Sans Light"/>
              </a:rPr>
              <a:t> </a:t>
            </a:r>
            <a:r>
              <a:rPr lang="en-US" sz="3300" dirty="0" err="1">
                <a:solidFill>
                  <a:srgbClr val="101010"/>
                </a:solidFill>
                <a:latin typeface="Open Sans Light"/>
              </a:rPr>
              <a:t>Gminy</a:t>
            </a:r>
            <a:r>
              <a:rPr lang="en-US" sz="3300" dirty="0">
                <a:solidFill>
                  <a:srgbClr val="101010"/>
                </a:solidFill>
                <a:latin typeface="Open Sans Light"/>
              </a:rPr>
              <a:t> </a:t>
            </a:r>
            <a:r>
              <a:rPr lang="en-US" sz="3300" dirty="0" err="1">
                <a:solidFill>
                  <a:srgbClr val="101010"/>
                </a:solidFill>
                <a:latin typeface="Open Sans Light"/>
              </a:rPr>
              <a:t>Smyków</a:t>
            </a:r>
            <a:r>
              <a:rPr lang="en-US" sz="3300" dirty="0">
                <a:solidFill>
                  <a:srgbClr val="101010"/>
                </a:solidFill>
                <a:latin typeface="Open Sans Light"/>
              </a:rPr>
              <a:t>. </a:t>
            </a:r>
          </a:p>
          <a:p>
            <a:pPr>
              <a:lnSpc>
                <a:spcPts val="4620"/>
              </a:lnSpc>
            </a:pPr>
            <a:r>
              <a:rPr lang="pl-PL" sz="3300" dirty="0">
                <a:solidFill>
                  <a:srgbClr val="101010"/>
                </a:solidFill>
                <a:latin typeface="Open Sans Light Bold"/>
              </a:rPr>
              <a:t>4</a:t>
            </a:r>
            <a:r>
              <a:rPr lang="en-US" sz="3300" dirty="0" smtClean="0">
                <a:solidFill>
                  <a:srgbClr val="101010"/>
                </a:solidFill>
                <a:latin typeface="Open Sans Light Bold"/>
              </a:rPr>
              <a:t>.</a:t>
            </a:r>
            <a:r>
              <a:rPr lang="en-US" sz="3300" dirty="0" smtClean="0">
                <a:solidFill>
                  <a:srgbClr val="101010"/>
                </a:solidFill>
                <a:latin typeface="Open Sans Light"/>
              </a:rPr>
              <a:t> </a:t>
            </a:r>
            <a:r>
              <a:rPr lang="en-US" sz="3300" dirty="0" err="1">
                <a:solidFill>
                  <a:srgbClr val="101010"/>
                </a:solidFill>
                <a:latin typeface="Open Sans Light"/>
              </a:rPr>
              <a:t>Cel</a:t>
            </a:r>
            <a:r>
              <a:rPr lang="en-US" sz="3300" dirty="0">
                <a:solidFill>
                  <a:srgbClr val="101010"/>
                </a:solidFill>
                <a:latin typeface="Open Sans Light"/>
              </a:rPr>
              <a:t> </a:t>
            </a:r>
            <a:r>
              <a:rPr lang="en-US" sz="3300" dirty="0" err="1">
                <a:solidFill>
                  <a:srgbClr val="101010"/>
                </a:solidFill>
                <a:latin typeface="Open Sans Light"/>
              </a:rPr>
              <a:t>strategiczny</a:t>
            </a:r>
            <a:r>
              <a:rPr lang="en-US" sz="3300" dirty="0">
                <a:solidFill>
                  <a:srgbClr val="101010"/>
                </a:solidFill>
                <a:latin typeface="Open Sans Light"/>
              </a:rPr>
              <a:t>. </a:t>
            </a:r>
          </a:p>
          <a:p>
            <a:pPr>
              <a:lnSpc>
                <a:spcPts val="4620"/>
              </a:lnSpc>
            </a:pPr>
            <a:r>
              <a:rPr lang="pl-PL" sz="3300" dirty="0">
                <a:solidFill>
                  <a:srgbClr val="101010"/>
                </a:solidFill>
                <a:latin typeface="Open Sans Light Bold"/>
              </a:rPr>
              <a:t>5</a:t>
            </a:r>
            <a:r>
              <a:rPr lang="en-US" sz="3300" dirty="0" smtClean="0">
                <a:solidFill>
                  <a:srgbClr val="101010"/>
                </a:solidFill>
                <a:latin typeface="Open Sans Light Bold"/>
              </a:rPr>
              <a:t>.</a:t>
            </a:r>
            <a:r>
              <a:rPr lang="en-US" sz="3300" dirty="0" smtClean="0">
                <a:solidFill>
                  <a:srgbClr val="101010"/>
                </a:solidFill>
                <a:latin typeface="Open Sans Light"/>
              </a:rPr>
              <a:t> </a:t>
            </a:r>
            <a:r>
              <a:rPr lang="en-US" sz="3300" dirty="0" err="1">
                <a:solidFill>
                  <a:srgbClr val="101010"/>
                </a:solidFill>
                <a:latin typeface="Open Sans Light"/>
              </a:rPr>
              <a:t>Obszary</a:t>
            </a:r>
            <a:r>
              <a:rPr lang="en-US" sz="3300" dirty="0">
                <a:solidFill>
                  <a:srgbClr val="101010"/>
                </a:solidFill>
                <a:latin typeface="Open Sans Light"/>
              </a:rPr>
              <a:t> </a:t>
            </a:r>
            <a:r>
              <a:rPr lang="en-US" sz="3300" dirty="0" err="1">
                <a:solidFill>
                  <a:srgbClr val="101010"/>
                </a:solidFill>
                <a:latin typeface="Open Sans Light"/>
              </a:rPr>
              <a:t>tematyczne</a:t>
            </a:r>
            <a:r>
              <a:rPr lang="en-US" sz="3300" dirty="0">
                <a:solidFill>
                  <a:srgbClr val="101010"/>
                </a:solidFill>
                <a:latin typeface="Open Sans Light"/>
              </a:rPr>
              <a:t> </a:t>
            </a:r>
            <a:r>
              <a:rPr lang="en-US" sz="3300" dirty="0" err="1">
                <a:solidFill>
                  <a:srgbClr val="101010"/>
                </a:solidFill>
                <a:latin typeface="Open Sans Light"/>
              </a:rPr>
              <a:t>oraz</a:t>
            </a:r>
            <a:r>
              <a:rPr lang="en-US" sz="3300" dirty="0">
                <a:solidFill>
                  <a:srgbClr val="101010"/>
                </a:solidFill>
                <a:latin typeface="Open Sans Light"/>
              </a:rPr>
              <a:t> </a:t>
            </a:r>
            <a:r>
              <a:rPr lang="en-US" sz="3300" dirty="0" err="1">
                <a:solidFill>
                  <a:srgbClr val="101010"/>
                </a:solidFill>
                <a:latin typeface="Open Sans Light"/>
              </a:rPr>
              <a:t>kierunki</a:t>
            </a:r>
            <a:r>
              <a:rPr lang="en-US" sz="3300" dirty="0">
                <a:solidFill>
                  <a:srgbClr val="101010"/>
                </a:solidFill>
                <a:latin typeface="Open Sans Light"/>
              </a:rPr>
              <a:t> </a:t>
            </a:r>
            <a:r>
              <a:rPr lang="en-US" sz="3300" dirty="0" err="1">
                <a:solidFill>
                  <a:srgbClr val="101010"/>
                </a:solidFill>
                <a:latin typeface="Open Sans Light"/>
              </a:rPr>
              <a:t>działań</a:t>
            </a:r>
            <a:r>
              <a:rPr lang="en-US" sz="3300" dirty="0">
                <a:solidFill>
                  <a:srgbClr val="101010"/>
                </a:solidFill>
                <a:latin typeface="Open Sans Light"/>
              </a:rPr>
              <a:t>. </a:t>
            </a:r>
          </a:p>
          <a:p>
            <a:pPr>
              <a:lnSpc>
                <a:spcPts val="4620"/>
              </a:lnSpc>
            </a:pPr>
            <a:r>
              <a:rPr lang="pl-PL" sz="3300" dirty="0">
                <a:solidFill>
                  <a:srgbClr val="101010"/>
                </a:solidFill>
                <a:latin typeface="Open Sans Light Bold"/>
              </a:rPr>
              <a:t>6</a:t>
            </a:r>
            <a:r>
              <a:rPr lang="en-US" sz="3300" dirty="0" smtClean="0">
                <a:solidFill>
                  <a:srgbClr val="101010"/>
                </a:solidFill>
                <a:latin typeface="Open Sans Light Bold"/>
              </a:rPr>
              <a:t>.</a:t>
            </a:r>
            <a:r>
              <a:rPr lang="en-US" sz="3300" dirty="0" smtClean="0">
                <a:solidFill>
                  <a:srgbClr val="101010"/>
                </a:solidFill>
                <a:latin typeface="Open Sans Light"/>
              </a:rPr>
              <a:t> </a:t>
            </a:r>
            <a:r>
              <a:rPr lang="en-US" sz="3300" dirty="0" err="1">
                <a:solidFill>
                  <a:srgbClr val="101010"/>
                </a:solidFill>
                <a:latin typeface="Open Sans Light"/>
              </a:rPr>
              <a:t>Zadania</a:t>
            </a:r>
            <a:r>
              <a:rPr lang="en-US" sz="3300" dirty="0">
                <a:solidFill>
                  <a:srgbClr val="101010"/>
                </a:solidFill>
                <a:latin typeface="Open Sans Light"/>
              </a:rPr>
              <a:t> </a:t>
            </a:r>
            <a:r>
              <a:rPr lang="en-US" sz="3300" dirty="0" err="1">
                <a:solidFill>
                  <a:srgbClr val="101010"/>
                </a:solidFill>
                <a:latin typeface="Open Sans Light"/>
              </a:rPr>
              <a:t>inwestycyjne</a:t>
            </a:r>
            <a:r>
              <a:rPr lang="en-US" sz="3300" dirty="0">
                <a:solidFill>
                  <a:srgbClr val="101010"/>
                </a:solidFill>
                <a:latin typeface="Open Sans Light"/>
              </a:rPr>
              <a:t> </a:t>
            </a:r>
            <a:r>
              <a:rPr lang="en-US" sz="3300" dirty="0" err="1">
                <a:solidFill>
                  <a:srgbClr val="101010"/>
                </a:solidFill>
                <a:latin typeface="Open Sans Light"/>
              </a:rPr>
              <a:t>i</a:t>
            </a:r>
            <a:r>
              <a:rPr lang="en-US" sz="3300" dirty="0">
                <a:solidFill>
                  <a:srgbClr val="101010"/>
                </a:solidFill>
                <a:latin typeface="Open Sans Light"/>
              </a:rPr>
              <a:t> </a:t>
            </a:r>
            <a:r>
              <a:rPr lang="en-US" sz="3300" dirty="0" err="1">
                <a:solidFill>
                  <a:srgbClr val="101010"/>
                </a:solidFill>
                <a:latin typeface="Open Sans Light"/>
              </a:rPr>
              <a:t>społeczne</a:t>
            </a:r>
            <a:r>
              <a:rPr lang="en-US" sz="3300" dirty="0">
                <a:solidFill>
                  <a:srgbClr val="101010"/>
                </a:solidFill>
                <a:latin typeface="Open Sans Light"/>
              </a:rPr>
              <a:t> </a:t>
            </a:r>
            <a:r>
              <a:rPr lang="en-US" sz="3300" dirty="0" err="1">
                <a:solidFill>
                  <a:srgbClr val="101010"/>
                </a:solidFill>
                <a:latin typeface="Open Sans Light"/>
              </a:rPr>
              <a:t>dla</a:t>
            </a:r>
            <a:r>
              <a:rPr lang="en-US" sz="3300" dirty="0">
                <a:solidFill>
                  <a:srgbClr val="101010"/>
                </a:solidFill>
                <a:latin typeface="Open Sans Light"/>
              </a:rPr>
              <a:t> </a:t>
            </a:r>
            <a:r>
              <a:rPr lang="en-US" sz="3300" dirty="0" err="1">
                <a:solidFill>
                  <a:srgbClr val="101010"/>
                </a:solidFill>
                <a:latin typeface="Open Sans Light"/>
              </a:rPr>
              <a:t>Gminy</a:t>
            </a:r>
            <a:r>
              <a:rPr lang="en-US" sz="3300" dirty="0">
                <a:solidFill>
                  <a:srgbClr val="101010"/>
                </a:solidFill>
                <a:latin typeface="Open Sans Light"/>
              </a:rPr>
              <a:t> </a:t>
            </a:r>
            <a:r>
              <a:rPr lang="en-US" sz="3300" dirty="0" err="1">
                <a:solidFill>
                  <a:srgbClr val="101010"/>
                </a:solidFill>
                <a:latin typeface="Open Sans Light"/>
              </a:rPr>
              <a:t>Smyków</a:t>
            </a:r>
            <a:r>
              <a:rPr lang="en-US" sz="3300" dirty="0">
                <a:solidFill>
                  <a:srgbClr val="101010"/>
                </a:solidFill>
                <a:latin typeface="Open Sans Light"/>
              </a:rPr>
              <a:t> do </a:t>
            </a:r>
            <a:r>
              <a:rPr lang="en-US" sz="3300" dirty="0" err="1">
                <a:solidFill>
                  <a:srgbClr val="101010"/>
                </a:solidFill>
                <a:latin typeface="Open Sans Light"/>
              </a:rPr>
              <a:t>realizacji</a:t>
            </a:r>
            <a:r>
              <a:rPr lang="en-US" sz="3300" dirty="0">
                <a:solidFill>
                  <a:srgbClr val="101010"/>
                </a:solidFill>
                <a:latin typeface="Open Sans Light"/>
              </a:rPr>
              <a:t> </a:t>
            </a:r>
          </a:p>
          <a:p>
            <a:pPr>
              <a:lnSpc>
                <a:spcPts val="4620"/>
              </a:lnSpc>
            </a:pPr>
            <a:r>
              <a:rPr lang="en-US" sz="3300" dirty="0">
                <a:solidFill>
                  <a:srgbClr val="101010"/>
                </a:solidFill>
                <a:latin typeface="Open Sans Light"/>
              </a:rPr>
              <a:t>w </a:t>
            </a:r>
            <a:r>
              <a:rPr lang="en-US" sz="3300" dirty="0" err="1">
                <a:solidFill>
                  <a:srgbClr val="101010"/>
                </a:solidFill>
                <a:latin typeface="Open Sans Light"/>
              </a:rPr>
              <a:t>poszczególnych</a:t>
            </a:r>
            <a:r>
              <a:rPr lang="en-US" sz="3300" dirty="0">
                <a:solidFill>
                  <a:srgbClr val="101010"/>
                </a:solidFill>
                <a:latin typeface="Open Sans Light"/>
              </a:rPr>
              <a:t> </a:t>
            </a:r>
            <a:r>
              <a:rPr lang="en-US" sz="3300" dirty="0" err="1">
                <a:solidFill>
                  <a:srgbClr val="101010"/>
                </a:solidFill>
                <a:latin typeface="Open Sans Light"/>
              </a:rPr>
              <a:t>obszarach</a:t>
            </a:r>
            <a:r>
              <a:rPr lang="en-US" sz="3300" dirty="0">
                <a:solidFill>
                  <a:srgbClr val="101010"/>
                </a:solidFill>
                <a:latin typeface="Open Sans Light"/>
              </a:rPr>
              <a:t> </a:t>
            </a:r>
            <a:r>
              <a:rPr lang="en-US" sz="3300" dirty="0" err="1">
                <a:solidFill>
                  <a:srgbClr val="101010"/>
                </a:solidFill>
                <a:latin typeface="Open Sans Light"/>
              </a:rPr>
              <a:t>rozwojowych</a:t>
            </a:r>
            <a:r>
              <a:rPr lang="en-US" sz="3300" dirty="0">
                <a:solidFill>
                  <a:srgbClr val="101010"/>
                </a:solidFill>
                <a:latin typeface="Open Sans Light"/>
              </a:rPr>
              <a:t> </a:t>
            </a:r>
            <a:r>
              <a:rPr lang="en-US" sz="3300" dirty="0" err="1">
                <a:solidFill>
                  <a:srgbClr val="101010"/>
                </a:solidFill>
                <a:latin typeface="Open Sans Light"/>
              </a:rPr>
              <a:t>na</a:t>
            </a:r>
            <a:r>
              <a:rPr lang="en-US" sz="3300" dirty="0">
                <a:solidFill>
                  <a:srgbClr val="101010"/>
                </a:solidFill>
                <a:latin typeface="Open Sans Light"/>
              </a:rPr>
              <a:t> </a:t>
            </a:r>
            <a:r>
              <a:rPr lang="en-US" sz="3300" dirty="0" err="1">
                <a:solidFill>
                  <a:srgbClr val="101010"/>
                </a:solidFill>
                <a:latin typeface="Open Sans Light"/>
              </a:rPr>
              <a:t>lata</a:t>
            </a:r>
            <a:r>
              <a:rPr lang="en-US" sz="3300" dirty="0">
                <a:solidFill>
                  <a:srgbClr val="101010"/>
                </a:solidFill>
                <a:latin typeface="Open Sans Light"/>
              </a:rPr>
              <a:t> 2023-2030.</a:t>
            </a:r>
          </a:p>
          <a:p>
            <a:pPr>
              <a:lnSpc>
                <a:spcPts val="4620"/>
              </a:lnSpc>
            </a:pPr>
            <a:r>
              <a:rPr lang="en-US" sz="3300" dirty="0">
                <a:solidFill>
                  <a:srgbClr val="101010"/>
                </a:solidFill>
                <a:latin typeface="Open Sans Light"/>
              </a:rPr>
              <a:t>  </a:t>
            </a:r>
            <a:r>
              <a:rPr lang="pl-PL" sz="3300" dirty="0">
                <a:solidFill>
                  <a:srgbClr val="101010"/>
                </a:solidFill>
                <a:latin typeface="Open Sans Light Bold"/>
              </a:rPr>
              <a:t>6</a:t>
            </a:r>
            <a:r>
              <a:rPr lang="en-US" sz="3300" dirty="0" smtClean="0">
                <a:solidFill>
                  <a:srgbClr val="101010"/>
                </a:solidFill>
                <a:latin typeface="Open Sans Light Bold"/>
              </a:rPr>
              <a:t>.1</a:t>
            </a:r>
            <a:r>
              <a:rPr lang="en-US" sz="3300" dirty="0">
                <a:solidFill>
                  <a:srgbClr val="101010"/>
                </a:solidFill>
                <a:latin typeface="Open Sans Light Bold"/>
              </a:rPr>
              <a:t>.</a:t>
            </a:r>
            <a:r>
              <a:rPr lang="en-US" sz="3300" dirty="0">
                <a:solidFill>
                  <a:srgbClr val="101010"/>
                </a:solidFill>
                <a:latin typeface="Open Sans Light"/>
              </a:rPr>
              <a:t> </a:t>
            </a:r>
            <a:r>
              <a:rPr lang="en-US" sz="3300" dirty="0" err="1">
                <a:solidFill>
                  <a:srgbClr val="101010"/>
                </a:solidFill>
                <a:latin typeface="Open Sans Light"/>
              </a:rPr>
              <a:t>Zadania</a:t>
            </a:r>
            <a:r>
              <a:rPr lang="en-US" sz="3300" dirty="0">
                <a:solidFill>
                  <a:srgbClr val="101010"/>
                </a:solidFill>
                <a:latin typeface="Open Sans Light"/>
              </a:rPr>
              <a:t> </a:t>
            </a:r>
            <a:r>
              <a:rPr lang="en-US" sz="3300" dirty="0" err="1">
                <a:solidFill>
                  <a:srgbClr val="101010"/>
                </a:solidFill>
                <a:latin typeface="Open Sans Light"/>
              </a:rPr>
              <a:t>inwestycyjne</a:t>
            </a:r>
            <a:r>
              <a:rPr lang="en-US" sz="3300" dirty="0">
                <a:solidFill>
                  <a:srgbClr val="101010"/>
                </a:solidFill>
                <a:latin typeface="Open Sans Light"/>
              </a:rPr>
              <a:t>. </a:t>
            </a:r>
          </a:p>
          <a:p>
            <a:pPr>
              <a:lnSpc>
                <a:spcPts val="4620"/>
              </a:lnSpc>
            </a:pPr>
            <a:r>
              <a:rPr lang="en-US" sz="3300" dirty="0">
                <a:solidFill>
                  <a:srgbClr val="101010"/>
                </a:solidFill>
                <a:latin typeface="Open Sans Light"/>
              </a:rPr>
              <a:t>  </a:t>
            </a:r>
            <a:r>
              <a:rPr lang="pl-PL" sz="3300" dirty="0">
                <a:solidFill>
                  <a:srgbClr val="101010"/>
                </a:solidFill>
                <a:latin typeface="Open Sans Light Bold"/>
              </a:rPr>
              <a:t>6</a:t>
            </a:r>
            <a:r>
              <a:rPr lang="en-US" sz="3300" dirty="0" smtClean="0">
                <a:solidFill>
                  <a:srgbClr val="101010"/>
                </a:solidFill>
                <a:latin typeface="Open Sans Light Bold"/>
              </a:rPr>
              <a:t>.2</a:t>
            </a:r>
            <a:r>
              <a:rPr lang="en-US" sz="3300" dirty="0">
                <a:solidFill>
                  <a:srgbClr val="101010"/>
                </a:solidFill>
                <a:latin typeface="Open Sans Light Bold"/>
              </a:rPr>
              <a:t>.</a:t>
            </a:r>
            <a:r>
              <a:rPr lang="en-US" sz="3300" dirty="0">
                <a:solidFill>
                  <a:srgbClr val="101010"/>
                </a:solidFill>
                <a:latin typeface="Open Sans Light"/>
              </a:rPr>
              <a:t> </a:t>
            </a:r>
            <a:r>
              <a:rPr lang="en-US" sz="3300" dirty="0" err="1">
                <a:solidFill>
                  <a:srgbClr val="101010"/>
                </a:solidFill>
                <a:latin typeface="Open Sans Light"/>
              </a:rPr>
              <a:t>Zadania</a:t>
            </a:r>
            <a:r>
              <a:rPr lang="en-US" sz="3300" dirty="0">
                <a:solidFill>
                  <a:srgbClr val="101010"/>
                </a:solidFill>
                <a:latin typeface="Open Sans Light"/>
              </a:rPr>
              <a:t> </a:t>
            </a:r>
            <a:r>
              <a:rPr lang="en-US" sz="3300" dirty="0" err="1">
                <a:solidFill>
                  <a:srgbClr val="101010"/>
                </a:solidFill>
                <a:latin typeface="Open Sans Light"/>
              </a:rPr>
              <a:t>społeczne</a:t>
            </a:r>
            <a:r>
              <a:rPr lang="en-US" sz="3300" dirty="0">
                <a:solidFill>
                  <a:srgbClr val="101010"/>
                </a:solidFill>
                <a:latin typeface="Open Sans Light"/>
              </a:rPr>
              <a:t>. </a:t>
            </a:r>
          </a:p>
          <a:p>
            <a:pPr>
              <a:lnSpc>
                <a:spcPts val="4620"/>
              </a:lnSpc>
            </a:pPr>
            <a:r>
              <a:rPr lang="pl-PL" sz="3300" dirty="0">
                <a:solidFill>
                  <a:srgbClr val="101010"/>
                </a:solidFill>
                <a:latin typeface="Open Sans Light Bold"/>
              </a:rPr>
              <a:t>7</a:t>
            </a:r>
            <a:r>
              <a:rPr lang="en-US" sz="3300" dirty="0" smtClean="0">
                <a:solidFill>
                  <a:srgbClr val="101010"/>
                </a:solidFill>
                <a:latin typeface="Open Sans Light Bold"/>
              </a:rPr>
              <a:t>.</a:t>
            </a:r>
            <a:r>
              <a:rPr lang="en-US" sz="3300" dirty="0" smtClean="0">
                <a:solidFill>
                  <a:srgbClr val="101010"/>
                </a:solidFill>
                <a:latin typeface="Open Sans Light"/>
              </a:rPr>
              <a:t> </a:t>
            </a:r>
            <a:r>
              <a:rPr lang="en-US" sz="3300" dirty="0">
                <a:solidFill>
                  <a:srgbClr val="101010"/>
                </a:solidFill>
                <a:latin typeface="Open Sans Light"/>
              </a:rPr>
              <a:t>Model </a:t>
            </a:r>
            <a:r>
              <a:rPr lang="en-US" sz="3300" dirty="0" err="1">
                <a:solidFill>
                  <a:srgbClr val="101010"/>
                </a:solidFill>
                <a:latin typeface="Open Sans Light"/>
              </a:rPr>
              <a:t>struktury</a:t>
            </a:r>
            <a:r>
              <a:rPr lang="en-US" sz="3300" dirty="0">
                <a:solidFill>
                  <a:srgbClr val="101010"/>
                </a:solidFill>
                <a:latin typeface="Open Sans Light"/>
              </a:rPr>
              <a:t> </a:t>
            </a:r>
            <a:r>
              <a:rPr lang="en-US" sz="3300" dirty="0" err="1">
                <a:solidFill>
                  <a:srgbClr val="101010"/>
                </a:solidFill>
                <a:latin typeface="Open Sans Light"/>
              </a:rPr>
              <a:t>funkcjonalno-przestrzennej</a:t>
            </a:r>
            <a:r>
              <a:rPr lang="en-US" sz="3300" dirty="0">
                <a:solidFill>
                  <a:srgbClr val="101010"/>
                </a:solidFill>
                <a:latin typeface="Open Sans Light"/>
              </a:rPr>
              <a:t> </a:t>
            </a:r>
            <a:r>
              <a:rPr lang="en-US" sz="3300" dirty="0" err="1">
                <a:solidFill>
                  <a:srgbClr val="101010"/>
                </a:solidFill>
                <a:latin typeface="Open Sans Light"/>
              </a:rPr>
              <a:t>Gminy</a:t>
            </a:r>
            <a:r>
              <a:rPr lang="en-US" sz="3300" dirty="0">
                <a:solidFill>
                  <a:srgbClr val="101010"/>
                </a:solidFill>
                <a:latin typeface="Open Sans Light"/>
              </a:rPr>
              <a:t> </a:t>
            </a:r>
            <a:r>
              <a:rPr lang="en-US" sz="3300" dirty="0" err="1">
                <a:solidFill>
                  <a:srgbClr val="101010"/>
                </a:solidFill>
                <a:latin typeface="Open Sans Light"/>
              </a:rPr>
              <a:t>Smyków</a:t>
            </a:r>
            <a:r>
              <a:rPr lang="en-US" sz="3300" dirty="0">
                <a:solidFill>
                  <a:srgbClr val="101010"/>
                </a:solidFill>
                <a:latin typeface="Open Sans Light"/>
              </a:rPr>
              <a:t> </a:t>
            </a:r>
            <a:r>
              <a:rPr lang="en-US" sz="3300" dirty="0" err="1">
                <a:solidFill>
                  <a:srgbClr val="101010"/>
                </a:solidFill>
                <a:latin typeface="Open Sans Light"/>
              </a:rPr>
              <a:t>oraz</a:t>
            </a:r>
            <a:r>
              <a:rPr lang="en-US" sz="3300" dirty="0">
                <a:solidFill>
                  <a:srgbClr val="101010"/>
                </a:solidFill>
                <a:latin typeface="Open Sans Light"/>
              </a:rPr>
              <a:t> </a:t>
            </a:r>
            <a:r>
              <a:rPr lang="en-US" sz="3300" dirty="0" err="1">
                <a:solidFill>
                  <a:srgbClr val="101010"/>
                </a:solidFill>
                <a:latin typeface="Open Sans Light"/>
              </a:rPr>
              <a:t>ustalenia</a:t>
            </a:r>
            <a:r>
              <a:rPr lang="en-US" sz="3300" dirty="0">
                <a:solidFill>
                  <a:srgbClr val="101010"/>
                </a:solidFill>
                <a:latin typeface="Open Sans Light"/>
              </a:rPr>
              <a:t> </a:t>
            </a:r>
            <a:r>
              <a:rPr lang="pl-PL" sz="3300" dirty="0" smtClean="0">
                <a:solidFill>
                  <a:srgbClr val="101010"/>
                </a:solidFill>
                <a:latin typeface="Open Sans Light"/>
              </a:rPr>
              <a:t/>
            </a:r>
            <a:br>
              <a:rPr lang="pl-PL" sz="3300" dirty="0" smtClean="0">
                <a:solidFill>
                  <a:srgbClr val="101010"/>
                </a:solidFill>
                <a:latin typeface="Open Sans Light"/>
              </a:rPr>
            </a:br>
            <a:r>
              <a:rPr lang="en-US" sz="3300" dirty="0" err="1" smtClean="0">
                <a:solidFill>
                  <a:srgbClr val="101010"/>
                </a:solidFill>
                <a:latin typeface="Open Sans Light"/>
              </a:rPr>
              <a:t>i</a:t>
            </a:r>
            <a:r>
              <a:rPr lang="en-US" sz="3300" dirty="0" smtClean="0">
                <a:solidFill>
                  <a:srgbClr val="101010"/>
                </a:solidFill>
                <a:latin typeface="Open Sans Light"/>
              </a:rPr>
              <a:t> </a:t>
            </a:r>
            <a:r>
              <a:rPr lang="en-US" sz="3300" dirty="0" err="1">
                <a:solidFill>
                  <a:srgbClr val="101010"/>
                </a:solidFill>
                <a:latin typeface="Open Sans Light"/>
              </a:rPr>
              <a:t>rekomendacje</a:t>
            </a:r>
            <a:r>
              <a:rPr lang="en-US" sz="3300" dirty="0">
                <a:solidFill>
                  <a:srgbClr val="101010"/>
                </a:solidFill>
                <a:latin typeface="Open Sans Light"/>
              </a:rPr>
              <a:t> w </a:t>
            </a:r>
            <a:r>
              <a:rPr lang="en-US" sz="3300" dirty="0" err="1">
                <a:solidFill>
                  <a:srgbClr val="101010"/>
                </a:solidFill>
                <a:latin typeface="Open Sans Light"/>
              </a:rPr>
              <a:t>zakresie</a:t>
            </a:r>
            <a:r>
              <a:rPr lang="en-US" sz="3300" dirty="0">
                <a:solidFill>
                  <a:srgbClr val="101010"/>
                </a:solidFill>
                <a:latin typeface="Open Sans Light"/>
              </a:rPr>
              <a:t> </a:t>
            </a:r>
            <a:r>
              <a:rPr lang="en-US" sz="3300" dirty="0" err="1">
                <a:solidFill>
                  <a:srgbClr val="101010"/>
                </a:solidFill>
                <a:latin typeface="Open Sans Light"/>
              </a:rPr>
              <a:t>kształtowania</a:t>
            </a:r>
            <a:r>
              <a:rPr lang="en-US" sz="3300" dirty="0">
                <a:solidFill>
                  <a:srgbClr val="101010"/>
                </a:solidFill>
                <a:latin typeface="Open Sans Light"/>
              </a:rPr>
              <a:t> </a:t>
            </a:r>
            <a:r>
              <a:rPr lang="en-US" sz="3300" dirty="0" err="1">
                <a:solidFill>
                  <a:srgbClr val="101010"/>
                </a:solidFill>
                <a:latin typeface="Open Sans Light"/>
              </a:rPr>
              <a:t>i</a:t>
            </a:r>
            <a:r>
              <a:rPr lang="en-US" sz="3300" dirty="0">
                <a:solidFill>
                  <a:srgbClr val="101010"/>
                </a:solidFill>
                <a:latin typeface="Open Sans Light"/>
              </a:rPr>
              <a:t> </a:t>
            </a:r>
            <a:r>
              <a:rPr lang="en-US" sz="3300" dirty="0" err="1">
                <a:solidFill>
                  <a:srgbClr val="101010"/>
                </a:solidFill>
                <a:latin typeface="Open Sans Light"/>
              </a:rPr>
              <a:t>prowadzenia</a:t>
            </a:r>
            <a:r>
              <a:rPr lang="en-US" sz="3300" dirty="0">
                <a:solidFill>
                  <a:srgbClr val="101010"/>
                </a:solidFill>
                <a:latin typeface="Open Sans Light"/>
              </a:rPr>
              <a:t> </a:t>
            </a:r>
            <a:r>
              <a:rPr lang="en-US" sz="3300" dirty="0" err="1">
                <a:solidFill>
                  <a:srgbClr val="101010"/>
                </a:solidFill>
                <a:latin typeface="Open Sans Light"/>
              </a:rPr>
              <a:t>polityki</a:t>
            </a:r>
            <a:r>
              <a:rPr lang="en-US" sz="3300" dirty="0">
                <a:solidFill>
                  <a:srgbClr val="101010"/>
                </a:solidFill>
                <a:latin typeface="Open Sans Light"/>
              </a:rPr>
              <a:t> </a:t>
            </a:r>
            <a:r>
              <a:rPr lang="en-US" sz="3300" dirty="0" err="1">
                <a:solidFill>
                  <a:srgbClr val="101010"/>
                </a:solidFill>
                <a:latin typeface="Open Sans Light"/>
              </a:rPr>
              <a:t>przestrzennej</a:t>
            </a:r>
            <a:r>
              <a:rPr lang="en-US" sz="3300" dirty="0">
                <a:solidFill>
                  <a:srgbClr val="101010"/>
                </a:solidFill>
                <a:latin typeface="Open Sans Light"/>
              </a:rPr>
              <a:t>. </a:t>
            </a:r>
          </a:p>
          <a:p>
            <a:pPr>
              <a:lnSpc>
                <a:spcPts val="4620"/>
              </a:lnSpc>
            </a:pPr>
            <a:r>
              <a:rPr lang="pl-PL" sz="3300" dirty="0">
                <a:solidFill>
                  <a:srgbClr val="101010"/>
                </a:solidFill>
                <a:latin typeface="Open Sans Light Bold"/>
              </a:rPr>
              <a:t>8</a:t>
            </a:r>
            <a:r>
              <a:rPr lang="en-US" sz="3300" dirty="0" smtClean="0">
                <a:solidFill>
                  <a:srgbClr val="101010"/>
                </a:solidFill>
                <a:latin typeface="Open Sans Light Bold"/>
              </a:rPr>
              <a:t>.</a:t>
            </a:r>
            <a:r>
              <a:rPr lang="en-US" sz="3300" dirty="0" smtClean="0">
                <a:solidFill>
                  <a:srgbClr val="101010"/>
                </a:solidFill>
                <a:latin typeface="Open Sans Light"/>
              </a:rPr>
              <a:t> </a:t>
            </a:r>
            <a:r>
              <a:rPr lang="en-US" sz="3300" dirty="0" err="1">
                <a:solidFill>
                  <a:srgbClr val="101010"/>
                </a:solidFill>
                <a:latin typeface="Open Sans Light"/>
              </a:rPr>
              <a:t>Źródła</a:t>
            </a:r>
            <a:r>
              <a:rPr lang="en-US" sz="3300" dirty="0">
                <a:solidFill>
                  <a:srgbClr val="101010"/>
                </a:solidFill>
                <a:latin typeface="Open Sans Light"/>
              </a:rPr>
              <a:t> </a:t>
            </a:r>
            <a:r>
              <a:rPr lang="en-US" sz="3300" dirty="0" err="1">
                <a:solidFill>
                  <a:srgbClr val="101010"/>
                </a:solidFill>
                <a:latin typeface="Open Sans Light"/>
              </a:rPr>
              <a:t>finansowania</a:t>
            </a:r>
            <a:r>
              <a:rPr lang="en-US" sz="3300" dirty="0">
                <a:solidFill>
                  <a:srgbClr val="101010"/>
                </a:solidFill>
                <a:latin typeface="Open Sans Light"/>
              </a:rPr>
              <a:t>.</a:t>
            </a:r>
          </a:p>
          <a:p>
            <a:pPr algn="just">
              <a:lnSpc>
                <a:spcPts val="4480"/>
              </a:lnSpc>
              <a:spcBef>
                <a:spcPct val="0"/>
              </a:spcBef>
            </a:pPr>
            <a:endParaRPr lang="en-US" sz="3300" dirty="0">
              <a:solidFill>
                <a:srgbClr val="101010"/>
              </a:solidFill>
              <a:latin typeface="Open Sans Light"/>
            </a:endParaRPr>
          </a:p>
        </p:txBody>
      </p:sp>
      <p:sp>
        <p:nvSpPr>
          <p:cNvPr id="10" name="TextBox 10"/>
          <p:cNvSpPr txBox="1"/>
          <p:nvPr/>
        </p:nvSpPr>
        <p:spPr>
          <a:xfrm>
            <a:off x="3799909" y="190346"/>
            <a:ext cx="10248429" cy="684192"/>
          </a:xfrm>
          <a:prstGeom prst="rect">
            <a:avLst/>
          </a:prstGeom>
        </p:spPr>
        <p:txBody>
          <a:bodyPr lIns="0" tIns="0" rIns="0" bIns="0" rtlCol="0" anchor="t">
            <a:spAutoFit/>
          </a:bodyPr>
          <a:lstStyle/>
          <a:p>
            <a:pPr marL="0" lvl="0" indent="0" algn="ctr">
              <a:lnSpc>
                <a:spcPts val="5393"/>
              </a:lnSpc>
            </a:pPr>
            <a:r>
              <a:rPr lang="en-US" sz="4859" spc="-97">
                <a:solidFill>
                  <a:srgbClr val="000000"/>
                </a:solidFill>
                <a:latin typeface="Cardo Bold"/>
              </a:rPr>
              <a:t>SPIS TREŚCI</a:t>
            </a:r>
          </a:p>
        </p:txBody>
      </p:sp>
      <p:grpSp>
        <p:nvGrpSpPr>
          <p:cNvPr id="11" name="Group 11"/>
          <p:cNvGrpSpPr/>
          <p:nvPr/>
        </p:nvGrpSpPr>
        <p:grpSpPr>
          <a:xfrm>
            <a:off x="17249775" y="-1480084"/>
            <a:ext cx="3728168" cy="4201674"/>
            <a:chOff x="0" y="0"/>
            <a:chExt cx="4970890" cy="5602232"/>
          </a:xfrm>
        </p:grpSpPr>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27067" y="727067"/>
              <a:ext cx="3510588" cy="3510588"/>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33236" y="1364578"/>
              <a:ext cx="3510588" cy="3510588"/>
            </a:xfrm>
            <a:prstGeom prst="rect">
              <a:avLst/>
            </a:prstGeom>
          </p:spPr>
        </p:pic>
      </p:grpSp>
      <p:grpSp>
        <p:nvGrpSpPr>
          <p:cNvPr id="14" name="Group 14"/>
          <p:cNvGrpSpPr/>
          <p:nvPr/>
        </p:nvGrpSpPr>
        <p:grpSpPr>
          <a:xfrm>
            <a:off x="-2792132" y="7799788"/>
            <a:ext cx="3837448" cy="4324834"/>
            <a:chOff x="0" y="0"/>
            <a:chExt cx="5116597" cy="5766445"/>
          </a:xfrm>
        </p:grpSpPr>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48378" y="748378"/>
              <a:ext cx="3613490" cy="3613490"/>
            </a:xfrm>
            <a:prstGeom prst="rect">
              <a:avLst/>
            </a:prstGeom>
          </p:spPr>
        </p:pic>
        <p:pic>
          <p:nvPicPr>
            <p:cNvPr id="16"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54728" y="1404576"/>
              <a:ext cx="3613490" cy="3613490"/>
            </a:xfrm>
            <a:prstGeom prst="rect">
              <a:avLst/>
            </a:prstGeom>
          </p:spPr>
        </p:pic>
      </p:grpSp>
      <p:pic>
        <p:nvPicPr>
          <p:cNvPr id="17" name="Picture 17"/>
          <p:cNvPicPr>
            <a:picLocks noChangeAspect="1"/>
          </p:cNvPicPr>
          <p:nvPr/>
        </p:nvPicPr>
        <p:blipFill>
          <a:blip r:embed="rId6"/>
          <a:srcRect/>
          <a:stretch>
            <a:fillRect/>
          </a:stretch>
        </p:blipFill>
        <p:spPr>
          <a:xfrm>
            <a:off x="63305" y="8206"/>
            <a:ext cx="939255" cy="1000846"/>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6F3EF"/>
        </a:solidFill>
        <a:effectLst/>
      </p:bgPr>
    </p:bg>
    <p:spTree>
      <p:nvGrpSpPr>
        <p:cNvPr id="1" name=""/>
        <p:cNvGrpSpPr/>
        <p:nvPr/>
      </p:nvGrpSpPr>
      <p:grpSpPr>
        <a:xfrm>
          <a:off x="0" y="0"/>
          <a:ext cx="0" cy="0"/>
          <a:chOff x="0" y="0"/>
          <a:chExt cx="0" cy="0"/>
        </a:xfrm>
      </p:grpSpPr>
      <p:sp>
        <p:nvSpPr>
          <p:cNvPr id="2" name="AutoShape 2"/>
          <p:cNvSpPr/>
          <p:nvPr/>
        </p:nvSpPr>
        <p:spPr>
          <a:xfrm>
            <a:off x="-394661" y="9258300"/>
            <a:ext cx="20808023" cy="0"/>
          </a:xfrm>
          <a:prstGeom prst="line">
            <a:avLst/>
          </a:prstGeom>
          <a:ln w="9525" cap="rnd">
            <a:solidFill>
              <a:srgbClr val="393939"/>
            </a:solidFill>
            <a:prstDash val="solid"/>
            <a:headEnd type="none" w="sm" len="sm"/>
            <a:tailEnd type="none" w="sm" len="sm"/>
          </a:ln>
        </p:spPr>
      </p:sp>
      <p:sp>
        <p:nvSpPr>
          <p:cNvPr id="3" name="AutoShape 3"/>
          <p:cNvSpPr/>
          <p:nvPr/>
        </p:nvSpPr>
        <p:spPr>
          <a:xfrm rot="5400000">
            <a:off x="-9363459" y="6764049"/>
            <a:ext cx="20808023" cy="0"/>
          </a:xfrm>
          <a:prstGeom prst="line">
            <a:avLst/>
          </a:prstGeom>
          <a:ln w="9525" cap="rnd">
            <a:solidFill>
              <a:srgbClr val="393939"/>
            </a:solidFill>
            <a:prstDash val="solid"/>
            <a:headEnd type="none" w="sm" len="sm"/>
            <a:tailEnd type="none" w="sm" len="sm"/>
          </a:ln>
        </p:spPr>
      </p:sp>
      <p:sp>
        <p:nvSpPr>
          <p:cNvPr id="4" name="AutoShape 4"/>
          <p:cNvSpPr/>
          <p:nvPr/>
        </p:nvSpPr>
        <p:spPr>
          <a:xfrm>
            <a:off x="0" y="1028700"/>
            <a:ext cx="18719536" cy="0"/>
          </a:xfrm>
          <a:prstGeom prst="line">
            <a:avLst/>
          </a:prstGeom>
          <a:ln w="9525" cap="rnd">
            <a:solidFill>
              <a:srgbClr val="393939"/>
            </a:solidFill>
            <a:prstDash val="solid"/>
            <a:headEnd type="none" w="sm" len="sm"/>
            <a:tailEnd type="none" w="sm" len="sm"/>
          </a:ln>
        </p:spPr>
      </p:sp>
      <p:sp>
        <p:nvSpPr>
          <p:cNvPr id="5" name="AutoShape 5"/>
          <p:cNvSpPr/>
          <p:nvPr/>
        </p:nvSpPr>
        <p:spPr>
          <a:xfrm rot="5400000">
            <a:off x="6860051" y="6764049"/>
            <a:ext cx="20808023" cy="0"/>
          </a:xfrm>
          <a:prstGeom prst="line">
            <a:avLst/>
          </a:prstGeom>
          <a:ln w="9525" cap="rnd">
            <a:solidFill>
              <a:srgbClr val="393939"/>
            </a:solidFill>
            <a:prstDash val="solid"/>
            <a:headEnd type="none" w="sm" len="sm"/>
            <a:tailEnd type="none" w="sm" len="sm"/>
          </a:ln>
        </p:spPr>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700000">
            <a:off x="-2268841" y="-1912235"/>
            <a:ext cx="2710118" cy="2710118"/>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700000">
            <a:off x="-2259316" y="-1429612"/>
            <a:ext cx="2710118" cy="2710118"/>
          </a:xfrm>
          <a:prstGeom prst="rect">
            <a:avLst/>
          </a:prstGeom>
        </p:spPr>
      </p:pic>
      <p:grpSp>
        <p:nvGrpSpPr>
          <p:cNvPr id="8" name="Group 8"/>
          <p:cNvGrpSpPr/>
          <p:nvPr/>
        </p:nvGrpSpPr>
        <p:grpSpPr>
          <a:xfrm>
            <a:off x="-2801657" y="3175602"/>
            <a:ext cx="3842210" cy="7712995"/>
            <a:chOff x="0" y="0"/>
            <a:chExt cx="5122947" cy="10283994"/>
          </a:xfrm>
        </p:grpSpPr>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700000">
              <a:off x="748378" y="748378"/>
              <a:ext cx="3613490" cy="361349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700000">
              <a:off x="748378" y="1441439"/>
              <a:ext cx="3613490" cy="3613490"/>
            </a:xfrm>
            <a:prstGeom prst="rect">
              <a:avLst/>
            </a:prstGeom>
          </p:spPr>
        </p:pic>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700000">
              <a:off x="761078" y="2199237"/>
              <a:ext cx="3613490" cy="3613490"/>
            </a:xfrm>
            <a:prstGeom prst="rect">
              <a:avLst/>
            </a:prstGeom>
          </p:spPr>
        </p:pic>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700000">
              <a:off x="748378" y="2926721"/>
              <a:ext cx="3613490" cy="3613490"/>
            </a:xfrm>
            <a:prstGeom prst="rect">
              <a:avLst/>
            </a:prstGeom>
          </p:spPr>
        </p:pic>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700000">
              <a:off x="761078" y="3738114"/>
              <a:ext cx="3613490" cy="3613490"/>
            </a:xfrm>
            <a:prstGeom prst="rect">
              <a:avLst/>
            </a:prstGeom>
          </p:spPr>
        </p:pic>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700000">
              <a:off x="761078" y="4495912"/>
              <a:ext cx="3613490" cy="3613490"/>
            </a:xfrm>
            <a:prstGeom prst="rect">
              <a:avLst/>
            </a:prstGeom>
          </p:spPr>
        </p:pic>
        <p:pic>
          <p:nvPicPr>
            <p:cNvPr id="15"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700000">
              <a:off x="761078" y="5223396"/>
              <a:ext cx="3613490" cy="3613490"/>
            </a:xfrm>
            <a:prstGeom prst="rect">
              <a:avLst/>
            </a:prstGeom>
          </p:spPr>
        </p:pic>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700000">
              <a:off x="761078" y="5922125"/>
              <a:ext cx="3613490" cy="3613490"/>
            </a:xfrm>
            <a:prstGeom prst="rect">
              <a:avLst/>
            </a:prstGeom>
          </p:spPr>
        </p:pic>
      </p:grpSp>
      <p:sp>
        <p:nvSpPr>
          <p:cNvPr id="17" name="AutoShape 17"/>
          <p:cNvSpPr/>
          <p:nvPr/>
        </p:nvSpPr>
        <p:spPr>
          <a:xfrm rot="5400000">
            <a:off x="-1394949" y="7356716"/>
            <a:ext cx="20808023" cy="0"/>
          </a:xfrm>
          <a:prstGeom prst="line">
            <a:avLst/>
          </a:prstGeom>
          <a:ln w="9525" cap="rnd">
            <a:solidFill>
              <a:srgbClr val="393939"/>
            </a:solidFill>
            <a:prstDash val="solid"/>
            <a:headEnd type="none" w="sm" len="sm"/>
            <a:tailEnd type="none" w="sm" len="sm"/>
          </a:ln>
        </p:spPr>
      </p:sp>
      <p:pic>
        <p:nvPicPr>
          <p:cNvPr id="18" name="Picture 1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V="1">
            <a:off x="9004300" y="-4694419"/>
            <a:ext cx="9060213" cy="5732644"/>
          </a:xfrm>
          <a:prstGeom prst="rect">
            <a:avLst/>
          </a:prstGeom>
        </p:spPr>
      </p:pic>
      <p:sp>
        <p:nvSpPr>
          <p:cNvPr id="19" name="TextBox 19"/>
          <p:cNvSpPr txBox="1"/>
          <p:nvPr/>
        </p:nvSpPr>
        <p:spPr>
          <a:xfrm>
            <a:off x="1362874" y="2501730"/>
            <a:ext cx="7317576" cy="5340690"/>
          </a:xfrm>
          <a:prstGeom prst="rect">
            <a:avLst/>
          </a:prstGeom>
        </p:spPr>
        <p:txBody>
          <a:bodyPr lIns="0" tIns="0" rIns="0" bIns="0" rtlCol="0" anchor="t">
            <a:spAutoFit/>
          </a:bodyPr>
          <a:lstStyle/>
          <a:p>
            <a:pPr algn="ctr">
              <a:lnSpc>
                <a:spcPts val="5274"/>
              </a:lnSpc>
              <a:spcBef>
                <a:spcPct val="0"/>
              </a:spcBef>
            </a:pPr>
            <a:r>
              <a:rPr lang="en-US" sz="4752" spc="-95">
                <a:solidFill>
                  <a:srgbClr val="101010"/>
                </a:solidFill>
                <a:latin typeface="Cardo Bold"/>
              </a:rPr>
              <a:t>USTALENIA </a:t>
            </a:r>
          </a:p>
          <a:p>
            <a:pPr algn="ctr">
              <a:lnSpc>
                <a:spcPts val="5274"/>
              </a:lnSpc>
              <a:spcBef>
                <a:spcPct val="0"/>
              </a:spcBef>
            </a:pPr>
            <a:r>
              <a:rPr lang="en-US" sz="4752" spc="-95">
                <a:solidFill>
                  <a:srgbClr val="101010"/>
                </a:solidFill>
                <a:latin typeface="Cardo Bold"/>
              </a:rPr>
              <a:t>I REKOMENDACJE </a:t>
            </a:r>
          </a:p>
          <a:p>
            <a:pPr algn="ctr">
              <a:lnSpc>
                <a:spcPts val="5274"/>
              </a:lnSpc>
              <a:spcBef>
                <a:spcPct val="0"/>
              </a:spcBef>
            </a:pPr>
            <a:r>
              <a:rPr lang="en-US" sz="4752" spc="-95">
                <a:solidFill>
                  <a:srgbClr val="101010"/>
                </a:solidFill>
                <a:latin typeface="Cardo Bold"/>
              </a:rPr>
              <a:t>W ZAKRESIE KSZTAŁTOWANIA </a:t>
            </a:r>
          </a:p>
          <a:p>
            <a:pPr algn="ctr">
              <a:lnSpc>
                <a:spcPts val="5274"/>
              </a:lnSpc>
              <a:spcBef>
                <a:spcPct val="0"/>
              </a:spcBef>
            </a:pPr>
            <a:r>
              <a:rPr lang="en-US" sz="4752" spc="-95">
                <a:solidFill>
                  <a:srgbClr val="101010"/>
                </a:solidFill>
                <a:latin typeface="Cardo Bold"/>
              </a:rPr>
              <a:t>I PROWADZENIA POLITYKI PRZESTRZENNEJ </a:t>
            </a:r>
          </a:p>
          <a:p>
            <a:pPr algn="ctr">
              <a:lnSpc>
                <a:spcPts val="5274"/>
              </a:lnSpc>
              <a:spcBef>
                <a:spcPct val="0"/>
              </a:spcBef>
            </a:pPr>
            <a:r>
              <a:rPr lang="en-US" sz="4752" spc="-95">
                <a:solidFill>
                  <a:srgbClr val="101010"/>
                </a:solidFill>
                <a:latin typeface="Cardo Bold"/>
              </a:rPr>
              <a:t>W GMINIE</a:t>
            </a:r>
          </a:p>
        </p:txBody>
      </p:sp>
      <p:sp>
        <p:nvSpPr>
          <p:cNvPr id="20" name="TextBox 20"/>
          <p:cNvSpPr txBox="1"/>
          <p:nvPr/>
        </p:nvSpPr>
        <p:spPr>
          <a:xfrm>
            <a:off x="9337675" y="1714805"/>
            <a:ext cx="7654896" cy="6419239"/>
          </a:xfrm>
          <a:prstGeom prst="rect">
            <a:avLst/>
          </a:prstGeom>
        </p:spPr>
        <p:txBody>
          <a:bodyPr lIns="0" tIns="0" rIns="0" bIns="0" rtlCol="0" anchor="t">
            <a:spAutoFit/>
          </a:bodyPr>
          <a:lstStyle/>
          <a:p>
            <a:pPr algn="ctr">
              <a:lnSpc>
                <a:spcPts val="3640"/>
              </a:lnSpc>
              <a:spcBef>
                <a:spcPct val="0"/>
              </a:spcBef>
            </a:pPr>
            <a:r>
              <a:rPr lang="en-US" sz="3279" spc="-65">
                <a:solidFill>
                  <a:srgbClr val="101010"/>
                </a:solidFill>
                <a:latin typeface="Cardo"/>
              </a:rPr>
              <a:t>Jednym z wyznaczników świadczącym </a:t>
            </a:r>
          </a:p>
          <a:p>
            <a:pPr algn="ctr">
              <a:lnSpc>
                <a:spcPts val="3640"/>
              </a:lnSpc>
              <a:spcBef>
                <a:spcPct val="0"/>
              </a:spcBef>
            </a:pPr>
            <a:r>
              <a:rPr lang="en-US" sz="3279" spc="-65">
                <a:solidFill>
                  <a:srgbClr val="101010"/>
                </a:solidFill>
                <a:latin typeface="Cardo"/>
              </a:rPr>
              <a:t>o zastosowaniu zintegrowanego podejścia </a:t>
            </a:r>
          </a:p>
          <a:p>
            <a:pPr algn="ctr">
              <a:lnSpc>
                <a:spcPts val="3640"/>
              </a:lnSpc>
              <a:spcBef>
                <a:spcPct val="0"/>
              </a:spcBef>
            </a:pPr>
            <a:r>
              <a:rPr lang="en-US" sz="3279" spc="-65">
                <a:solidFill>
                  <a:srgbClr val="101010"/>
                </a:solidFill>
                <a:latin typeface="Cardo"/>
              </a:rPr>
              <a:t>w planowaniu rozwoju gminy Smyków, jest określenie w ramach niniejszego dokumentu strategicznego ustaleń i rekomendacji </a:t>
            </a:r>
          </a:p>
          <a:p>
            <a:pPr algn="ctr">
              <a:lnSpc>
                <a:spcPts val="3640"/>
              </a:lnSpc>
              <a:spcBef>
                <a:spcPct val="0"/>
              </a:spcBef>
            </a:pPr>
            <a:r>
              <a:rPr lang="en-US" sz="3279" spc="-65">
                <a:solidFill>
                  <a:srgbClr val="101010"/>
                </a:solidFill>
                <a:latin typeface="Cardo"/>
              </a:rPr>
              <a:t>w zakresie kształtowania i prowadzenia polityki przestrzennej w gminie.</a:t>
            </a:r>
          </a:p>
          <a:p>
            <a:pPr algn="ctr">
              <a:lnSpc>
                <a:spcPts val="3640"/>
              </a:lnSpc>
              <a:spcBef>
                <a:spcPct val="0"/>
              </a:spcBef>
            </a:pPr>
            <a:r>
              <a:rPr lang="en-US" sz="3279" spc="-65">
                <a:solidFill>
                  <a:srgbClr val="101010"/>
                </a:solidFill>
                <a:latin typeface="Cardo"/>
              </a:rPr>
              <a:t>Ustalenia i rekomendacje w zakresie kształtowania i prowadzenia polityki przestrzennej w gminie Smyków wynikają </a:t>
            </a:r>
          </a:p>
          <a:p>
            <a:pPr algn="ctr">
              <a:lnSpc>
                <a:spcPts val="3640"/>
              </a:lnSpc>
              <a:spcBef>
                <a:spcPct val="0"/>
              </a:spcBef>
            </a:pPr>
            <a:r>
              <a:rPr lang="en-US" sz="3279" spc="-65">
                <a:solidFill>
                  <a:srgbClr val="101010"/>
                </a:solidFill>
                <a:latin typeface="Cardo"/>
              </a:rPr>
              <a:t>z przyjętego i opisywanego wyżej modelu oraz wskazują pożądane działania </a:t>
            </a:r>
          </a:p>
          <a:p>
            <a:pPr algn="ctr">
              <a:lnSpc>
                <a:spcPts val="3640"/>
              </a:lnSpc>
              <a:spcBef>
                <a:spcPct val="0"/>
              </a:spcBef>
            </a:pPr>
            <a:r>
              <a:rPr lang="en-US" sz="3279" spc="-65">
                <a:solidFill>
                  <a:srgbClr val="101010"/>
                </a:solidFill>
                <a:latin typeface="Cardo"/>
              </a:rPr>
              <a:t>w dziedzinie kształtowania i prowadzenie polityki przestrzenne tj.:</a:t>
            </a:r>
          </a:p>
        </p:txBody>
      </p:sp>
      <p:pic>
        <p:nvPicPr>
          <p:cNvPr id="21" name="Picture 21"/>
          <p:cNvPicPr>
            <a:picLocks noChangeAspect="1"/>
          </p:cNvPicPr>
          <p:nvPr/>
        </p:nvPicPr>
        <p:blipFill>
          <a:blip r:embed="rId6"/>
          <a:srcRect/>
          <a:stretch>
            <a:fillRect/>
          </a:stretch>
        </p:blipFill>
        <p:spPr>
          <a:xfrm>
            <a:off x="63305" y="-17705"/>
            <a:ext cx="939255" cy="1000846"/>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6F3EF"/>
        </a:solidFill>
        <a:effectLst/>
      </p:bgPr>
    </p:bg>
    <p:spTree>
      <p:nvGrpSpPr>
        <p:cNvPr id="1" name=""/>
        <p:cNvGrpSpPr/>
        <p:nvPr/>
      </p:nvGrpSpPr>
      <p:grpSpPr>
        <a:xfrm>
          <a:off x="0" y="0"/>
          <a:ext cx="0" cy="0"/>
          <a:chOff x="0" y="0"/>
          <a:chExt cx="0" cy="0"/>
        </a:xfrm>
      </p:grpSpPr>
      <p:sp>
        <p:nvSpPr>
          <p:cNvPr id="2" name="AutoShape 2"/>
          <p:cNvSpPr/>
          <p:nvPr/>
        </p:nvSpPr>
        <p:spPr>
          <a:xfrm>
            <a:off x="0" y="9777072"/>
            <a:ext cx="17259300" cy="0"/>
          </a:xfrm>
          <a:prstGeom prst="line">
            <a:avLst/>
          </a:prstGeom>
          <a:ln w="9525" cap="rnd">
            <a:solidFill>
              <a:srgbClr val="393939"/>
            </a:solidFill>
            <a:prstDash val="solid"/>
            <a:headEnd type="none" w="sm" len="sm"/>
            <a:tailEnd type="none" w="sm" len="sm"/>
          </a:ln>
        </p:spPr>
      </p:sp>
      <p:sp>
        <p:nvSpPr>
          <p:cNvPr id="3" name="AutoShape 3"/>
          <p:cNvSpPr/>
          <p:nvPr/>
        </p:nvSpPr>
        <p:spPr>
          <a:xfrm>
            <a:off x="0" y="499459"/>
            <a:ext cx="17264062" cy="0"/>
          </a:xfrm>
          <a:prstGeom prst="line">
            <a:avLst/>
          </a:prstGeom>
          <a:ln w="9525" cap="rnd">
            <a:solidFill>
              <a:srgbClr val="393939"/>
            </a:solidFill>
            <a:prstDash val="solid"/>
            <a:headEnd type="none" w="sm" len="sm"/>
            <a:tailEnd type="none" w="sm" len="sm"/>
          </a:ln>
        </p:spPr>
      </p:sp>
      <p:sp>
        <p:nvSpPr>
          <p:cNvPr id="4" name="AutoShape 4"/>
          <p:cNvSpPr/>
          <p:nvPr/>
        </p:nvSpPr>
        <p:spPr>
          <a:xfrm rot="5400000">
            <a:off x="6860051" y="6764049"/>
            <a:ext cx="20808023" cy="0"/>
          </a:xfrm>
          <a:prstGeom prst="line">
            <a:avLst/>
          </a:prstGeom>
          <a:ln w="9525" cap="rnd">
            <a:solidFill>
              <a:srgbClr val="393939"/>
            </a:solidFill>
            <a:prstDash val="solid"/>
            <a:headEnd type="none" w="sm" len="sm"/>
            <a:tailEnd type="none" w="sm" len="sm"/>
          </a:ln>
        </p:spPr>
      </p:sp>
      <p:grpSp>
        <p:nvGrpSpPr>
          <p:cNvPr id="5" name="Group 5"/>
          <p:cNvGrpSpPr/>
          <p:nvPr/>
        </p:nvGrpSpPr>
        <p:grpSpPr>
          <a:xfrm>
            <a:off x="17259300" y="-312344"/>
            <a:ext cx="3842210" cy="5262030"/>
            <a:chOff x="0" y="0"/>
            <a:chExt cx="5122947" cy="701604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700000">
              <a:off x="761078" y="748378"/>
              <a:ext cx="3613490" cy="361349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700000">
              <a:off x="761078" y="1391876"/>
              <a:ext cx="3613490" cy="361349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700000">
              <a:off x="761078" y="2017760"/>
              <a:ext cx="3613490" cy="361349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700000">
              <a:off x="748378" y="2654171"/>
              <a:ext cx="3613490" cy="3613490"/>
            </a:xfrm>
            <a:prstGeom prst="rect">
              <a:avLst/>
            </a:prstGeom>
          </p:spPr>
        </p:pic>
      </p:grpSp>
      <p:sp>
        <p:nvSpPr>
          <p:cNvPr id="10" name="TextBox 10"/>
          <p:cNvSpPr txBox="1"/>
          <p:nvPr/>
        </p:nvSpPr>
        <p:spPr>
          <a:xfrm>
            <a:off x="592099" y="528034"/>
            <a:ext cx="16452197" cy="9446625"/>
          </a:xfrm>
          <a:prstGeom prst="rect">
            <a:avLst/>
          </a:prstGeom>
        </p:spPr>
        <p:txBody>
          <a:bodyPr lIns="0" tIns="0" rIns="0" bIns="0" rtlCol="0" anchor="t">
            <a:spAutoFit/>
          </a:bodyPr>
          <a:lstStyle/>
          <a:p>
            <a:pPr>
              <a:lnSpc>
                <a:spcPts val="3196"/>
              </a:lnSpc>
              <a:spcBef>
                <a:spcPct val="0"/>
              </a:spcBef>
            </a:pPr>
            <a:r>
              <a:rPr lang="en-US" sz="2879" spc="-57" dirty="0">
                <a:solidFill>
                  <a:srgbClr val="000000"/>
                </a:solidFill>
                <a:latin typeface="Cardo"/>
              </a:rPr>
              <a:t>• </a:t>
            </a:r>
            <a:r>
              <a:rPr lang="en-US" sz="2879" spc="-57" dirty="0" err="1">
                <a:solidFill>
                  <a:srgbClr val="000000"/>
                </a:solidFill>
                <a:latin typeface="Cardo"/>
              </a:rPr>
              <a:t>Priorytetyzacja</a:t>
            </a:r>
            <a:r>
              <a:rPr lang="en-US" sz="2879" spc="-57" dirty="0">
                <a:solidFill>
                  <a:srgbClr val="000000"/>
                </a:solidFill>
                <a:latin typeface="Cardo"/>
              </a:rPr>
              <a:t> </a:t>
            </a:r>
            <a:r>
              <a:rPr lang="en-US" sz="2879" spc="-57" dirty="0" err="1">
                <a:solidFill>
                  <a:srgbClr val="000000"/>
                </a:solidFill>
                <a:latin typeface="Cardo"/>
              </a:rPr>
              <a:t>działań</a:t>
            </a:r>
            <a:r>
              <a:rPr lang="en-US" sz="2879" spc="-57" dirty="0">
                <a:solidFill>
                  <a:srgbClr val="000000"/>
                </a:solidFill>
                <a:latin typeface="Cardo"/>
              </a:rPr>
              <a:t> w </a:t>
            </a:r>
            <a:r>
              <a:rPr lang="en-US" sz="2879" spc="-57" dirty="0" err="1">
                <a:solidFill>
                  <a:srgbClr val="000000"/>
                </a:solidFill>
                <a:latin typeface="Cardo"/>
              </a:rPr>
              <a:t>zakresie</a:t>
            </a:r>
            <a:r>
              <a:rPr lang="en-US" sz="2879" spc="-57" dirty="0">
                <a:solidFill>
                  <a:srgbClr val="000000"/>
                </a:solidFill>
                <a:latin typeface="Cardo"/>
              </a:rPr>
              <a:t> </a:t>
            </a:r>
            <a:r>
              <a:rPr lang="en-US" sz="2879" spc="-57" dirty="0" err="1">
                <a:solidFill>
                  <a:srgbClr val="000000"/>
                </a:solidFill>
                <a:latin typeface="Cardo"/>
              </a:rPr>
              <a:t>opracowywania</a:t>
            </a:r>
            <a:r>
              <a:rPr lang="en-US" sz="2879" spc="-57" dirty="0">
                <a:solidFill>
                  <a:srgbClr val="000000"/>
                </a:solidFill>
                <a:latin typeface="Cardo"/>
              </a:rPr>
              <a:t> </a:t>
            </a:r>
            <a:r>
              <a:rPr lang="en-US" sz="2879" spc="-57" dirty="0" err="1">
                <a:solidFill>
                  <a:srgbClr val="000000"/>
                </a:solidFill>
                <a:latin typeface="Cardo"/>
              </a:rPr>
              <a:t>kompleksowych</a:t>
            </a:r>
            <a:r>
              <a:rPr lang="en-US" sz="2879" spc="-57" dirty="0">
                <a:solidFill>
                  <a:srgbClr val="000000"/>
                </a:solidFill>
                <a:latin typeface="Cardo"/>
              </a:rPr>
              <a:t> </a:t>
            </a:r>
            <a:r>
              <a:rPr lang="en-US" sz="2879" spc="-57" dirty="0" err="1">
                <a:solidFill>
                  <a:srgbClr val="000000"/>
                </a:solidFill>
                <a:latin typeface="Cardo"/>
              </a:rPr>
              <a:t>dokumentów</a:t>
            </a:r>
            <a:r>
              <a:rPr lang="en-US" sz="2879" spc="-57" dirty="0">
                <a:solidFill>
                  <a:srgbClr val="000000"/>
                </a:solidFill>
                <a:latin typeface="Cardo"/>
              </a:rPr>
              <a:t> </a:t>
            </a:r>
            <a:r>
              <a:rPr lang="en-US" sz="2879" spc="-57" dirty="0" err="1">
                <a:solidFill>
                  <a:srgbClr val="000000"/>
                </a:solidFill>
                <a:latin typeface="Cardo"/>
              </a:rPr>
              <a:t>planistycznych</a:t>
            </a:r>
            <a:r>
              <a:rPr lang="en-US" sz="2879" spc="-57" dirty="0">
                <a:solidFill>
                  <a:srgbClr val="000000"/>
                </a:solidFill>
                <a:latin typeface="Cardo"/>
              </a:rPr>
              <a:t> w </a:t>
            </a:r>
            <a:r>
              <a:rPr lang="en-US" sz="2879" spc="-57" dirty="0" err="1">
                <a:solidFill>
                  <a:srgbClr val="000000"/>
                </a:solidFill>
                <a:latin typeface="Cardo"/>
              </a:rPr>
              <a:t>postaci</a:t>
            </a:r>
            <a:r>
              <a:rPr lang="en-US" sz="2879" spc="-57" dirty="0">
                <a:solidFill>
                  <a:srgbClr val="000000"/>
                </a:solidFill>
                <a:latin typeface="Cardo"/>
              </a:rPr>
              <a:t> </a:t>
            </a:r>
            <a:r>
              <a:rPr lang="en-US" sz="2879" spc="-57" dirty="0" err="1">
                <a:solidFill>
                  <a:srgbClr val="000000"/>
                </a:solidFill>
                <a:latin typeface="Cardo"/>
              </a:rPr>
              <a:t>studium</a:t>
            </a:r>
            <a:r>
              <a:rPr lang="en-US" sz="2879" spc="-57" dirty="0">
                <a:solidFill>
                  <a:srgbClr val="000000"/>
                </a:solidFill>
                <a:latin typeface="Cardo"/>
              </a:rPr>
              <a:t> </a:t>
            </a:r>
            <a:r>
              <a:rPr lang="en-US" sz="2879" spc="-57" dirty="0" err="1">
                <a:solidFill>
                  <a:srgbClr val="000000"/>
                </a:solidFill>
                <a:latin typeface="Cardo"/>
              </a:rPr>
              <a:t>uwarunkowań</a:t>
            </a:r>
            <a:r>
              <a:rPr lang="en-US" sz="2879" spc="-57" dirty="0">
                <a:solidFill>
                  <a:srgbClr val="000000"/>
                </a:solidFill>
                <a:latin typeface="Cardo"/>
              </a:rPr>
              <a:t> </a:t>
            </a:r>
            <a:r>
              <a:rPr lang="en-US" sz="2879" spc="-57" dirty="0" err="1">
                <a:solidFill>
                  <a:srgbClr val="000000"/>
                </a:solidFill>
                <a:latin typeface="Cardo"/>
              </a:rPr>
              <a:t>i</a:t>
            </a:r>
            <a:r>
              <a:rPr lang="en-US" sz="2879" spc="-57" dirty="0">
                <a:solidFill>
                  <a:srgbClr val="000000"/>
                </a:solidFill>
                <a:latin typeface="Cardo"/>
              </a:rPr>
              <a:t> </a:t>
            </a:r>
            <a:r>
              <a:rPr lang="en-US" sz="2879" spc="-57" dirty="0" err="1">
                <a:solidFill>
                  <a:srgbClr val="000000"/>
                </a:solidFill>
                <a:latin typeface="Cardo"/>
              </a:rPr>
              <a:t>kierunków</a:t>
            </a:r>
            <a:r>
              <a:rPr lang="en-US" sz="2879" spc="-57" dirty="0">
                <a:solidFill>
                  <a:srgbClr val="000000"/>
                </a:solidFill>
                <a:latin typeface="Cardo"/>
              </a:rPr>
              <a:t> </a:t>
            </a:r>
            <a:r>
              <a:rPr lang="en-US" sz="2879" spc="-57" dirty="0" err="1">
                <a:solidFill>
                  <a:srgbClr val="000000"/>
                </a:solidFill>
                <a:latin typeface="Cardo"/>
              </a:rPr>
              <a:t>zagospodarowania</a:t>
            </a:r>
            <a:r>
              <a:rPr lang="en-US" sz="2879" spc="-57" dirty="0">
                <a:solidFill>
                  <a:srgbClr val="000000"/>
                </a:solidFill>
                <a:latin typeface="Cardo"/>
              </a:rPr>
              <a:t> </a:t>
            </a:r>
            <a:r>
              <a:rPr lang="en-US" sz="2879" spc="-57" dirty="0" err="1">
                <a:solidFill>
                  <a:srgbClr val="000000"/>
                </a:solidFill>
                <a:latin typeface="Cardo"/>
              </a:rPr>
              <a:t>przestrzennego</a:t>
            </a:r>
            <a:r>
              <a:rPr lang="en-US" sz="2879" spc="-57" dirty="0">
                <a:solidFill>
                  <a:srgbClr val="000000"/>
                </a:solidFill>
                <a:latin typeface="Cardo"/>
              </a:rPr>
              <a:t> </a:t>
            </a:r>
            <a:r>
              <a:rPr lang="en-US" sz="2879" spc="-57" dirty="0" err="1">
                <a:solidFill>
                  <a:srgbClr val="000000"/>
                </a:solidFill>
                <a:latin typeface="Cardo"/>
              </a:rPr>
              <a:t>i</a:t>
            </a:r>
            <a:r>
              <a:rPr lang="en-US" sz="2879" spc="-57" dirty="0">
                <a:solidFill>
                  <a:srgbClr val="000000"/>
                </a:solidFill>
                <a:latin typeface="Cardo"/>
              </a:rPr>
              <a:t> </a:t>
            </a:r>
            <a:r>
              <a:rPr lang="en-US" sz="2879" spc="-57" dirty="0" err="1">
                <a:solidFill>
                  <a:srgbClr val="000000"/>
                </a:solidFill>
                <a:latin typeface="Cardo"/>
              </a:rPr>
              <a:t>miejscowych</a:t>
            </a:r>
            <a:r>
              <a:rPr lang="en-US" sz="2879" spc="-57" dirty="0">
                <a:solidFill>
                  <a:srgbClr val="000000"/>
                </a:solidFill>
                <a:latin typeface="Cardo"/>
              </a:rPr>
              <a:t> </a:t>
            </a:r>
            <a:r>
              <a:rPr lang="en-US" sz="2879" spc="-57" dirty="0" err="1">
                <a:solidFill>
                  <a:srgbClr val="000000"/>
                </a:solidFill>
                <a:latin typeface="Cardo"/>
              </a:rPr>
              <a:t>planów</a:t>
            </a:r>
            <a:r>
              <a:rPr lang="en-US" sz="2879" spc="-57" dirty="0">
                <a:solidFill>
                  <a:srgbClr val="000000"/>
                </a:solidFill>
                <a:latin typeface="Cardo"/>
              </a:rPr>
              <a:t> </a:t>
            </a:r>
            <a:r>
              <a:rPr lang="en-US" sz="2879" spc="-57" dirty="0" err="1">
                <a:solidFill>
                  <a:srgbClr val="000000"/>
                </a:solidFill>
                <a:latin typeface="Cardo"/>
              </a:rPr>
              <a:t>zagospodarowania</a:t>
            </a:r>
            <a:r>
              <a:rPr lang="en-US" sz="2879" spc="-57" dirty="0">
                <a:solidFill>
                  <a:srgbClr val="000000"/>
                </a:solidFill>
                <a:latin typeface="Cardo"/>
              </a:rPr>
              <a:t> </a:t>
            </a:r>
            <a:r>
              <a:rPr lang="en-US" sz="2879" spc="-57" dirty="0" err="1">
                <a:solidFill>
                  <a:srgbClr val="000000"/>
                </a:solidFill>
                <a:latin typeface="Cardo"/>
              </a:rPr>
              <a:t>przestrzennego</a:t>
            </a:r>
            <a:r>
              <a:rPr lang="en-US" sz="2879" spc="-57" dirty="0">
                <a:solidFill>
                  <a:srgbClr val="000000"/>
                </a:solidFill>
                <a:latin typeface="Cardo"/>
              </a:rPr>
              <a:t>, w </a:t>
            </a:r>
            <a:r>
              <a:rPr lang="en-US" sz="2879" spc="-57" dirty="0" err="1">
                <a:solidFill>
                  <a:srgbClr val="000000"/>
                </a:solidFill>
                <a:latin typeface="Cardo"/>
              </a:rPr>
              <a:t>tym</a:t>
            </a:r>
            <a:r>
              <a:rPr lang="en-US" sz="2879" spc="-57" dirty="0">
                <a:solidFill>
                  <a:srgbClr val="000000"/>
                </a:solidFill>
                <a:latin typeface="Cardo"/>
              </a:rPr>
              <a:t> w </a:t>
            </a:r>
            <a:r>
              <a:rPr lang="en-US" sz="2879" spc="-57" dirty="0" err="1">
                <a:solidFill>
                  <a:srgbClr val="000000"/>
                </a:solidFill>
                <a:latin typeface="Cardo"/>
              </a:rPr>
              <a:t>zakresie</a:t>
            </a:r>
            <a:r>
              <a:rPr lang="en-US" sz="2879" spc="-57" dirty="0">
                <a:solidFill>
                  <a:srgbClr val="000000"/>
                </a:solidFill>
                <a:latin typeface="Cardo"/>
              </a:rPr>
              <a:t> </a:t>
            </a:r>
            <a:r>
              <a:rPr lang="en-US" sz="2879" spc="-57" dirty="0" err="1">
                <a:solidFill>
                  <a:srgbClr val="000000"/>
                </a:solidFill>
                <a:latin typeface="Cardo"/>
              </a:rPr>
              <a:t>spójności</a:t>
            </a:r>
            <a:r>
              <a:rPr lang="en-US" sz="2879" spc="-57" dirty="0">
                <a:solidFill>
                  <a:srgbClr val="000000"/>
                </a:solidFill>
                <a:latin typeface="Cardo"/>
              </a:rPr>
              <a:t> z </a:t>
            </a:r>
            <a:r>
              <a:rPr lang="en-US" sz="2879" spc="-57" dirty="0" err="1">
                <a:solidFill>
                  <a:srgbClr val="000000"/>
                </a:solidFill>
                <a:latin typeface="Cardo"/>
              </a:rPr>
              <a:t>dokumentami</a:t>
            </a:r>
            <a:r>
              <a:rPr lang="en-US" sz="2879" spc="-57" dirty="0">
                <a:solidFill>
                  <a:srgbClr val="000000"/>
                </a:solidFill>
                <a:latin typeface="Cardo"/>
              </a:rPr>
              <a:t> </a:t>
            </a:r>
            <a:r>
              <a:rPr lang="en-US" sz="2879" spc="-57" dirty="0" err="1">
                <a:solidFill>
                  <a:srgbClr val="000000"/>
                </a:solidFill>
                <a:latin typeface="Cardo"/>
              </a:rPr>
              <a:t>na</a:t>
            </a:r>
            <a:r>
              <a:rPr lang="en-US" sz="2879" spc="-57" dirty="0">
                <a:solidFill>
                  <a:srgbClr val="000000"/>
                </a:solidFill>
                <a:latin typeface="Cardo"/>
              </a:rPr>
              <a:t> </a:t>
            </a:r>
            <a:r>
              <a:rPr lang="en-US" sz="2879" spc="-57" dirty="0" err="1">
                <a:solidFill>
                  <a:srgbClr val="000000"/>
                </a:solidFill>
                <a:latin typeface="Cardo"/>
              </a:rPr>
              <a:t>szczeblu</a:t>
            </a:r>
            <a:r>
              <a:rPr lang="en-US" sz="2879" spc="-57" dirty="0">
                <a:solidFill>
                  <a:srgbClr val="000000"/>
                </a:solidFill>
                <a:latin typeface="Cardo"/>
              </a:rPr>
              <a:t> </a:t>
            </a:r>
            <a:r>
              <a:rPr lang="en-US" sz="2879" spc="-57" dirty="0" err="1">
                <a:solidFill>
                  <a:srgbClr val="000000"/>
                </a:solidFill>
                <a:latin typeface="Cardo"/>
              </a:rPr>
              <a:t>regionalnym</a:t>
            </a:r>
            <a:r>
              <a:rPr lang="en-US" sz="2879" spc="-57" dirty="0">
                <a:solidFill>
                  <a:srgbClr val="000000"/>
                </a:solidFill>
                <a:latin typeface="Cardo"/>
              </a:rPr>
              <a:t>. </a:t>
            </a:r>
          </a:p>
          <a:p>
            <a:pPr>
              <a:lnSpc>
                <a:spcPts val="3196"/>
              </a:lnSpc>
              <a:spcBef>
                <a:spcPct val="0"/>
              </a:spcBef>
            </a:pPr>
            <a:endParaRPr lang="en-US" sz="2879" spc="-57" dirty="0">
              <a:solidFill>
                <a:srgbClr val="000000"/>
              </a:solidFill>
              <a:latin typeface="Cardo"/>
            </a:endParaRPr>
          </a:p>
          <a:p>
            <a:pPr>
              <a:lnSpc>
                <a:spcPts val="3196"/>
              </a:lnSpc>
              <a:spcBef>
                <a:spcPct val="0"/>
              </a:spcBef>
            </a:pPr>
            <a:r>
              <a:rPr lang="en-US" sz="2879" spc="-57" dirty="0">
                <a:solidFill>
                  <a:srgbClr val="000000"/>
                </a:solidFill>
                <a:latin typeface="Cardo"/>
              </a:rPr>
              <a:t>• </a:t>
            </a:r>
            <a:r>
              <a:rPr lang="en-US" sz="2879" spc="-57" dirty="0" err="1">
                <a:solidFill>
                  <a:srgbClr val="000000"/>
                </a:solidFill>
                <a:latin typeface="Cardo"/>
              </a:rPr>
              <a:t>Ochrona</a:t>
            </a:r>
            <a:r>
              <a:rPr lang="en-US" sz="2879" spc="-57" dirty="0">
                <a:solidFill>
                  <a:srgbClr val="000000"/>
                </a:solidFill>
                <a:latin typeface="Cardo"/>
              </a:rPr>
              <a:t> </a:t>
            </a:r>
            <a:r>
              <a:rPr lang="en-US" sz="2879" spc="-57" dirty="0" err="1">
                <a:solidFill>
                  <a:srgbClr val="000000"/>
                </a:solidFill>
                <a:latin typeface="Cardo"/>
              </a:rPr>
              <a:t>walorów</a:t>
            </a:r>
            <a:r>
              <a:rPr lang="en-US" sz="2879" spc="-57" dirty="0">
                <a:solidFill>
                  <a:srgbClr val="000000"/>
                </a:solidFill>
                <a:latin typeface="Cardo"/>
              </a:rPr>
              <a:t> </a:t>
            </a:r>
            <a:r>
              <a:rPr lang="en-US" sz="2879" spc="-57" dirty="0" err="1">
                <a:solidFill>
                  <a:srgbClr val="000000"/>
                </a:solidFill>
                <a:latin typeface="Cardo"/>
              </a:rPr>
              <a:t>przyrodniczych</a:t>
            </a:r>
            <a:r>
              <a:rPr lang="en-US" sz="2879" spc="-57" dirty="0">
                <a:solidFill>
                  <a:srgbClr val="000000"/>
                </a:solidFill>
                <a:latin typeface="Cardo"/>
              </a:rPr>
              <a:t>, </a:t>
            </a:r>
            <a:r>
              <a:rPr lang="en-US" sz="2879" spc="-57" dirty="0" err="1">
                <a:solidFill>
                  <a:srgbClr val="000000"/>
                </a:solidFill>
                <a:latin typeface="Cardo"/>
              </a:rPr>
              <a:t>krajobrazowych</a:t>
            </a:r>
            <a:r>
              <a:rPr lang="en-US" sz="2879" spc="-57" dirty="0">
                <a:solidFill>
                  <a:srgbClr val="000000"/>
                </a:solidFill>
                <a:latin typeface="Cardo"/>
              </a:rPr>
              <a:t> </a:t>
            </a:r>
            <a:r>
              <a:rPr lang="en-US" sz="2879" spc="-57" dirty="0" err="1">
                <a:solidFill>
                  <a:srgbClr val="000000"/>
                </a:solidFill>
                <a:latin typeface="Cardo"/>
              </a:rPr>
              <a:t>oraz</a:t>
            </a:r>
            <a:r>
              <a:rPr lang="en-US" sz="2879" spc="-57" dirty="0">
                <a:solidFill>
                  <a:srgbClr val="000000"/>
                </a:solidFill>
                <a:latin typeface="Cardo"/>
              </a:rPr>
              <a:t> </a:t>
            </a:r>
            <a:r>
              <a:rPr lang="en-US" sz="2879" spc="-57" dirty="0" err="1">
                <a:solidFill>
                  <a:srgbClr val="000000"/>
                </a:solidFill>
                <a:latin typeface="Cardo"/>
              </a:rPr>
              <a:t>kulturowych</a:t>
            </a:r>
            <a:r>
              <a:rPr lang="en-US" sz="2879" spc="-57" dirty="0">
                <a:solidFill>
                  <a:srgbClr val="000000"/>
                </a:solidFill>
                <a:latin typeface="Cardo"/>
              </a:rPr>
              <a:t>. </a:t>
            </a:r>
          </a:p>
          <a:p>
            <a:pPr>
              <a:lnSpc>
                <a:spcPts val="3196"/>
              </a:lnSpc>
              <a:spcBef>
                <a:spcPct val="0"/>
              </a:spcBef>
            </a:pPr>
            <a:endParaRPr lang="en-US" sz="2879" spc="-57" dirty="0">
              <a:solidFill>
                <a:srgbClr val="000000"/>
              </a:solidFill>
              <a:latin typeface="Cardo"/>
            </a:endParaRPr>
          </a:p>
          <a:p>
            <a:pPr>
              <a:lnSpc>
                <a:spcPts val="3196"/>
              </a:lnSpc>
              <a:spcBef>
                <a:spcPct val="0"/>
              </a:spcBef>
            </a:pPr>
            <a:r>
              <a:rPr lang="en-US" sz="2879" spc="-57" dirty="0">
                <a:solidFill>
                  <a:srgbClr val="000000"/>
                </a:solidFill>
                <a:latin typeface="Cardo"/>
              </a:rPr>
              <a:t>• </a:t>
            </a:r>
            <a:r>
              <a:rPr lang="en-US" sz="2879" spc="-57" dirty="0" err="1">
                <a:solidFill>
                  <a:srgbClr val="000000"/>
                </a:solidFill>
                <a:latin typeface="Cardo"/>
              </a:rPr>
              <a:t>Dbanie</a:t>
            </a:r>
            <a:r>
              <a:rPr lang="en-US" sz="2879" spc="-57" dirty="0">
                <a:solidFill>
                  <a:srgbClr val="000000"/>
                </a:solidFill>
                <a:latin typeface="Cardo"/>
              </a:rPr>
              <a:t> o </a:t>
            </a:r>
            <a:r>
              <a:rPr lang="en-US" sz="2879" spc="-57" dirty="0" err="1">
                <a:solidFill>
                  <a:srgbClr val="000000"/>
                </a:solidFill>
                <a:latin typeface="Cardo"/>
              </a:rPr>
              <a:t>ład</a:t>
            </a:r>
            <a:r>
              <a:rPr lang="en-US" sz="2879" spc="-57" dirty="0">
                <a:solidFill>
                  <a:srgbClr val="000000"/>
                </a:solidFill>
                <a:latin typeface="Cardo"/>
              </a:rPr>
              <a:t> </a:t>
            </a:r>
            <a:r>
              <a:rPr lang="en-US" sz="2879" spc="-57" dirty="0" err="1">
                <a:solidFill>
                  <a:srgbClr val="000000"/>
                </a:solidFill>
                <a:latin typeface="Cardo"/>
              </a:rPr>
              <a:t>przestrzenny</a:t>
            </a:r>
            <a:r>
              <a:rPr lang="en-US" sz="2879" spc="-57" dirty="0">
                <a:solidFill>
                  <a:srgbClr val="000000"/>
                </a:solidFill>
                <a:latin typeface="Cardo"/>
              </a:rPr>
              <a:t> </a:t>
            </a:r>
            <a:r>
              <a:rPr lang="en-US" sz="2879" spc="-57" dirty="0" err="1">
                <a:solidFill>
                  <a:srgbClr val="000000"/>
                </a:solidFill>
                <a:latin typeface="Cardo"/>
              </a:rPr>
              <a:t>zwłaszcza</a:t>
            </a:r>
            <a:r>
              <a:rPr lang="en-US" sz="2879" spc="-57" dirty="0">
                <a:solidFill>
                  <a:srgbClr val="000000"/>
                </a:solidFill>
                <a:latin typeface="Cardo"/>
              </a:rPr>
              <a:t> </a:t>
            </a:r>
            <a:r>
              <a:rPr lang="en-US" sz="2879" spc="-57" dirty="0" err="1">
                <a:solidFill>
                  <a:srgbClr val="000000"/>
                </a:solidFill>
                <a:latin typeface="Cardo"/>
              </a:rPr>
              <a:t>przeciwdziałania</a:t>
            </a:r>
            <a:r>
              <a:rPr lang="en-US" sz="2879" spc="-57" dirty="0">
                <a:solidFill>
                  <a:srgbClr val="000000"/>
                </a:solidFill>
                <a:latin typeface="Cardo"/>
              </a:rPr>
              <a:t> </a:t>
            </a:r>
            <a:r>
              <a:rPr lang="en-US" sz="2879" spc="-57" dirty="0" err="1">
                <a:solidFill>
                  <a:srgbClr val="000000"/>
                </a:solidFill>
                <a:latin typeface="Cardo"/>
              </a:rPr>
              <a:t>niekontrolowanej</a:t>
            </a:r>
            <a:r>
              <a:rPr lang="en-US" sz="2879" spc="-57" dirty="0">
                <a:solidFill>
                  <a:srgbClr val="000000"/>
                </a:solidFill>
                <a:latin typeface="Cardo"/>
              </a:rPr>
              <a:t> </a:t>
            </a:r>
            <a:r>
              <a:rPr lang="en-US" sz="2879" spc="-57" dirty="0" err="1">
                <a:solidFill>
                  <a:srgbClr val="000000"/>
                </a:solidFill>
                <a:latin typeface="Cardo"/>
              </a:rPr>
              <a:t>suburbanizacji</a:t>
            </a:r>
            <a:r>
              <a:rPr lang="en-US" sz="2879" spc="-57" dirty="0">
                <a:solidFill>
                  <a:srgbClr val="000000"/>
                </a:solidFill>
                <a:latin typeface="Cardo"/>
              </a:rPr>
              <a:t> </a:t>
            </a:r>
            <a:r>
              <a:rPr lang="en-US" sz="2879" spc="-57" dirty="0" err="1">
                <a:solidFill>
                  <a:srgbClr val="000000"/>
                </a:solidFill>
                <a:latin typeface="Cardo"/>
              </a:rPr>
              <a:t>i</a:t>
            </a:r>
            <a:r>
              <a:rPr lang="en-US" sz="2879" spc="-57" dirty="0">
                <a:solidFill>
                  <a:srgbClr val="000000"/>
                </a:solidFill>
                <a:latin typeface="Cardo"/>
              </a:rPr>
              <a:t> </a:t>
            </a:r>
            <a:r>
              <a:rPr lang="en-US" sz="2879" spc="-57" dirty="0" err="1">
                <a:solidFill>
                  <a:srgbClr val="000000"/>
                </a:solidFill>
                <a:latin typeface="Cardo"/>
              </a:rPr>
              <a:t>rozpraszaniu</a:t>
            </a:r>
            <a:r>
              <a:rPr lang="en-US" sz="2879" spc="-57" dirty="0">
                <a:solidFill>
                  <a:srgbClr val="000000"/>
                </a:solidFill>
                <a:latin typeface="Cardo"/>
              </a:rPr>
              <a:t> </a:t>
            </a:r>
            <a:r>
              <a:rPr lang="en-US" sz="2879" spc="-57" dirty="0" err="1">
                <a:solidFill>
                  <a:srgbClr val="000000"/>
                </a:solidFill>
                <a:latin typeface="Cardo"/>
              </a:rPr>
              <a:t>zabudowy</a:t>
            </a:r>
            <a:r>
              <a:rPr lang="en-US" sz="2879" spc="-57" dirty="0">
                <a:solidFill>
                  <a:srgbClr val="000000"/>
                </a:solidFill>
                <a:latin typeface="Cardo"/>
              </a:rPr>
              <a:t> w </a:t>
            </a:r>
            <a:r>
              <a:rPr lang="en-US" sz="2879" spc="-57" dirty="0" err="1">
                <a:solidFill>
                  <a:srgbClr val="000000"/>
                </a:solidFill>
                <a:latin typeface="Cardo"/>
              </a:rPr>
              <a:t>tym</a:t>
            </a:r>
            <a:r>
              <a:rPr lang="en-US" sz="2879" spc="-57" dirty="0">
                <a:solidFill>
                  <a:srgbClr val="000000"/>
                </a:solidFill>
                <a:latin typeface="Cardo"/>
              </a:rPr>
              <a:t> </a:t>
            </a:r>
            <a:r>
              <a:rPr lang="en-US" sz="2879" spc="-57" dirty="0" err="1">
                <a:solidFill>
                  <a:srgbClr val="000000"/>
                </a:solidFill>
                <a:latin typeface="Cardo"/>
              </a:rPr>
              <a:t>realizacja</a:t>
            </a:r>
            <a:r>
              <a:rPr lang="en-US" sz="2879" spc="-57" dirty="0">
                <a:solidFill>
                  <a:srgbClr val="000000"/>
                </a:solidFill>
                <a:latin typeface="Cardo"/>
              </a:rPr>
              <a:t> </a:t>
            </a:r>
            <a:r>
              <a:rPr lang="en-US" sz="2879" spc="-57" dirty="0" err="1">
                <a:solidFill>
                  <a:srgbClr val="000000"/>
                </a:solidFill>
                <a:latin typeface="Cardo"/>
              </a:rPr>
              <a:t>koncepcji</a:t>
            </a:r>
            <a:r>
              <a:rPr lang="en-US" sz="2879" spc="-57" dirty="0">
                <a:solidFill>
                  <a:srgbClr val="000000"/>
                </a:solidFill>
                <a:latin typeface="Cardo"/>
              </a:rPr>
              <a:t> </a:t>
            </a:r>
            <a:r>
              <a:rPr lang="en-US" sz="2879" spc="-57" dirty="0" err="1">
                <a:solidFill>
                  <a:srgbClr val="000000"/>
                </a:solidFill>
                <a:latin typeface="Cardo"/>
              </a:rPr>
              <a:t>zrównoważonego</a:t>
            </a:r>
            <a:r>
              <a:rPr lang="en-US" sz="2879" spc="-57" dirty="0">
                <a:solidFill>
                  <a:srgbClr val="000000"/>
                </a:solidFill>
                <a:latin typeface="Cardo"/>
              </a:rPr>
              <a:t> </a:t>
            </a:r>
            <a:r>
              <a:rPr lang="en-US" sz="2879" spc="-57" dirty="0" err="1" smtClean="0">
                <a:solidFill>
                  <a:srgbClr val="000000"/>
                </a:solidFill>
                <a:latin typeface="Cardo"/>
              </a:rPr>
              <a:t>rozwoju</a:t>
            </a:r>
            <a:r>
              <a:rPr lang="pl-PL" sz="2879" spc="-57" dirty="0">
                <a:solidFill>
                  <a:srgbClr val="000000"/>
                </a:solidFill>
                <a:latin typeface="Cardo"/>
              </a:rPr>
              <a:t> </a:t>
            </a:r>
            <a:r>
              <a:rPr lang="en-US" sz="2879" spc="-57" dirty="0" err="1" smtClean="0">
                <a:solidFill>
                  <a:srgbClr val="000000"/>
                </a:solidFill>
                <a:latin typeface="Cardo"/>
              </a:rPr>
              <a:t>obszarów</a:t>
            </a:r>
            <a:r>
              <a:rPr lang="en-US" sz="2879" spc="-57" dirty="0" smtClean="0">
                <a:solidFill>
                  <a:srgbClr val="000000"/>
                </a:solidFill>
                <a:latin typeface="Cardo"/>
              </a:rPr>
              <a:t> </a:t>
            </a:r>
            <a:r>
              <a:rPr lang="en-US" sz="2879" spc="-57" dirty="0" err="1">
                <a:solidFill>
                  <a:srgbClr val="000000"/>
                </a:solidFill>
                <a:latin typeface="Cardo"/>
              </a:rPr>
              <a:t>wiejskich</a:t>
            </a:r>
            <a:r>
              <a:rPr lang="en-US" sz="2879" spc="-57" dirty="0">
                <a:solidFill>
                  <a:srgbClr val="000000"/>
                </a:solidFill>
                <a:latin typeface="Cardo"/>
              </a:rPr>
              <a:t> </a:t>
            </a:r>
            <a:r>
              <a:rPr lang="en-US" sz="2879" spc="-57" dirty="0" err="1">
                <a:solidFill>
                  <a:srgbClr val="000000"/>
                </a:solidFill>
                <a:latin typeface="Cardo"/>
              </a:rPr>
              <a:t>i</a:t>
            </a:r>
            <a:r>
              <a:rPr lang="en-US" sz="2879" spc="-57" dirty="0">
                <a:solidFill>
                  <a:srgbClr val="000000"/>
                </a:solidFill>
                <a:latin typeface="Cardo"/>
              </a:rPr>
              <a:t> </a:t>
            </a:r>
            <a:r>
              <a:rPr lang="en-US" sz="2879" spc="-57" dirty="0" err="1">
                <a:solidFill>
                  <a:srgbClr val="000000"/>
                </a:solidFill>
                <a:latin typeface="Cardo"/>
              </a:rPr>
              <a:t>przeciwdziałanie</a:t>
            </a:r>
            <a:r>
              <a:rPr lang="en-US" sz="2879" spc="-57" dirty="0">
                <a:solidFill>
                  <a:srgbClr val="000000"/>
                </a:solidFill>
                <a:latin typeface="Cardo"/>
              </a:rPr>
              <a:t> </a:t>
            </a:r>
            <a:r>
              <a:rPr lang="en-US" sz="2879" spc="-57" dirty="0" err="1">
                <a:solidFill>
                  <a:srgbClr val="000000"/>
                </a:solidFill>
                <a:latin typeface="Cardo"/>
              </a:rPr>
              <a:t>niekontrolowanej</a:t>
            </a:r>
            <a:r>
              <a:rPr lang="en-US" sz="2879" spc="-57" dirty="0">
                <a:solidFill>
                  <a:srgbClr val="000000"/>
                </a:solidFill>
                <a:latin typeface="Cardo"/>
              </a:rPr>
              <a:t> </a:t>
            </a:r>
            <a:r>
              <a:rPr lang="en-US" sz="2879" spc="-57" dirty="0" err="1">
                <a:solidFill>
                  <a:srgbClr val="000000"/>
                </a:solidFill>
                <a:latin typeface="Cardo"/>
              </a:rPr>
              <a:t>suburbanizacji</a:t>
            </a:r>
            <a:r>
              <a:rPr lang="en-US" sz="2879" spc="-57" dirty="0">
                <a:solidFill>
                  <a:srgbClr val="000000"/>
                </a:solidFill>
                <a:latin typeface="Cardo"/>
              </a:rPr>
              <a:t> </a:t>
            </a:r>
            <a:r>
              <a:rPr lang="en-US" sz="2879" spc="-57" dirty="0" err="1">
                <a:solidFill>
                  <a:srgbClr val="000000"/>
                </a:solidFill>
                <a:latin typeface="Cardo"/>
              </a:rPr>
              <a:t>na</a:t>
            </a:r>
            <a:r>
              <a:rPr lang="en-US" sz="2879" spc="-57" dirty="0">
                <a:solidFill>
                  <a:srgbClr val="000000"/>
                </a:solidFill>
                <a:latin typeface="Cardo"/>
              </a:rPr>
              <a:t> </a:t>
            </a:r>
            <a:r>
              <a:rPr lang="en-US" sz="2879" spc="-57" dirty="0" err="1">
                <a:solidFill>
                  <a:srgbClr val="000000"/>
                </a:solidFill>
                <a:latin typeface="Cardo"/>
              </a:rPr>
              <a:t>terenach</a:t>
            </a:r>
            <a:r>
              <a:rPr lang="en-US" sz="2879" spc="-57" dirty="0">
                <a:solidFill>
                  <a:srgbClr val="000000"/>
                </a:solidFill>
                <a:latin typeface="Cardo"/>
              </a:rPr>
              <a:t> </a:t>
            </a:r>
            <a:r>
              <a:rPr lang="en-US" sz="2879" spc="-57" dirty="0" err="1">
                <a:solidFill>
                  <a:srgbClr val="000000"/>
                </a:solidFill>
                <a:latin typeface="Cardo"/>
              </a:rPr>
              <a:t>otwartych</a:t>
            </a:r>
            <a:r>
              <a:rPr lang="en-US" sz="2879" spc="-57" dirty="0">
                <a:solidFill>
                  <a:srgbClr val="000000"/>
                </a:solidFill>
                <a:latin typeface="Cardo"/>
              </a:rPr>
              <a:t> </a:t>
            </a:r>
            <a:r>
              <a:rPr lang="en-US" sz="2879" spc="-57" dirty="0" err="1">
                <a:solidFill>
                  <a:srgbClr val="000000"/>
                </a:solidFill>
                <a:latin typeface="Cardo"/>
              </a:rPr>
              <a:t>oraz</a:t>
            </a:r>
            <a:r>
              <a:rPr lang="en-US" sz="2879" spc="-57" dirty="0">
                <a:solidFill>
                  <a:srgbClr val="000000"/>
                </a:solidFill>
                <a:latin typeface="Cardo"/>
              </a:rPr>
              <a:t> </a:t>
            </a:r>
            <a:r>
              <a:rPr lang="en-US" sz="2879" spc="-57" dirty="0" err="1">
                <a:solidFill>
                  <a:srgbClr val="000000"/>
                </a:solidFill>
                <a:latin typeface="Cardo"/>
              </a:rPr>
              <a:t>atrakcyjnych</a:t>
            </a:r>
            <a:r>
              <a:rPr lang="en-US" sz="2879" spc="-57" dirty="0">
                <a:solidFill>
                  <a:srgbClr val="000000"/>
                </a:solidFill>
                <a:latin typeface="Cardo"/>
              </a:rPr>
              <a:t> </a:t>
            </a:r>
            <a:r>
              <a:rPr lang="en-US" sz="2879" spc="-57" dirty="0" err="1">
                <a:solidFill>
                  <a:srgbClr val="000000"/>
                </a:solidFill>
                <a:latin typeface="Cardo"/>
              </a:rPr>
              <a:t>krajobrazowo</a:t>
            </a:r>
            <a:r>
              <a:rPr lang="en-US" sz="2879" spc="-57" dirty="0">
                <a:solidFill>
                  <a:srgbClr val="000000"/>
                </a:solidFill>
                <a:latin typeface="Cardo"/>
              </a:rPr>
              <a:t> </a:t>
            </a:r>
            <a:r>
              <a:rPr lang="en-US" sz="2879" spc="-57" dirty="0" err="1">
                <a:solidFill>
                  <a:srgbClr val="000000"/>
                </a:solidFill>
                <a:latin typeface="Cardo"/>
              </a:rPr>
              <a:t>i</a:t>
            </a:r>
            <a:r>
              <a:rPr lang="en-US" sz="2879" spc="-57" dirty="0">
                <a:solidFill>
                  <a:srgbClr val="000000"/>
                </a:solidFill>
                <a:latin typeface="Cardo"/>
              </a:rPr>
              <a:t> </a:t>
            </a:r>
            <a:r>
              <a:rPr lang="en-US" sz="2879" spc="-57" dirty="0" err="1">
                <a:solidFill>
                  <a:srgbClr val="000000"/>
                </a:solidFill>
                <a:latin typeface="Cardo"/>
              </a:rPr>
              <a:t>turystycznie</a:t>
            </a:r>
            <a:r>
              <a:rPr lang="en-US" sz="2879" spc="-57" dirty="0">
                <a:solidFill>
                  <a:srgbClr val="000000"/>
                </a:solidFill>
                <a:latin typeface="Cardo"/>
              </a:rPr>
              <a:t>.</a:t>
            </a:r>
          </a:p>
          <a:p>
            <a:pPr>
              <a:lnSpc>
                <a:spcPts val="3196"/>
              </a:lnSpc>
              <a:spcBef>
                <a:spcPct val="0"/>
              </a:spcBef>
            </a:pPr>
            <a:endParaRPr lang="en-US" sz="2879" spc="-57" dirty="0">
              <a:solidFill>
                <a:srgbClr val="000000"/>
              </a:solidFill>
              <a:latin typeface="Cardo"/>
            </a:endParaRPr>
          </a:p>
          <a:p>
            <a:pPr>
              <a:lnSpc>
                <a:spcPts val="3196"/>
              </a:lnSpc>
              <a:spcBef>
                <a:spcPct val="0"/>
              </a:spcBef>
            </a:pPr>
            <a:r>
              <a:rPr lang="en-US" sz="2879" spc="-57" dirty="0">
                <a:solidFill>
                  <a:srgbClr val="000000"/>
                </a:solidFill>
                <a:latin typeface="Cardo"/>
              </a:rPr>
              <a:t>• </a:t>
            </a:r>
            <a:r>
              <a:rPr lang="en-US" sz="2879" spc="-57" dirty="0" err="1">
                <a:solidFill>
                  <a:srgbClr val="000000"/>
                </a:solidFill>
                <a:latin typeface="Cardo"/>
              </a:rPr>
              <a:t>Dbanie</a:t>
            </a:r>
            <a:r>
              <a:rPr lang="en-US" sz="2879" spc="-57" dirty="0">
                <a:solidFill>
                  <a:srgbClr val="000000"/>
                </a:solidFill>
                <a:latin typeface="Cardo"/>
              </a:rPr>
              <a:t> o </a:t>
            </a:r>
            <a:r>
              <a:rPr lang="en-US" sz="2879" spc="-57" dirty="0" err="1">
                <a:solidFill>
                  <a:srgbClr val="000000"/>
                </a:solidFill>
                <a:latin typeface="Cardo"/>
              </a:rPr>
              <a:t>rozwój</a:t>
            </a:r>
            <a:r>
              <a:rPr lang="en-US" sz="2879" spc="-57" dirty="0">
                <a:solidFill>
                  <a:srgbClr val="000000"/>
                </a:solidFill>
                <a:latin typeface="Cardo"/>
              </a:rPr>
              <a:t> </a:t>
            </a:r>
            <a:r>
              <a:rPr lang="en-US" sz="2879" spc="-57" dirty="0" err="1">
                <a:solidFill>
                  <a:srgbClr val="000000"/>
                </a:solidFill>
                <a:latin typeface="Cardo"/>
              </a:rPr>
              <a:t>obszarów</a:t>
            </a:r>
            <a:r>
              <a:rPr lang="en-US" sz="2879" spc="-57" dirty="0">
                <a:solidFill>
                  <a:srgbClr val="000000"/>
                </a:solidFill>
                <a:latin typeface="Cardo"/>
              </a:rPr>
              <a:t> </a:t>
            </a:r>
            <a:r>
              <a:rPr lang="en-US" sz="2879" spc="-57" dirty="0" err="1">
                <a:solidFill>
                  <a:srgbClr val="000000"/>
                </a:solidFill>
                <a:latin typeface="Cardo"/>
              </a:rPr>
              <a:t>wiejskich</a:t>
            </a:r>
            <a:r>
              <a:rPr lang="en-US" sz="2879" spc="-57" dirty="0">
                <a:solidFill>
                  <a:srgbClr val="000000"/>
                </a:solidFill>
                <a:latin typeface="Cardo"/>
              </a:rPr>
              <a:t> w </a:t>
            </a:r>
            <a:r>
              <a:rPr lang="en-US" sz="2879" spc="-57" dirty="0" err="1">
                <a:solidFill>
                  <a:srgbClr val="000000"/>
                </a:solidFill>
                <a:latin typeface="Cardo"/>
              </a:rPr>
              <a:t>oparciu</a:t>
            </a:r>
            <a:r>
              <a:rPr lang="en-US" sz="2879" spc="-57" dirty="0">
                <a:solidFill>
                  <a:srgbClr val="000000"/>
                </a:solidFill>
                <a:latin typeface="Cardo"/>
              </a:rPr>
              <a:t> o </a:t>
            </a:r>
            <a:r>
              <a:rPr lang="en-US" sz="2879" spc="-57" dirty="0" err="1">
                <a:solidFill>
                  <a:srgbClr val="000000"/>
                </a:solidFill>
                <a:latin typeface="Cardo"/>
              </a:rPr>
              <a:t>endogeniczne</a:t>
            </a:r>
            <a:r>
              <a:rPr lang="en-US" sz="2879" spc="-57" dirty="0">
                <a:solidFill>
                  <a:srgbClr val="000000"/>
                </a:solidFill>
                <a:latin typeface="Cardo"/>
              </a:rPr>
              <a:t> </a:t>
            </a:r>
            <a:r>
              <a:rPr lang="en-US" sz="2879" spc="-57" dirty="0" err="1">
                <a:solidFill>
                  <a:srgbClr val="000000"/>
                </a:solidFill>
                <a:latin typeface="Cardo"/>
              </a:rPr>
              <a:t>potencjały</a:t>
            </a:r>
            <a:r>
              <a:rPr lang="en-US" sz="2879" spc="-57" dirty="0">
                <a:solidFill>
                  <a:srgbClr val="000000"/>
                </a:solidFill>
                <a:latin typeface="Cardo"/>
              </a:rPr>
              <a:t>, w </a:t>
            </a:r>
            <a:r>
              <a:rPr lang="en-US" sz="2879" spc="-57" dirty="0" err="1">
                <a:solidFill>
                  <a:srgbClr val="000000"/>
                </a:solidFill>
                <a:latin typeface="Cardo"/>
              </a:rPr>
              <a:t>tym</a:t>
            </a:r>
            <a:r>
              <a:rPr lang="en-US" sz="2879" spc="-57" dirty="0">
                <a:solidFill>
                  <a:srgbClr val="000000"/>
                </a:solidFill>
                <a:latin typeface="Cardo"/>
              </a:rPr>
              <a:t> m.in. </a:t>
            </a:r>
            <a:r>
              <a:rPr lang="en-US" sz="2879" spc="-57" dirty="0" err="1">
                <a:solidFill>
                  <a:srgbClr val="000000"/>
                </a:solidFill>
                <a:latin typeface="Cardo"/>
              </a:rPr>
              <a:t>ochrona</a:t>
            </a:r>
            <a:r>
              <a:rPr lang="en-US" sz="2879" spc="-57" dirty="0">
                <a:solidFill>
                  <a:srgbClr val="000000"/>
                </a:solidFill>
                <a:latin typeface="Cardo"/>
              </a:rPr>
              <a:t> </a:t>
            </a:r>
            <a:r>
              <a:rPr lang="en-US" sz="2879" spc="-57" dirty="0" err="1">
                <a:solidFill>
                  <a:srgbClr val="000000"/>
                </a:solidFill>
                <a:latin typeface="Cardo"/>
              </a:rPr>
              <a:t>dziedzictwa</a:t>
            </a:r>
            <a:r>
              <a:rPr lang="en-US" sz="2879" spc="-57" dirty="0">
                <a:solidFill>
                  <a:srgbClr val="000000"/>
                </a:solidFill>
                <a:latin typeface="Cardo"/>
              </a:rPr>
              <a:t> </a:t>
            </a:r>
            <a:r>
              <a:rPr lang="en-US" sz="2879" spc="-57" dirty="0" err="1">
                <a:solidFill>
                  <a:srgbClr val="000000"/>
                </a:solidFill>
                <a:latin typeface="Cardo"/>
              </a:rPr>
              <a:t>kulturowego</a:t>
            </a:r>
            <a:r>
              <a:rPr lang="en-US" sz="2879" spc="-57" dirty="0">
                <a:solidFill>
                  <a:srgbClr val="000000"/>
                </a:solidFill>
                <a:latin typeface="Cardo"/>
              </a:rPr>
              <a:t> </a:t>
            </a:r>
            <a:r>
              <a:rPr lang="en-US" sz="2879" spc="-57" dirty="0" err="1">
                <a:solidFill>
                  <a:srgbClr val="000000"/>
                </a:solidFill>
                <a:latin typeface="Cardo"/>
              </a:rPr>
              <a:t>i</a:t>
            </a:r>
            <a:r>
              <a:rPr lang="en-US" sz="2879" spc="-57" dirty="0">
                <a:solidFill>
                  <a:srgbClr val="000000"/>
                </a:solidFill>
                <a:latin typeface="Cardo"/>
              </a:rPr>
              <a:t> </a:t>
            </a:r>
            <a:r>
              <a:rPr lang="en-US" sz="2879" spc="-57" dirty="0" err="1">
                <a:solidFill>
                  <a:srgbClr val="000000"/>
                </a:solidFill>
                <a:latin typeface="Cardo"/>
              </a:rPr>
              <a:t>przyrodniczego</a:t>
            </a:r>
            <a:r>
              <a:rPr lang="en-US" sz="2879" spc="-57" dirty="0">
                <a:solidFill>
                  <a:srgbClr val="000000"/>
                </a:solidFill>
                <a:latin typeface="Cardo"/>
              </a:rPr>
              <a:t> </a:t>
            </a:r>
            <a:r>
              <a:rPr lang="en-US" sz="2879" spc="-57" dirty="0" err="1">
                <a:solidFill>
                  <a:srgbClr val="000000"/>
                </a:solidFill>
                <a:latin typeface="Cardo"/>
              </a:rPr>
              <a:t>na</a:t>
            </a:r>
            <a:r>
              <a:rPr lang="en-US" sz="2879" spc="-57" dirty="0">
                <a:solidFill>
                  <a:srgbClr val="000000"/>
                </a:solidFill>
                <a:latin typeface="Cardo"/>
              </a:rPr>
              <a:t> </a:t>
            </a:r>
            <a:r>
              <a:rPr lang="en-US" sz="2879" spc="-57" dirty="0" err="1">
                <a:solidFill>
                  <a:srgbClr val="000000"/>
                </a:solidFill>
                <a:latin typeface="Cardo"/>
              </a:rPr>
              <a:t>obszarach</a:t>
            </a:r>
            <a:r>
              <a:rPr lang="en-US" sz="2879" spc="-57" dirty="0">
                <a:solidFill>
                  <a:srgbClr val="000000"/>
                </a:solidFill>
                <a:latin typeface="Cardo"/>
              </a:rPr>
              <a:t> </a:t>
            </a:r>
            <a:r>
              <a:rPr lang="en-US" sz="2879" spc="-57" dirty="0" err="1">
                <a:solidFill>
                  <a:srgbClr val="000000"/>
                </a:solidFill>
                <a:latin typeface="Cardo"/>
              </a:rPr>
              <a:t>wiejskich</a:t>
            </a:r>
            <a:r>
              <a:rPr lang="en-US" sz="2879" spc="-57" dirty="0">
                <a:solidFill>
                  <a:srgbClr val="000000"/>
                </a:solidFill>
                <a:latin typeface="Cardo"/>
              </a:rPr>
              <a:t>. </a:t>
            </a:r>
          </a:p>
          <a:p>
            <a:pPr>
              <a:lnSpc>
                <a:spcPts val="3196"/>
              </a:lnSpc>
              <a:spcBef>
                <a:spcPct val="0"/>
              </a:spcBef>
            </a:pPr>
            <a:endParaRPr lang="en-US" sz="2879" spc="-57" dirty="0">
              <a:solidFill>
                <a:srgbClr val="000000"/>
              </a:solidFill>
              <a:latin typeface="Cardo"/>
            </a:endParaRPr>
          </a:p>
          <a:p>
            <a:pPr>
              <a:lnSpc>
                <a:spcPts val="3196"/>
              </a:lnSpc>
              <a:spcBef>
                <a:spcPct val="0"/>
              </a:spcBef>
            </a:pPr>
            <a:r>
              <a:rPr lang="en-US" sz="2879" spc="-57" dirty="0">
                <a:solidFill>
                  <a:srgbClr val="000000"/>
                </a:solidFill>
                <a:latin typeface="Cardo"/>
              </a:rPr>
              <a:t>• </a:t>
            </a:r>
            <a:r>
              <a:rPr lang="en-US" sz="2879" spc="-57" dirty="0" err="1">
                <a:solidFill>
                  <a:srgbClr val="000000"/>
                </a:solidFill>
                <a:latin typeface="Cardo"/>
              </a:rPr>
              <a:t>Segregacja</a:t>
            </a:r>
            <a:r>
              <a:rPr lang="en-US" sz="2879" spc="-57" dirty="0">
                <a:solidFill>
                  <a:srgbClr val="000000"/>
                </a:solidFill>
                <a:latin typeface="Cardo"/>
              </a:rPr>
              <a:t> </a:t>
            </a:r>
            <a:r>
              <a:rPr lang="en-US" sz="2879" spc="-57" dirty="0" err="1">
                <a:solidFill>
                  <a:srgbClr val="000000"/>
                </a:solidFill>
                <a:latin typeface="Cardo"/>
              </a:rPr>
              <a:t>i</a:t>
            </a:r>
            <a:r>
              <a:rPr lang="en-US" sz="2879" spc="-57" dirty="0">
                <a:solidFill>
                  <a:srgbClr val="000000"/>
                </a:solidFill>
                <a:latin typeface="Cardo"/>
              </a:rPr>
              <a:t> </a:t>
            </a:r>
            <a:r>
              <a:rPr lang="en-US" sz="2879" spc="-57" dirty="0" err="1">
                <a:solidFill>
                  <a:srgbClr val="000000"/>
                </a:solidFill>
                <a:latin typeface="Cardo"/>
              </a:rPr>
              <a:t>gospodarcze</a:t>
            </a:r>
            <a:r>
              <a:rPr lang="en-US" sz="2879" spc="-57" dirty="0">
                <a:solidFill>
                  <a:srgbClr val="000000"/>
                </a:solidFill>
                <a:latin typeface="Cardo"/>
              </a:rPr>
              <a:t> </a:t>
            </a:r>
            <a:r>
              <a:rPr lang="en-US" sz="2879" spc="-57" dirty="0" err="1">
                <a:solidFill>
                  <a:srgbClr val="000000"/>
                </a:solidFill>
                <a:latin typeface="Cardo"/>
              </a:rPr>
              <a:t>wykorzystanie</a:t>
            </a:r>
            <a:r>
              <a:rPr lang="en-US" sz="2879" spc="-57" dirty="0">
                <a:solidFill>
                  <a:srgbClr val="000000"/>
                </a:solidFill>
                <a:latin typeface="Cardo"/>
              </a:rPr>
              <a:t> </a:t>
            </a:r>
            <a:r>
              <a:rPr lang="en-US" sz="2879" spc="-57" dirty="0" err="1">
                <a:solidFill>
                  <a:srgbClr val="000000"/>
                </a:solidFill>
                <a:latin typeface="Cardo"/>
              </a:rPr>
              <a:t>odpadów</a:t>
            </a:r>
            <a:r>
              <a:rPr lang="en-US" sz="2879" spc="-57" dirty="0">
                <a:solidFill>
                  <a:srgbClr val="000000"/>
                </a:solidFill>
                <a:latin typeface="Cardo"/>
              </a:rPr>
              <a:t>.</a:t>
            </a:r>
          </a:p>
          <a:p>
            <a:pPr>
              <a:lnSpc>
                <a:spcPts val="3196"/>
              </a:lnSpc>
              <a:spcBef>
                <a:spcPct val="0"/>
              </a:spcBef>
            </a:pPr>
            <a:endParaRPr lang="en-US" sz="2879" spc="-57" dirty="0">
              <a:solidFill>
                <a:srgbClr val="000000"/>
              </a:solidFill>
              <a:latin typeface="Cardo"/>
            </a:endParaRPr>
          </a:p>
          <a:p>
            <a:pPr>
              <a:lnSpc>
                <a:spcPts val="3196"/>
              </a:lnSpc>
              <a:spcBef>
                <a:spcPct val="0"/>
              </a:spcBef>
            </a:pPr>
            <a:r>
              <a:rPr lang="en-US" sz="2879" spc="-57" dirty="0">
                <a:solidFill>
                  <a:srgbClr val="000000"/>
                </a:solidFill>
                <a:latin typeface="Cardo"/>
              </a:rPr>
              <a:t>• </a:t>
            </a:r>
            <a:r>
              <a:rPr lang="en-US" sz="2879" spc="-57" dirty="0" err="1">
                <a:solidFill>
                  <a:srgbClr val="000000"/>
                </a:solidFill>
                <a:latin typeface="Cardo"/>
              </a:rPr>
              <a:t>Przeciwdziałanie</a:t>
            </a:r>
            <a:r>
              <a:rPr lang="en-US" sz="2879" spc="-57" dirty="0">
                <a:solidFill>
                  <a:srgbClr val="000000"/>
                </a:solidFill>
                <a:latin typeface="Cardo"/>
              </a:rPr>
              <a:t> </a:t>
            </a:r>
            <a:r>
              <a:rPr lang="en-US" sz="2879" spc="-57" dirty="0" err="1">
                <a:solidFill>
                  <a:srgbClr val="000000"/>
                </a:solidFill>
                <a:latin typeface="Cardo"/>
              </a:rPr>
              <a:t>degradacji</a:t>
            </a:r>
            <a:r>
              <a:rPr lang="en-US" sz="2879" spc="-57" dirty="0">
                <a:solidFill>
                  <a:srgbClr val="000000"/>
                </a:solidFill>
                <a:latin typeface="Cardo"/>
              </a:rPr>
              <a:t> </a:t>
            </a:r>
            <a:r>
              <a:rPr lang="en-US" sz="2879" spc="-57" dirty="0" err="1">
                <a:solidFill>
                  <a:srgbClr val="000000"/>
                </a:solidFill>
                <a:latin typeface="Cardo"/>
              </a:rPr>
              <a:t>środowiska</a:t>
            </a:r>
            <a:r>
              <a:rPr lang="en-US" sz="2879" spc="-57" dirty="0">
                <a:solidFill>
                  <a:srgbClr val="000000"/>
                </a:solidFill>
                <a:latin typeface="Cardo"/>
              </a:rPr>
              <a:t>. </a:t>
            </a:r>
          </a:p>
          <a:p>
            <a:pPr>
              <a:lnSpc>
                <a:spcPts val="3196"/>
              </a:lnSpc>
              <a:spcBef>
                <a:spcPct val="0"/>
              </a:spcBef>
            </a:pPr>
            <a:endParaRPr lang="en-US" sz="2879" spc="-57" dirty="0">
              <a:solidFill>
                <a:srgbClr val="000000"/>
              </a:solidFill>
              <a:latin typeface="Cardo"/>
            </a:endParaRPr>
          </a:p>
          <a:p>
            <a:pPr>
              <a:lnSpc>
                <a:spcPts val="3196"/>
              </a:lnSpc>
              <a:spcBef>
                <a:spcPct val="0"/>
              </a:spcBef>
            </a:pPr>
            <a:r>
              <a:rPr lang="en-US" sz="2879" spc="-57" dirty="0">
                <a:solidFill>
                  <a:srgbClr val="000000"/>
                </a:solidFill>
                <a:latin typeface="Cardo"/>
              </a:rPr>
              <a:t>• </a:t>
            </a:r>
            <a:r>
              <a:rPr lang="en-US" sz="2879" spc="-57" dirty="0" err="1">
                <a:solidFill>
                  <a:srgbClr val="000000"/>
                </a:solidFill>
                <a:latin typeface="Cardo"/>
              </a:rPr>
              <a:t>Zwiększenie</a:t>
            </a:r>
            <a:r>
              <a:rPr lang="en-US" sz="2879" spc="-57" dirty="0">
                <a:solidFill>
                  <a:srgbClr val="000000"/>
                </a:solidFill>
                <a:latin typeface="Cardo"/>
              </a:rPr>
              <a:t> </a:t>
            </a:r>
            <a:r>
              <a:rPr lang="en-US" sz="2879" spc="-57" dirty="0" err="1">
                <a:solidFill>
                  <a:srgbClr val="000000"/>
                </a:solidFill>
                <a:latin typeface="Cardo"/>
              </a:rPr>
              <a:t>poziomu</a:t>
            </a:r>
            <a:r>
              <a:rPr lang="en-US" sz="2879" spc="-57" dirty="0">
                <a:solidFill>
                  <a:srgbClr val="000000"/>
                </a:solidFill>
                <a:latin typeface="Cardo"/>
              </a:rPr>
              <a:t> </a:t>
            </a:r>
            <a:r>
              <a:rPr lang="en-US" sz="2879" spc="-57" dirty="0" err="1">
                <a:solidFill>
                  <a:srgbClr val="000000"/>
                </a:solidFill>
                <a:latin typeface="Cardo"/>
              </a:rPr>
              <a:t>bezpieczeństwa</a:t>
            </a:r>
            <a:r>
              <a:rPr lang="en-US" sz="2879" spc="-57" dirty="0">
                <a:solidFill>
                  <a:srgbClr val="000000"/>
                </a:solidFill>
                <a:latin typeface="Cardo"/>
              </a:rPr>
              <a:t> </a:t>
            </a:r>
            <a:r>
              <a:rPr lang="en-US" sz="2879" spc="-57" dirty="0" err="1">
                <a:solidFill>
                  <a:srgbClr val="000000"/>
                </a:solidFill>
                <a:latin typeface="Cardo"/>
              </a:rPr>
              <a:t>oraz</a:t>
            </a:r>
            <a:r>
              <a:rPr lang="en-US" sz="2879" spc="-57" dirty="0">
                <a:solidFill>
                  <a:srgbClr val="000000"/>
                </a:solidFill>
                <a:latin typeface="Cardo"/>
              </a:rPr>
              <a:t> </a:t>
            </a:r>
            <a:r>
              <a:rPr lang="en-US" sz="2879" spc="-57" dirty="0" err="1">
                <a:solidFill>
                  <a:srgbClr val="000000"/>
                </a:solidFill>
                <a:latin typeface="Cardo"/>
              </a:rPr>
              <a:t>poprawa</a:t>
            </a:r>
            <a:r>
              <a:rPr lang="en-US" sz="2879" spc="-57" dirty="0">
                <a:solidFill>
                  <a:srgbClr val="000000"/>
                </a:solidFill>
                <a:latin typeface="Cardo"/>
              </a:rPr>
              <a:t> </a:t>
            </a:r>
            <a:r>
              <a:rPr lang="en-US" sz="2879" spc="-57" dirty="0" err="1">
                <a:solidFill>
                  <a:srgbClr val="000000"/>
                </a:solidFill>
                <a:latin typeface="Cardo"/>
              </a:rPr>
              <a:t>mobilności</a:t>
            </a:r>
            <a:r>
              <a:rPr lang="en-US" sz="2879" spc="-57" dirty="0">
                <a:solidFill>
                  <a:srgbClr val="000000"/>
                </a:solidFill>
                <a:latin typeface="Cardo"/>
              </a:rPr>
              <a:t> </a:t>
            </a:r>
            <a:r>
              <a:rPr lang="en-US" sz="2879" spc="-57" dirty="0" err="1">
                <a:solidFill>
                  <a:srgbClr val="000000"/>
                </a:solidFill>
                <a:latin typeface="Cardo"/>
              </a:rPr>
              <a:t>mieszkańców</a:t>
            </a:r>
            <a:r>
              <a:rPr lang="en-US" sz="2879" spc="-57" dirty="0">
                <a:solidFill>
                  <a:srgbClr val="000000"/>
                </a:solidFill>
                <a:latin typeface="Cardo"/>
              </a:rPr>
              <a:t> </a:t>
            </a:r>
            <a:r>
              <a:rPr lang="en-US" sz="2879" spc="-57" dirty="0" err="1">
                <a:solidFill>
                  <a:srgbClr val="000000"/>
                </a:solidFill>
                <a:latin typeface="Cardo"/>
              </a:rPr>
              <a:t>poprzez</a:t>
            </a:r>
            <a:r>
              <a:rPr lang="en-US" sz="2879" spc="-57" dirty="0">
                <a:solidFill>
                  <a:srgbClr val="000000"/>
                </a:solidFill>
                <a:latin typeface="Cardo"/>
              </a:rPr>
              <a:t> </a:t>
            </a:r>
            <a:r>
              <a:rPr lang="en-US" sz="2879" spc="-57" dirty="0" err="1">
                <a:solidFill>
                  <a:srgbClr val="000000"/>
                </a:solidFill>
                <a:latin typeface="Cardo"/>
              </a:rPr>
              <a:t>rozwój</a:t>
            </a:r>
            <a:r>
              <a:rPr lang="en-US" sz="2879" spc="-57" dirty="0">
                <a:solidFill>
                  <a:srgbClr val="000000"/>
                </a:solidFill>
                <a:latin typeface="Cardo"/>
              </a:rPr>
              <a:t> </a:t>
            </a:r>
            <a:r>
              <a:rPr lang="en-US" sz="2879" spc="-57" dirty="0" err="1">
                <a:solidFill>
                  <a:srgbClr val="000000"/>
                </a:solidFill>
                <a:latin typeface="Cardo"/>
              </a:rPr>
              <a:t>infrastruktury</a:t>
            </a:r>
            <a:r>
              <a:rPr lang="en-US" sz="2879" spc="-57" dirty="0">
                <a:solidFill>
                  <a:srgbClr val="000000"/>
                </a:solidFill>
                <a:latin typeface="Cardo"/>
              </a:rPr>
              <a:t> </a:t>
            </a:r>
            <a:r>
              <a:rPr lang="en-US" sz="2879" spc="-57" dirty="0" err="1">
                <a:solidFill>
                  <a:srgbClr val="000000"/>
                </a:solidFill>
                <a:latin typeface="Cardo"/>
              </a:rPr>
              <a:t>drogowej</a:t>
            </a:r>
            <a:r>
              <a:rPr lang="en-US" sz="2879" spc="-57" dirty="0">
                <a:solidFill>
                  <a:srgbClr val="000000"/>
                </a:solidFill>
                <a:latin typeface="Cardo"/>
              </a:rPr>
              <a:t>.</a:t>
            </a:r>
          </a:p>
          <a:p>
            <a:pPr>
              <a:lnSpc>
                <a:spcPts val="3196"/>
              </a:lnSpc>
              <a:spcBef>
                <a:spcPct val="0"/>
              </a:spcBef>
            </a:pPr>
            <a:endParaRPr lang="en-US" sz="2879" spc="-57" dirty="0">
              <a:solidFill>
                <a:srgbClr val="000000"/>
              </a:solidFill>
              <a:latin typeface="Cardo"/>
            </a:endParaRPr>
          </a:p>
          <a:p>
            <a:pPr>
              <a:lnSpc>
                <a:spcPts val="3196"/>
              </a:lnSpc>
              <a:spcBef>
                <a:spcPct val="0"/>
              </a:spcBef>
            </a:pPr>
            <a:r>
              <a:rPr lang="en-US" sz="2879" spc="-57" dirty="0">
                <a:solidFill>
                  <a:srgbClr val="000000"/>
                </a:solidFill>
                <a:latin typeface="Cardo"/>
              </a:rPr>
              <a:t>• </a:t>
            </a:r>
            <a:r>
              <a:rPr lang="en-US" sz="2879" spc="-57" dirty="0" err="1">
                <a:solidFill>
                  <a:srgbClr val="000000"/>
                </a:solidFill>
                <a:latin typeface="Cardo"/>
              </a:rPr>
              <a:t>Wspieranie</a:t>
            </a:r>
            <a:r>
              <a:rPr lang="en-US" sz="2879" spc="-57" dirty="0">
                <a:solidFill>
                  <a:srgbClr val="000000"/>
                </a:solidFill>
                <a:latin typeface="Cardo"/>
              </a:rPr>
              <a:t> </a:t>
            </a:r>
            <a:r>
              <a:rPr lang="en-US" sz="2879" spc="-57" dirty="0" err="1">
                <a:solidFill>
                  <a:srgbClr val="000000"/>
                </a:solidFill>
                <a:latin typeface="Cardo"/>
              </a:rPr>
              <a:t>rozwoju</a:t>
            </a:r>
            <a:r>
              <a:rPr lang="en-US" sz="2879" spc="-57" dirty="0">
                <a:solidFill>
                  <a:srgbClr val="000000"/>
                </a:solidFill>
                <a:latin typeface="Cardo"/>
              </a:rPr>
              <a:t> </a:t>
            </a:r>
            <a:r>
              <a:rPr lang="en-US" sz="2879" spc="-57" dirty="0" err="1">
                <a:solidFill>
                  <a:srgbClr val="000000"/>
                </a:solidFill>
                <a:latin typeface="Cardo"/>
              </a:rPr>
              <a:t>Odnawialnych</a:t>
            </a:r>
            <a:r>
              <a:rPr lang="en-US" sz="2879" spc="-57" dirty="0">
                <a:solidFill>
                  <a:srgbClr val="000000"/>
                </a:solidFill>
                <a:latin typeface="Cardo"/>
              </a:rPr>
              <a:t> </a:t>
            </a:r>
            <a:r>
              <a:rPr lang="en-US" sz="2879" spc="-57" dirty="0" err="1">
                <a:solidFill>
                  <a:srgbClr val="000000"/>
                </a:solidFill>
                <a:latin typeface="Cardo"/>
              </a:rPr>
              <a:t>Źródeł</a:t>
            </a:r>
            <a:r>
              <a:rPr lang="en-US" sz="2879" spc="-57" dirty="0">
                <a:solidFill>
                  <a:srgbClr val="000000"/>
                </a:solidFill>
                <a:latin typeface="Cardo"/>
              </a:rPr>
              <a:t> </a:t>
            </a:r>
            <a:r>
              <a:rPr lang="en-US" sz="2879" spc="-57" dirty="0" err="1">
                <a:solidFill>
                  <a:srgbClr val="000000"/>
                </a:solidFill>
                <a:latin typeface="Cardo"/>
              </a:rPr>
              <a:t>Energii</a:t>
            </a:r>
            <a:r>
              <a:rPr lang="en-US" sz="2879" spc="-57" dirty="0">
                <a:solidFill>
                  <a:srgbClr val="000000"/>
                </a:solidFill>
                <a:latin typeface="Cardo"/>
              </a:rPr>
              <a:t> OZE </a:t>
            </a:r>
            <a:r>
              <a:rPr lang="en-US" sz="2879" spc="-57" dirty="0" err="1">
                <a:solidFill>
                  <a:srgbClr val="000000"/>
                </a:solidFill>
                <a:latin typeface="Cardo"/>
              </a:rPr>
              <a:t>na</a:t>
            </a:r>
            <a:r>
              <a:rPr lang="en-US" sz="2879" spc="-57" dirty="0">
                <a:solidFill>
                  <a:srgbClr val="000000"/>
                </a:solidFill>
                <a:latin typeface="Cardo"/>
              </a:rPr>
              <a:t> </a:t>
            </a:r>
            <a:r>
              <a:rPr lang="en-US" sz="2879" spc="-57" dirty="0" err="1">
                <a:solidFill>
                  <a:srgbClr val="000000"/>
                </a:solidFill>
                <a:latin typeface="Cardo"/>
              </a:rPr>
              <a:t>terenie</a:t>
            </a:r>
            <a:r>
              <a:rPr lang="en-US" sz="2879" spc="-57" dirty="0">
                <a:solidFill>
                  <a:srgbClr val="000000"/>
                </a:solidFill>
                <a:latin typeface="Cardo"/>
              </a:rPr>
              <a:t> </a:t>
            </a:r>
            <a:r>
              <a:rPr lang="en-US" sz="2879" spc="-57" dirty="0" err="1">
                <a:solidFill>
                  <a:srgbClr val="000000"/>
                </a:solidFill>
                <a:latin typeface="Cardo"/>
              </a:rPr>
              <a:t>gminy</a:t>
            </a:r>
            <a:r>
              <a:rPr lang="en-US" sz="2879" spc="-57" dirty="0">
                <a:solidFill>
                  <a:srgbClr val="000000"/>
                </a:solidFill>
                <a:latin typeface="Cardo"/>
              </a:rPr>
              <a:t> </a:t>
            </a:r>
          </a:p>
          <a:p>
            <a:pPr>
              <a:lnSpc>
                <a:spcPts val="3196"/>
              </a:lnSpc>
              <a:spcBef>
                <a:spcPct val="0"/>
              </a:spcBef>
            </a:pPr>
            <a:r>
              <a:rPr lang="en-US" sz="2879" spc="-57" dirty="0" err="1">
                <a:solidFill>
                  <a:srgbClr val="000000"/>
                </a:solidFill>
                <a:latin typeface="Cardo"/>
              </a:rPr>
              <a:t>i</a:t>
            </a:r>
            <a:r>
              <a:rPr lang="en-US" sz="2879" spc="-57" dirty="0">
                <a:solidFill>
                  <a:srgbClr val="000000"/>
                </a:solidFill>
                <a:latin typeface="Cardo"/>
              </a:rPr>
              <a:t> </a:t>
            </a:r>
            <a:r>
              <a:rPr lang="en-US" sz="2879" spc="-57" dirty="0" err="1">
                <a:solidFill>
                  <a:srgbClr val="000000"/>
                </a:solidFill>
                <a:latin typeface="Cardo"/>
              </a:rPr>
              <a:t>wykorzystanie</a:t>
            </a:r>
            <a:r>
              <a:rPr lang="en-US" sz="2879" spc="-57" dirty="0">
                <a:solidFill>
                  <a:srgbClr val="000000"/>
                </a:solidFill>
                <a:latin typeface="Cardo"/>
              </a:rPr>
              <a:t> OZE </a:t>
            </a:r>
            <a:r>
              <a:rPr lang="en-US" sz="2879" spc="-57" dirty="0" err="1">
                <a:solidFill>
                  <a:srgbClr val="000000"/>
                </a:solidFill>
                <a:latin typeface="Cardo"/>
              </a:rPr>
              <a:t>i</a:t>
            </a:r>
            <a:r>
              <a:rPr lang="en-US" sz="2879" spc="-57" dirty="0">
                <a:solidFill>
                  <a:srgbClr val="000000"/>
                </a:solidFill>
                <a:latin typeface="Cardo"/>
              </a:rPr>
              <a:t> </a:t>
            </a:r>
            <a:r>
              <a:rPr lang="en-US" sz="2879" spc="-57" dirty="0" err="1">
                <a:solidFill>
                  <a:srgbClr val="000000"/>
                </a:solidFill>
                <a:latin typeface="Cardo"/>
              </a:rPr>
              <a:t>efektywności</a:t>
            </a:r>
            <a:r>
              <a:rPr lang="en-US" sz="2879" spc="-57" dirty="0">
                <a:solidFill>
                  <a:srgbClr val="000000"/>
                </a:solidFill>
                <a:latin typeface="Cardo"/>
              </a:rPr>
              <a:t> </a:t>
            </a:r>
            <a:r>
              <a:rPr lang="en-US" sz="2879" spc="-57" dirty="0" err="1">
                <a:solidFill>
                  <a:srgbClr val="000000"/>
                </a:solidFill>
                <a:latin typeface="Cardo"/>
              </a:rPr>
              <a:t>energetycznej</a:t>
            </a:r>
            <a:r>
              <a:rPr lang="en-US" sz="2879" spc="-57" dirty="0">
                <a:solidFill>
                  <a:srgbClr val="000000"/>
                </a:solidFill>
                <a:latin typeface="Cardo"/>
              </a:rPr>
              <a:t>  w </a:t>
            </a:r>
            <a:r>
              <a:rPr lang="en-US" sz="2879" spc="-57" dirty="0" err="1">
                <a:solidFill>
                  <a:srgbClr val="000000"/>
                </a:solidFill>
                <a:latin typeface="Cardo"/>
              </a:rPr>
              <a:t>budynkach</a:t>
            </a:r>
            <a:r>
              <a:rPr lang="en-US" sz="2879" spc="-57" dirty="0">
                <a:solidFill>
                  <a:srgbClr val="000000"/>
                </a:solidFill>
                <a:latin typeface="Cardo"/>
              </a:rPr>
              <a:t> </a:t>
            </a:r>
            <a:r>
              <a:rPr lang="en-US" sz="2879" spc="-57" dirty="0" err="1">
                <a:solidFill>
                  <a:srgbClr val="000000"/>
                </a:solidFill>
                <a:latin typeface="Cardo"/>
              </a:rPr>
              <a:t>użyteczności</a:t>
            </a:r>
            <a:r>
              <a:rPr lang="en-US" sz="2879" spc="-57" dirty="0">
                <a:solidFill>
                  <a:srgbClr val="000000"/>
                </a:solidFill>
                <a:latin typeface="Cardo"/>
              </a:rPr>
              <a:t> </a:t>
            </a:r>
            <a:r>
              <a:rPr lang="en-US" sz="2879" spc="-57" dirty="0" err="1">
                <a:solidFill>
                  <a:srgbClr val="000000"/>
                </a:solidFill>
                <a:latin typeface="Cardo"/>
              </a:rPr>
              <a:t>publicznej</a:t>
            </a:r>
            <a:r>
              <a:rPr lang="en-US" sz="2879" spc="-57" dirty="0">
                <a:solidFill>
                  <a:srgbClr val="000000"/>
                </a:solidFill>
                <a:latin typeface="Cardo"/>
              </a:rPr>
              <a:t> </a:t>
            </a:r>
            <a:r>
              <a:rPr lang="en-US" sz="2879" spc="-57" dirty="0" err="1">
                <a:solidFill>
                  <a:srgbClr val="000000"/>
                </a:solidFill>
                <a:latin typeface="Cardo"/>
              </a:rPr>
              <a:t>dla</a:t>
            </a:r>
            <a:r>
              <a:rPr lang="en-US" sz="2879" spc="-57" dirty="0">
                <a:solidFill>
                  <a:srgbClr val="000000"/>
                </a:solidFill>
                <a:latin typeface="Cardo"/>
              </a:rPr>
              <a:t> </a:t>
            </a:r>
            <a:r>
              <a:rPr lang="en-US" sz="2879" spc="-57" dirty="0" err="1">
                <a:solidFill>
                  <a:srgbClr val="000000"/>
                </a:solidFill>
                <a:latin typeface="Cardo"/>
              </a:rPr>
              <a:t>zmniejszenia</a:t>
            </a:r>
            <a:r>
              <a:rPr lang="en-US" sz="2879" spc="-57" dirty="0">
                <a:solidFill>
                  <a:srgbClr val="000000"/>
                </a:solidFill>
                <a:latin typeface="Cardo"/>
              </a:rPr>
              <a:t> </a:t>
            </a:r>
            <a:r>
              <a:rPr lang="en-US" sz="2879" spc="-57" dirty="0" err="1">
                <a:solidFill>
                  <a:srgbClr val="000000"/>
                </a:solidFill>
                <a:latin typeface="Cardo"/>
              </a:rPr>
              <a:t>zanieczyszczenia</a:t>
            </a:r>
            <a:r>
              <a:rPr lang="en-US" sz="2879" spc="-57" dirty="0">
                <a:solidFill>
                  <a:srgbClr val="000000"/>
                </a:solidFill>
                <a:latin typeface="Cardo"/>
              </a:rPr>
              <a:t> </a:t>
            </a:r>
            <a:r>
              <a:rPr lang="en-US" sz="2879" spc="-57" dirty="0" err="1">
                <a:solidFill>
                  <a:srgbClr val="000000"/>
                </a:solidFill>
                <a:latin typeface="Cardo"/>
              </a:rPr>
              <a:t>środowiska</a:t>
            </a:r>
            <a:r>
              <a:rPr lang="en-US" sz="2879" spc="-57" dirty="0">
                <a:solidFill>
                  <a:srgbClr val="000000"/>
                </a:solidFill>
                <a:latin typeface="Cardo"/>
              </a:rPr>
              <a:t>. </a:t>
            </a:r>
          </a:p>
        </p:txBody>
      </p:sp>
      <p:grpSp>
        <p:nvGrpSpPr>
          <p:cNvPr id="11" name="Group 11"/>
          <p:cNvGrpSpPr/>
          <p:nvPr/>
        </p:nvGrpSpPr>
        <p:grpSpPr>
          <a:xfrm>
            <a:off x="17264062" y="1681651"/>
            <a:ext cx="3842210" cy="5262030"/>
            <a:chOff x="0" y="0"/>
            <a:chExt cx="5122947" cy="7016040"/>
          </a:xfrm>
        </p:grpSpPr>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700000">
              <a:off x="761078" y="748378"/>
              <a:ext cx="3613490" cy="3613490"/>
            </a:xfrm>
            <a:prstGeom prst="rect">
              <a:avLst/>
            </a:prstGeom>
          </p:spPr>
        </p:pic>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700000">
              <a:off x="761078" y="1391876"/>
              <a:ext cx="3613490" cy="3613490"/>
            </a:xfrm>
            <a:prstGeom prst="rect">
              <a:avLst/>
            </a:prstGeom>
          </p:spPr>
        </p:pic>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700000">
              <a:off x="761078" y="2017760"/>
              <a:ext cx="3613490" cy="3613490"/>
            </a:xfrm>
            <a:prstGeom prst="rect">
              <a:avLst/>
            </a:prstGeom>
          </p:spPr>
        </p:pic>
        <p:pic>
          <p:nvPicPr>
            <p:cNvPr id="15"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700000">
              <a:off x="748378" y="2654171"/>
              <a:ext cx="3613490" cy="3613490"/>
            </a:xfrm>
            <a:prstGeom prst="rect">
              <a:avLst/>
            </a:prstGeom>
          </p:spPr>
        </p:pic>
      </p:grpSp>
      <p:grpSp>
        <p:nvGrpSpPr>
          <p:cNvPr id="16" name="Group 16"/>
          <p:cNvGrpSpPr/>
          <p:nvPr/>
        </p:nvGrpSpPr>
        <p:grpSpPr>
          <a:xfrm>
            <a:off x="17268825" y="3698572"/>
            <a:ext cx="3842210" cy="5262030"/>
            <a:chOff x="0" y="0"/>
            <a:chExt cx="5122947" cy="7016040"/>
          </a:xfrm>
        </p:grpSpPr>
        <p:pic>
          <p:nvPicPr>
            <p:cNvPr id="17" name="Picture 1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700000">
              <a:off x="761078" y="748378"/>
              <a:ext cx="3613490" cy="3613490"/>
            </a:xfrm>
            <a:prstGeom prst="rect">
              <a:avLst/>
            </a:prstGeom>
          </p:spPr>
        </p:pic>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700000">
              <a:off x="761078" y="1391876"/>
              <a:ext cx="3613490" cy="3613490"/>
            </a:xfrm>
            <a:prstGeom prst="rect">
              <a:avLst/>
            </a:prstGeom>
          </p:spPr>
        </p:pic>
        <p:pic>
          <p:nvPicPr>
            <p:cNvPr id="19" name="Picture 1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700000">
              <a:off x="761078" y="2017760"/>
              <a:ext cx="3613490" cy="3613490"/>
            </a:xfrm>
            <a:prstGeom prst="rect">
              <a:avLst/>
            </a:prstGeom>
          </p:spPr>
        </p:pic>
        <p:pic>
          <p:nvPicPr>
            <p:cNvPr id="20" name="Picture 2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700000">
              <a:off x="748378" y="2654171"/>
              <a:ext cx="3613490" cy="3613490"/>
            </a:xfrm>
            <a:prstGeom prst="rect">
              <a:avLst/>
            </a:prstGeom>
          </p:spPr>
        </p:pic>
      </p:grpSp>
      <p:grpSp>
        <p:nvGrpSpPr>
          <p:cNvPr id="21" name="Group 21"/>
          <p:cNvGrpSpPr/>
          <p:nvPr/>
        </p:nvGrpSpPr>
        <p:grpSpPr>
          <a:xfrm>
            <a:off x="17259300" y="5735554"/>
            <a:ext cx="3842210" cy="5262030"/>
            <a:chOff x="0" y="0"/>
            <a:chExt cx="5122947" cy="7016040"/>
          </a:xfrm>
        </p:grpSpPr>
        <p:pic>
          <p:nvPicPr>
            <p:cNvPr id="22" name="Picture 2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700000">
              <a:off x="761078" y="748378"/>
              <a:ext cx="3613490" cy="3613490"/>
            </a:xfrm>
            <a:prstGeom prst="rect">
              <a:avLst/>
            </a:prstGeom>
          </p:spPr>
        </p:pic>
        <p:pic>
          <p:nvPicPr>
            <p:cNvPr id="23" name="Picture 2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700000">
              <a:off x="761078" y="1391876"/>
              <a:ext cx="3613490" cy="3613490"/>
            </a:xfrm>
            <a:prstGeom prst="rect">
              <a:avLst/>
            </a:prstGeom>
          </p:spPr>
        </p:pic>
        <p:pic>
          <p:nvPicPr>
            <p:cNvPr id="24" name="Picture 2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700000">
              <a:off x="761078" y="2017760"/>
              <a:ext cx="3613490" cy="3613490"/>
            </a:xfrm>
            <a:prstGeom prst="rect">
              <a:avLst/>
            </a:prstGeom>
          </p:spPr>
        </p:pic>
        <p:pic>
          <p:nvPicPr>
            <p:cNvPr id="25" name="Picture 2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700000">
              <a:off x="748378" y="2654171"/>
              <a:ext cx="3613490" cy="3613490"/>
            </a:xfrm>
            <a:prstGeom prst="rect">
              <a:avLst/>
            </a:prstGeom>
          </p:spPr>
        </p:pic>
      </p:grpSp>
      <p:pic>
        <p:nvPicPr>
          <p:cNvPr id="26" name="Picture 26"/>
          <p:cNvPicPr>
            <a:picLocks noChangeAspect="1"/>
          </p:cNvPicPr>
          <p:nvPr/>
        </p:nvPicPr>
        <p:blipFill>
          <a:blip r:embed="rId4"/>
          <a:srcRect/>
          <a:stretch>
            <a:fillRect/>
          </a:stretch>
        </p:blipFill>
        <p:spPr>
          <a:xfrm>
            <a:off x="17305990" y="9210325"/>
            <a:ext cx="982010" cy="1046405"/>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6F3EF"/>
        </a:solidFill>
        <a:effectLst/>
      </p:bgPr>
    </p:bg>
    <p:spTree>
      <p:nvGrpSpPr>
        <p:cNvPr id="1" name=""/>
        <p:cNvGrpSpPr/>
        <p:nvPr/>
      </p:nvGrpSpPr>
      <p:grpSpPr>
        <a:xfrm>
          <a:off x="0" y="0"/>
          <a:ext cx="0" cy="0"/>
          <a:chOff x="0" y="0"/>
          <a:chExt cx="0" cy="0"/>
        </a:xfrm>
      </p:grpSpPr>
      <p:sp>
        <p:nvSpPr>
          <p:cNvPr id="2" name="AutoShape 2"/>
          <p:cNvSpPr/>
          <p:nvPr/>
        </p:nvSpPr>
        <p:spPr>
          <a:xfrm>
            <a:off x="-3548723" y="9248775"/>
            <a:ext cx="20808023" cy="0"/>
          </a:xfrm>
          <a:prstGeom prst="line">
            <a:avLst/>
          </a:prstGeom>
          <a:ln w="9525" cap="rnd">
            <a:solidFill>
              <a:srgbClr val="393939"/>
            </a:solidFill>
            <a:prstDash val="solid"/>
            <a:headEnd type="none" w="sm" len="sm"/>
            <a:tailEnd type="none" w="sm" len="sm"/>
          </a:ln>
        </p:spPr>
      </p:sp>
      <p:sp>
        <p:nvSpPr>
          <p:cNvPr id="3" name="AutoShape 3"/>
          <p:cNvSpPr/>
          <p:nvPr/>
        </p:nvSpPr>
        <p:spPr>
          <a:xfrm rot="5400000">
            <a:off x="-9363459" y="6764049"/>
            <a:ext cx="20808023" cy="0"/>
          </a:xfrm>
          <a:prstGeom prst="line">
            <a:avLst/>
          </a:prstGeom>
          <a:ln w="9525" cap="rnd">
            <a:solidFill>
              <a:srgbClr val="393939"/>
            </a:solidFill>
            <a:prstDash val="solid"/>
            <a:headEnd type="none" w="sm" len="sm"/>
            <a:tailEnd type="none" w="sm" len="sm"/>
          </a:ln>
        </p:spPr>
      </p:sp>
      <p:sp>
        <p:nvSpPr>
          <p:cNvPr id="4" name="AutoShape 4"/>
          <p:cNvSpPr/>
          <p:nvPr/>
        </p:nvSpPr>
        <p:spPr>
          <a:xfrm>
            <a:off x="-1460236" y="1019175"/>
            <a:ext cx="18719536" cy="0"/>
          </a:xfrm>
          <a:prstGeom prst="line">
            <a:avLst/>
          </a:prstGeom>
          <a:ln w="9525" cap="rnd">
            <a:solidFill>
              <a:srgbClr val="393939"/>
            </a:solidFill>
            <a:prstDash val="solid"/>
            <a:headEnd type="none" w="sm" len="sm"/>
            <a:tailEnd type="none" w="sm" len="sm"/>
          </a:ln>
        </p:spPr>
      </p:sp>
      <p:sp>
        <p:nvSpPr>
          <p:cNvPr id="5" name="AutoShape 5"/>
          <p:cNvSpPr/>
          <p:nvPr/>
        </p:nvSpPr>
        <p:spPr>
          <a:xfrm rot="5400000">
            <a:off x="6860051" y="6764049"/>
            <a:ext cx="20808023" cy="0"/>
          </a:xfrm>
          <a:prstGeom prst="line">
            <a:avLst/>
          </a:prstGeom>
          <a:ln w="9525" cap="rnd">
            <a:solidFill>
              <a:srgbClr val="393939"/>
            </a:solidFill>
            <a:prstDash val="solid"/>
            <a:headEnd type="none" w="sm" len="sm"/>
            <a:tailEnd type="none" w="sm" len="sm"/>
          </a:ln>
        </p:spPr>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700000">
            <a:off x="-2268841" y="-1912235"/>
            <a:ext cx="2710118" cy="2710118"/>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700000">
            <a:off x="-2259316" y="-1429612"/>
            <a:ext cx="2710118" cy="2710118"/>
          </a:xfrm>
          <a:prstGeom prst="rect">
            <a:avLst/>
          </a:prstGeom>
        </p:spPr>
      </p:pic>
      <p:sp>
        <p:nvSpPr>
          <p:cNvPr id="8" name="AutoShape 8"/>
          <p:cNvSpPr/>
          <p:nvPr/>
        </p:nvSpPr>
        <p:spPr>
          <a:xfrm rot="5400000">
            <a:off x="-1394949" y="7356716"/>
            <a:ext cx="20808023" cy="0"/>
          </a:xfrm>
          <a:prstGeom prst="line">
            <a:avLst/>
          </a:prstGeom>
          <a:ln w="9525" cap="rnd">
            <a:solidFill>
              <a:srgbClr val="393939"/>
            </a:solidFill>
            <a:prstDash val="solid"/>
            <a:headEnd type="none" w="sm" len="sm"/>
            <a:tailEnd type="none" w="sm" len="sm"/>
          </a:ln>
        </p:spPr>
      </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700000">
            <a:off x="-2252226" y="8374960"/>
            <a:ext cx="2710118" cy="2710118"/>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700000">
            <a:off x="-2242701" y="8855741"/>
            <a:ext cx="2710118" cy="2710118"/>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5400000" flipV="1">
            <a:off x="15415969" y="1862381"/>
            <a:ext cx="10141680" cy="6416917"/>
          </a:xfrm>
          <a:prstGeom prst="rect">
            <a:avLst/>
          </a:prstGeom>
        </p:spPr>
      </p:pic>
      <p:sp>
        <p:nvSpPr>
          <p:cNvPr id="12" name="TextBox 12"/>
          <p:cNvSpPr txBox="1"/>
          <p:nvPr/>
        </p:nvSpPr>
        <p:spPr>
          <a:xfrm>
            <a:off x="1251494" y="4511415"/>
            <a:ext cx="7546628" cy="817396"/>
          </a:xfrm>
          <a:prstGeom prst="rect">
            <a:avLst/>
          </a:prstGeom>
        </p:spPr>
        <p:txBody>
          <a:bodyPr lIns="0" tIns="0" rIns="0" bIns="0" rtlCol="0" anchor="t">
            <a:spAutoFit/>
          </a:bodyPr>
          <a:lstStyle/>
          <a:p>
            <a:pPr algn="ctr">
              <a:lnSpc>
                <a:spcPts val="6304"/>
              </a:lnSpc>
              <a:spcBef>
                <a:spcPct val="0"/>
              </a:spcBef>
            </a:pPr>
            <a:r>
              <a:rPr lang="pl-PL" sz="5679" spc="-113" dirty="0">
                <a:solidFill>
                  <a:srgbClr val="101010"/>
                </a:solidFill>
                <a:latin typeface="Cardo Bold"/>
              </a:rPr>
              <a:t>8</a:t>
            </a:r>
            <a:r>
              <a:rPr lang="en-US" sz="5679" spc="-113" dirty="0" smtClean="0">
                <a:solidFill>
                  <a:srgbClr val="101010"/>
                </a:solidFill>
                <a:latin typeface="Cardo Bold"/>
              </a:rPr>
              <a:t>. </a:t>
            </a:r>
            <a:r>
              <a:rPr lang="en-US" sz="5679" spc="-113" dirty="0" err="1">
                <a:solidFill>
                  <a:srgbClr val="101010"/>
                </a:solidFill>
                <a:latin typeface="Cardo Bold"/>
              </a:rPr>
              <a:t>Źródła</a:t>
            </a:r>
            <a:r>
              <a:rPr lang="en-US" sz="5679" spc="-113" dirty="0">
                <a:solidFill>
                  <a:srgbClr val="101010"/>
                </a:solidFill>
                <a:latin typeface="Cardo Bold"/>
              </a:rPr>
              <a:t> </a:t>
            </a:r>
            <a:r>
              <a:rPr lang="en-US" sz="5679" spc="-113" dirty="0" err="1">
                <a:solidFill>
                  <a:srgbClr val="101010"/>
                </a:solidFill>
                <a:latin typeface="Cardo Bold"/>
              </a:rPr>
              <a:t>finansowania</a:t>
            </a:r>
            <a:r>
              <a:rPr lang="en-US" sz="5679" spc="-113" dirty="0">
                <a:solidFill>
                  <a:srgbClr val="101010"/>
                </a:solidFill>
                <a:latin typeface="Cardo Bold"/>
              </a:rPr>
              <a:t> </a:t>
            </a:r>
          </a:p>
        </p:txBody>
      </p:sp>
      <p:sp>
        <p:nvSpPr>
          <p:cNvPr id="13" name="TextBox 13"/>
          <p:cNvSpPr txBox="1"/>
          <p:nvPr/>
        </p:nvSpPr>
        <p:spPr>
          <a:xfrm>
            <a:off x="10106933" y="2771769"/>
            <a:ext cx="6059258" cy="4296688"/>
          </a:xfrm>
          <a:prstGeom prst="rect">
            <a:avLst/>
          </a:prstGeom>
        </p:spPr>
        <p:txBody>
          <a:bodyPr lIns="0" tIns="0" rIns="0" bIns="0" rtlCol="0" anchor="t">
            <a:spAutoFit/>
          </a:bodyPr>
          <a:lstStyle/>
          <a:p>
            <a:pPr algn="ctr">
              <a:lnSpc>
                <a:spcPts val="5638"/>
              </a:lnSpc>
              <a:spcBef>
                <a:spcPct val="0"/>
              </a:spcBef>
            </a:pPr>
            <a:r>
              <a:rPr lang="en-US" sz="5079" spc="-101">
                <a:solidFill>
                  <a:srgbClr val="101010"/>
                </a:solidFill>
                <a:latin typeface="Cardo"/>
              </a:rPr>
              <a:t>Ok. 1,2 Biliona PLN na rozwój Polski, </a:t>
            </a:r>
          </a:p>
          <a:p>
            <a:pPr algn="ctr">
              <a:lnSpc>
                <a:spcPts val="5638"/>
              </a:lnSpc>
              <a:spcBef>
                <a:spcPct val="0"/>
              </a:spcBef>
            </a:pPr>
            <a:r>
              <a:rPr lang="en-US" sz="5079" spc="-101">
                <a:solidFill>
                  <a:srgbClr val="101010"/>
                </a:solidFill>
                <a:latin typeface="Cardo"/>
              </a:rPr>
              <a:t>a według bardziej optymistycznych wyliczeń nawet ok. 1,5 biliona PLN </a:t>
            </a:r>
          </a:p>
        </p:txBody>
      </p:sp>
      <p:pic>
        <p:nvPicPr>
          <p:cNvPr id="14" name="Picture 14"/>
          <p:cNvPicPr>
            <a:picLocks noChangeAspect="1"/>
          </p:cNvPicPr>
          <p:nvPr/>
        </p:nvPicPr>
        <p:blipFill>
          <a:blip r:embed="rId6"/>
          <a:srcRect/>
          <a:stretch>
            <a:fillRect/>
          </a:stretch>
        </p:blipFill>
        <p:spPr>
          <a:xfrm>
            <a:off x="20549" y="0"/>
            <a:ext cx="982010" cy="1046405"/>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6F3EF"/>
        </a:solidFill>
        <a:effectLst/>
      </p:bgPr>
    </p:bg>
    <p:spTree>
      <p:nvGrpSpPr>
        <p:cNvPr id="1" name=""/>
        <p:cNvGrpSpPr/>
        <p:nvPr/>
      </p:nvGrpSpPr>
      <p:grpSpPr>
        <a:xfrm>
          <a:off x="0" y="0"/>
          <a:ext cx="0" cy="0"/>
          <a:chOff x="0" y="0"/>
          <a:chExt cx="0" cy="0"/>
        </a:xfrm>
      </p:grpSpPr>
      <p:sp>
        <p:nvSpPr>
          <p:cNvPr id="2" name="AutoShape 2"/>
          <p:cNvSpPr/>
          <p:nvPr/>
        </p:nvSpPr>
        <p:spPr>
          <a:xfrm>
            <a:off x="-394661" y="9258300"/>
            <a:ext cx="20808023" cy="0"/>
          </a:xfrm>
          <a:prstGeom prst="line">
            <a:avLst/>
          </a:prstGeom>
          <a:ln w="9525" cap="rnd">
            <a:solidFill>
              <a:srgbClr val="393939"/>
            </a:solidFill>
            <a:prstDash val="solid"/>
            <a:headEnd type="none" w="sm" len="sm"/>
            <a:tailEnd type="none" w="sm" len="sm"/>
          </a:ln>
        </p:spPr>
      </p:sp>
      <p:sp>
        <p:nvSpPr>
          <p:cNvPr id="3" name="AutoShape 3"/>
          <p:cNvSpPr/>
          <p:nvPr/>
        </p:nvSpPr>
        <p:spPr>
          <a:xfrm rot="5400000">
            <a:off x="6860051" y="6764049"/>
            <a:ext cx="20808023" cy="0"/>
          </a:xfrm>
          <a:prstGeom prst="line">
            <a:avLst/>
          </a:prstGeom>
          <a:ln w="9525" cap="rnd">
            <a:solidFill>
              <a:srgbClr val="393939"/>
            </a:solidFill>
            <a:prstDash val="solid"/>
            <a:headEnd type="none" w="sm" len="sm"/>
            <a:tailEnd type="none" w="sm" len="sm"/>
          </a:ln>
        </p:spPr>
      </p:sp>
      <p:sp>
        <p:nvSpPr>
          <p:cNvPr id="4" name="AutoShape 4"/>
          <p:cNvSpPr/>
          <p:nvPr/>
        </p:nvSpPr>
        <p:spPr>
          <a:xfrm>
            <a:off x="0" y="1028700"/>
            <a:ext cx="18682661" cy="0"/>
          </a:xfrm>
          <a:prstGeom prst="line">
            <a:avLst/>
          </a:prstGeom>
          <a:ln w="9525" cap="rnd">
            <a:solidFill>
              <a:srgbClr val="393939"/>
            </a:solidFill>
            <a:prstDash val="solid"/>
            <a:headEnd type="none" w="sm" len="sm"/>
            <a:tailEnd type="none" w="sm" len="sm"/>
          </a:ln>
        </p:spPr>
      </p:sp>
      <p:sp>
        <p:nvSpPr>
          <p:cNvPr id="5" name="AutoShape 5"/>
          <p:cNvSpPr/>
          <p:nvPr/>
        </p:nvSpPr>
        <p:spPr>
          <a:xfrm rot="5400000">
            <a:off x="-9363459" y="6764049"/>
            <a:ext cx="20808023" cy="0"/>
          </a:xfrm>
          <a:prstGeom prst="line">
            <a:avLst/>
          </a:prstGeom>
          <a:ln w="9525" cap="rnd">
            <a:solidFill>
              <a:srgbClr val="393939"/>
            </a:solidFill>
            <a:prstDash val="solid"/>
            <a:headEnd type="none" w="sm" len="sm"/>
            <a:tailEnd type="none" w="sm" len="sm"/>
          </a:ln>
        </p:spPr>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V="1">
            <a:off x="-4534751" y="9258300"/>
            <a:ext cx="11926644" cy="7546313"/>
          </a:xfrm>
          <a:prstGeom prst="rect">
            <a:avLst/>
          </a:prstGeom>
        </p:spPr>
      </p:pic>
      <p:grpSp>
        <p:nvGrpSpPr>
          <p:cNvPr id="7" name="Group 7"/>
          <p:cNvGrpSpPr/>
          <p:nvPr/>
        </p:nvGrpSpPr>
        <p:grpSpPr>
          <a:xfrm>
            <a:off x="17259300" y="-199117"/>
            <a:ext cx="3851735" cy="11010164"/>
            <a:chOff x="0" y="0"/>
            <a:chExt cx="5135647" cy="14680218"/>
          </a:xfrm>
        </p:grpSpPr>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48378" y="3659321"/>
              <a:ext cx="3613490" cy="3613490"/>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48378" y="4417119"/>
              <a:ext cx="3613490" cy="3613490"/>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48378" y="5144603"/>
              <a:ext cx="3613490" cy="3613490"/>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48378" y="5837663"/>
              <a:ext cx="3613490" cy="3613490"/>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48378" y="6598935"/>
              <a:ext cx="3613490" cy="3613490"/>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48378" y="7322945"/>
              <a:ext cx="3613490" cy="3613490"/>
            </a:xfrm>
            <a:prstGeom prst="rect">
              <a:avLst/>
            </a:prstGeom>
          </p:spPr>
        </p:pic>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48378" y="8134339"/>
              <a:ext cx="3613490" cy="3613490"/>
            </a:xfrm>
            <a:prstGeom prst="rect">
              <a:avLst/>
            </a:prstGeom>
          </p:spPr>
        </p:pic>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48378" y="8892137"/>
              <a:ext cx="3613490" cy="3613490"/>
            </a:xfrm>
            <a:prstGeom prst="rect">
              <a:avLst/>
            </a:prstGeom>
          </p:spPr>
        </p:pic>
        <p:pic>
          <p:nvPicPr>
            <p:cNvPr id="16"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48378" y="9619621"/>
              <a:ext cx="3613490" cy="3613490"/>
            </a:xfrm>
            <a:prstGeom prst="rect">
              <a:avLst/>
            </a:prstGeom>
          </p:spPr>
        </p:pic>
        <p:pic>
          <p:nvPicPr>
            <p:cNvPr id="17" name="Picture 1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48378" y="10318350"/>
              <a:ext cx="3613490" cy="3613490"/>
            </a:xfrm>
            <a:prstGeom prst="rect">
              <a:avLst/>
            </a:prstGeom>
          </p:spPr>
        </p:pic>
        <p:pic>
          <p:nvPicPr>
            <p:cNvPr id="18" name="Picture 1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61078" y="748378"/>
              <a:ext cx="3613490" cy="3613490"/>
            </a:xfrm>
            <a:prstGeom prst="rect">
              <a:avLst/>
            </a:prstGeom>
          </p:spPr>
        </p:pic>
        <p:pic>
          <p:nvPicPr>
            <p:cNvPr id="19" name="Picture 19"/>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73778" y="1506176"/>
              <a:ext cx="3613490" cy="3613490"/>
            </a:xfrm>
            <a:prstGeom prst="rect">
              <a:avLst/>
            </a:prstGeom>
          </p:spPr>
        </p:pic>
        <p:pic>
          <p:nvPicPr>
            <p:cNvPr id="20" name="Picture 20"/>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61078" y="2233660"/>
              <a:ext cx="3613490" cy="3613490"/>
            </a:xfrm>
            <a:prstGeom prst="rect">
              <a:avLst/>
            </a:prstGeom>
          </p:spPr>
        </p:pic>
        <p:pic>
          <p:nvPicPr>
            <p:cNvPr id="21" name="Picture 21"/>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61078" y="2926721"/>
              <a:ext cx="3613490" cy="3613490"/>
            </a:xfrm>
            <a:prstGeom prst="rect">
              <a:avLst/>
            </a:prstGeom>
          </p:spPr>
        </p:pic>
      </p:grpSp>
      <p:sp>
        <p:nvSpPr>
          <p:cNvPr id="22" name="TextBox 22"/>
          <p:cNvSpPr txBox="1"/>
          <p:nvPr/>
        </p:nvSpPr>
        <p:spPr>
          <a:xfrm>
            <a:off x="1428571" y="1130184"/>
            <a:ext cx="15830729" cy="7850971"/>
          </a:xfrm>
          <a:prstGeom prst="rect">
            <a:avLst/>
          </a:prstGeom>
        </p:spPr>
        <p:txBody>
          <a:bodyPr lIns="0" tIns="0" rIns="0" bIns="0" rtlCol="0" anchor="t">
            <a:spAutoFit/>
          </a:bodyPr>
          <a:lstStyle/>
          <a:p>
            <a:pPr>
              <a:lnSpc>
                <a:spcPts val="4161"/>
              </a:lnSpc>
              <a:spcBef>
                <a:spcPct val="0"/>
              </a:spcBef>
            </a:pPr>
            <a:r>
              <a:rPr lang="en-US" sz="3749" spc="-74">
                <a:solidFill>
                  <a:srgbClr val="000000"/>
                </a:solidFill>
                <a:latin typeface="Cardo"/>
              </a:rPr>
              <a:t>Na lata 2021-2027 Polska otrzyma z budżetu Unii Europejskiej łącznie ok. 133,8 mld EURO, czyli ok. 770 mld PLN z UE. </a:t>
            </a:r>
          </a:p>
          <a:p>
            <a:pPr>
              <a:lnSpc>
                <a:spcPts val="4161"/>
              </a:lnSpc>
              <a:spcBef>
                <a:spcPct val="0"/>
              </a:spcBef>
            </a:pPr>
            <a:r>
              <a:rPr lang="en-US" sz="3749" spc="-74">
                <a:solidFill>
                  <a:srgbClr val="000000"/>
                </a:solidFill>
                <a:latin typeface="Cardo"/>
              </a:rPr>
              <a:t> </a:t>
            </a:r>
          </a:p>
          <a:p>
            <a:pPr>
              <a:lnSpc>
                <a:spcPts val="4161"/>
              </a:lnSpc>
              <a:spcBef>
                <a:spcPct val="0"/>
              </a:spcBef>
            </a:pPr>
            <a:r>
              <a:rPr lang="en-US" sz="3749" u="sng" spc="-74">
                <a:solidFill>
                  <a:srgbClr val="000000"/>
                </a:solidFill>
                <a:latin typeface="Cardo Bold"/>
              </a:rPr>
              <a:t>Z czego ok.:</a:t>
            </a:r>
          </a:p>
          <a:p>
            <a:pPr>
              <a:lnSpc>
                <a:spcPts val="4161"/>
              </a:lnSpc>
              <a:spcBef>
                <a:spcPct val="0"/>
              </a:spcBef>
            </a:pPr>
            <a:endParaRPr lang="en-US" sz="3749" u="sng" spc="-74">
              <a:solidFill>
                <a:srgbClr val="000000"/>
              </a:solidFill>
              <a:latin typeface="Cardo Bold"/>
            </a:endParaRPr>
          </a:p>
          <a:p>
            <a:pPr marL="809470" lvl="1" indent="-404735">
              <a:lnSpc>
                <a:spcPts val="4161"/>
              </a:lnSpc>
              <a:buFont typeface="Arial"/>
              <a:buChar char="•"/>
            </a:pPr>
            <a:r>
              <a:rPr lang="en-US" sz="3749" spc="-74">
                <a:solidFill>
                  <a:srgbClr val="000000"/>
                </a:solidFill>
                <a:latin typeface="Cardo"/>
              </a:rPr>
              <a:t>57,2 mld euro w ramach nowego Instrumentu na rzecz Odbudowy </a:t>
            </a:r>
          </a:p>
          <a:p>
            <a:pPr>
              <a:lnSpc>
                <a:spcPts val="4161"/>
              </a:lnSpc>
              <a:spcBef>
                <a:spcPct val="0"/>
              </a:spcBef>
            </a:pPr>
            <a:r>
              <a:rPr lang="en-US" sz="3749" spc="-74">
                <a:solidFill>
                  <a:srgbClr val="000000"/>
                </a:solidFill>
                <a:latin typeface="Cardo"/>
              </a:rPr>
              <a:t>       i Zwiększenia Odporności, z czego 23 mld euro </a:t>
            </a:r>
          </a:p>
          <a:p>
            <a:pPr>
              <a:lnSpc>
                <a:spcPts val="4161"/>
              </a:lnSpc>
              <a:spcBef>
                <a:spcPct val="0"/>
              </a:spcBef>
            </a:pPr>
            <a:r>
              <a:rPr lang="en-US" sz="3749" spc="-74">
                <a:solidFill>
                  <a:srgbClr val="000000"/>
                </a:solidFill>
                <a:latin typeface="Cardo"/>
              </a:rPr>
              <a:t>       w formie dotacji i 34,2  w formie pożyczek tj. ok. 250 mld PLN,</a:t>
            </a:r>
          </a:p>
          <a:p>
            <a:pPr marL="809470" lvl="1" indent="-404735">
              <a:lnSpc>
                <a:spcPts val="4161"/>
              </a:lnSpc>
              <a:buFont typeface="Arial"/>
              <a:buChar char="•"/>
            </a:pPr>
            <a:r>
              <a:rPr lang="en-US" sz="3749" spc="-74">
                <a:solidFill>
                  <a:srgbClr val="000000"/>
                </a:solidFill>
                <a:latin typeface="Cardo"/>
              </a:rPr>
              <a:t>72,2 mld euro na realizację polityki spójności w nowym okresie programowania (EFRR i EFS+), </a:t>
            </a:r>
          </a:p>
          <a:p>
            <a:pPr marL="809470" lvl="1" indent="-404735">
              <a:lnSpc>
                <a:spcPts val="4161"/>
              </a:lnSpc>
              <a:buFont typeface="Arial"/>
              <a:buChar char="•"/>
            </a:pPr>
            <a:r>
              <a:rPr lang="en-US" sz="3749" spc="-74">
                <a:solidFill>
                  <a:srgbClr val="000000"/>
                </a:solidFill>
                <a:latin typeface="Cardo"/>
              </a:rPr>
              <a:t>4,4, mld euro w ramach Funduszu na rzecz Sprawiedliwej Transformacji (FST), tj.: ok. 25,5 mld PLN               </a:t>
            </a:r>
          </a:p>
          <a:p>
            <a:pPr>
              <a:lnSpc>
                <a:spcPts val="4161"/>
              </a:lnSpc>
              <a:spcBef>
                <a:spcPct val="0"/>
              </a:spcBef>
            </a:pPr>
            <a:endParaRPr lang="en-US" sz="3749" spc="-74">
              <a:solidFill>
                <a:srgbClr val="000000"/>
              </a:solidFill>
              <a:latin typeface="Cardo"/>
            </a:endParaRPr>
          </a:p>
          <a:p>
            <a:pPr>
              <a:lnSpc>
                <a:spcPts val="4161"/>
              </a:lnSpc>
              <a:spcBef>
                <a:spcPct val="0"/>
              </a:spcBef>
            </a:pPr>
            <a:r>
              <a:rPr lang="en-US" sz="3749" spc="-74">
                <a:solidFill>
                  <a:srgbClr val="000000"/>
                </a:solidFill>
                <a:latin typeface="Cardo"/>
              </a:rPr>
              <a:t> - łącznie 500 mld PLN (POLITYKA SPÓJNOŚCI)</a:t>
            </a:r>
          </a:p>
          <a:p>
            <a:pPr>
              <a:lnSpc>
                <a:spcPts val="3683"/>
              </a:lnSpc>
              <a:spcBef>
                <a:spcPct val="0"/>
              </a:spcBef>
            </a:pPr>
            <a:endParaRPr lang="en-US" sz="3749" spc="-74">
              <a:solidFill>
                <a:srgbClr val="000000"/>
              </a:solidFill>
              <a:latin typeface="Cardo"/>
            </a:endParaRPr>
          </a:p>
        </p:txBody>
      </p:sp>
      <p:pic>
        <p:nvPicPr>
          <p:cNvPr id="23" name="Picture 23"/>
          <p:cNvPicPr>
            <a:picLocks noChangeAspect="1"/>
          </p:cNvPicPr>
          <p:nvPr/>
        </p:nvPicPr>
        <p:blipFill>
          <a:blip r:embed="rId6"/>
          <a:srcRect/>
          <a:stretch>
            <a:fillRect/>
          </a:stretch>
        </p:blipFill>
        <p:spPr>
          <a:xfrm>
            <a:off x="0" y="0"/>
            <a:ext cx="982010" cy="1046405"/>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6F3EF"/>
        </a:solidFill>
        <a:effectLst/>
      </p:bgPr>
    </p:bg>
    <p:spTree>
      <p:nvGrpSpPr>
        <p:cNvPr id="1" name=""/>
        <p:cNvGrpSpPr/>
        <p:nvPr/>
      </p:nvGrpSpPr>
      <p:grpSpPr>
        <a:xfrm>
          <a:off x="0" y="0"/>
          <a:ext cx="0" cy="0"/>
          <a:chOff x="0" y="0"/>
          <a:chExt cx="0" cy="0"/>
        </a:xfrm>
      </p:grpSpPr>
      <p:sp>
        <p:nvSpPr>
          <p:cNvPr id="2" name="AutoShape 2"/>
          <p:cNvSpPr/>
          <p:nvPr/>
        </p:nvSpPr>
        <p:spPr>
          <a:xfrm>
            <a:off x="-394661" y="9258300"/>
            <a:ext cx="20808023" cy="0"/>
          </a:xfrm>
          <a:prstGeom prst="line">
            <a:avLst/>
          </a:prstGeom>
          <a:ln w="9525" cap="rnd">
            <a:solidFill>
              <a:srgbClr val="393939"/>
            </a:solidFill>
            <a:prstDash val="solid"/>
            <a:headEnd type="none" w="sm" len="sm"/>
            <a:tailEnd type="none" w="sm" len="sm"/>
          </a:ln>
        </p:spPr>
      </p:sp>
      <p:sp>
        <p:nvSpPr>
          <p:cNvPr id="3" name="AutoShape 3"/>
          <p:cNvSpPr/>
          <p:nvPr/>
        </p:nvSpPr>
        <p:spPr>
          <a:xfrm rot="5400000">
            <a:off x="6860051" y="6764049"/>
            <a:ext cx="20808023" cy="0"/>
          </a:xfrm>
          <a:prstGeom prst="line">
            <a:avLst/>
          </a:prstGeom>
          <a:ln w="9525" cap="rnd">
            <a:solidFill>
              <a:srgbClr val="393939"/>
            </a:solidFill>
            <a:prstDash val="solid"/>
            <a:headEnd type="none" w="sm" len="sm"/>
            <a:tailEnd type="none" w="sm" len="sm"/>
          </a:ln>
        </p:spPr>
      </p:sp>
      <p:sp>
        <p:nvSpPr>
          <p:cNvPr id="4" name="AutoShape 4"/>
          <p:cNvSpPr/>
          <p:nvPr/>
        </p:nvSpPr>
        <p:spPr>
          <a:xfrm>
            <a:off x="0" y="1028700"/>
            <a:ext cx="18682661" cy="0"/>
          </a:xfrm>
          <a:prstGeom prst="line">
            <a:avLst/>
          </a:prstGeom>
          <a:ln w="9525" cap="rnd">
            <a:solidFill>
              <a:srgbClr val="393939"/>
            </a:solidFill>
            <a:prstDash val="solid"/>
            <a:headEnd type="none" w="sm" len="sm"/>
            <a:tailEnd type="none" w="sm" len="sm"/>
          </a:ln>
        </p:spPr>
      </p:sp>
      <p:sp>
        <p:nvSpPr>
          <p:cNvPr id="5" name="AutoShape 5"/>
          <p:cNvSpPr/>
          <p:nvPr/>
        </p:nvSpPr>
        <p:spPr>
          <a:xfrm rot="5400000">
            <a:off x="-9363459" y="6764049"/>
            <a:ext cx="20808023" cy="0"/>
          </a:xfrm>
          <a:prstGeom prst="line">
            <a:avLst/>
          </a:prstGeom>
          <a:ln w="9525" cap="rnd">
            <a:solidFill>
              <a:srgbClr val="393939"/>
            </a:solidFill>
            <a:prstDash val="solid"/>
            <a:headEnd type="none" w="sm" len="sm"/>
            <a:tailEnd type="none" w="sm" len="sm"/>
          </a:ln>
        </p:spPr>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V="1">
            <a:off x="-4534751" y="9258300"/>
            <a:ext cx="11926644" cy="7546313"/>
          </a:xfrm>
          <a:prstGeom prst="rect">
            <a:avLst/>
          </a:prstGeom>
        </p:spPr>
      </p:pic>
      <p:grpSp>
        <p:nvGrpSpPr>
          <p:cNvPr id="7" name="Group 7"/>
          <p:cNvGrpSpPr/>
          <p:nvPr/>
        </p:nvGrpSpPr>
        <p:grpSpPr>
          <a:xfrm>
            <a:off x="17259300" y="-199117"/>
            <a:ext cx="3851735" cy="11010164"/>
            <a:chOff x="0" y="0"/>
            <a:chExt cx="5135647" cy="14680218"/>
          </a:xfrm>
        </p:grpSpPr>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48378" y="3659321"/>
              <a:ext cx="3613490" cy="3613490"/>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48378" y="4417119"/>
              <a:ext cx="3613490" cy="3613490"/>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48378" y="5144603"/>
              <a:ext cx="3613490" cy="3613490"/>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48378" y="5837663"/>
              <a:ext cx="3613490" cy="3613490"/>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48378" y="6598935"/>
              <a:ext cx="3613490" cy="3613490"/>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48378" y="7322945"/>
              <a:ext cx="3613490" cy="3613490"/>
            </a:xfrm>
            <a:prstGeom prst="rect">
              <a:avLst/>
            </a:prstGeom>
          </p:spPr>
        </p:pic>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48378" y="8134339"/>
              <a:ext cx="3613490" cy="3613490"/>
            </a:xfrm>
            <a:prstGeom prst="rect">
              <a:avLst/>
            </a:prstGeom>
          </p:spPr>
        </p:pic>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48378" y="8892137"/>
              <a:ext cx="3613490" cy="3613490"/>
            </a:xfrm>
            <a:prstGeom prst="rect">
              <a:avLst/>
            </a:prstGeom>
          </p:spPr>
        </p:pic>
        <p:pic>
          <p:nvPicPr>
            <p:cNvPr id="16"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48378" y="9619621"/>
              <a:ext cx="3613490" cy="3613490"/>
            </a:xfrm>
            <a:prstGeom prst="rect">
              <a:avLst/>
            </a:prstGeom>
          </p:spPr>
        </p:pic>
        <p:pic>
          <p:nvPicPr>
            <p:cNvPr id="17" name="Picture 1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48378" y="10318350"/>
              <a:ext cx="3613490" cy="3613490"/>
            </a:xfrm>
            <a:prstGeom prst="rect">
              <a:avLst/>
            </a:prstGeom>
          </p:spPr>
        </p:pic>
        <p:pic>
          <p:nvPicPr>
            <p:cNvPr id="18" name="Picture 1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61078" y="748378"/>
              <a:ext cx="3613490" cy="3613490"/>
            </a:xfrm>
            <a:prstGeom prst="rect">
              <a:avLst/>
            </a:prstGeom>
          </p:spPr>
        </p:pic>
        <p:pic>
          <p:nvPicPr>
            <p:cNvPr id="19" name="Picture 19"/>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73778" y="1506176"/>
              <a:ext cx="3613490" cy="3613490"/>
            </a:xfrm>
            <a:prstGeom prst="rect">
              <a:avLst/>
            </a:prstGeom>
          </p:spPr>
        </p:pic>
        <p:pic>
          <p:nvPicPr>
            <p:cNvPr id="20" name="Picture 20"/>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61078" y="2233660"/>
              <a:ext cx="3613490" cy="3613490"/>
            </a:xfrm>
            <a:prstGeom prst="rect">
              <a:avLst/>
            </a:prstGeom>
          </p:spPr>
        </p:pic>
        <p:pic>
          <p:nvPicPr>
            <p:cNvPr id="21" name="Picture 21"/>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61078" y="2926721"/>
              <a:ext cx="3613490" cy="3613490"/>
            </a:xfrm>
            <a:prstGeom prst="rect">
              <a:avLst/>
            </a:prstGeom>
          </p:spPr>
        </p:pic>
      </p:grpSp>
      <p:sp>
        <p:nvSpPr>
          <p:cNvPr id="22" name="TextBox 22"/>
          <p:cNvSpPr txBox="1"/>
          <p:nvPr/>
        </p:nvSpPr>
        <p:spPr>
          <a:xfrm>
            <a:off x="809155" y="3098883"/>
            <a:ext cx="16288792" cy="4136858"/>
          </a:xfrm>
          <a:prstGeom prst="rect">
            <a:avLst/>
          </a:prstGeom>
        </p:spPr>
        <p:txBody>
          <a:bodyPr lIns="0" tIns="0" rIns="0" bIns="0" rtlCol="0" anchor="t">
            <a:spAutoFit/>
          </a:bodyPr>
          <a:lstStyle/>
          <a:p>
            <a:pPr marL="1118330" lvl="1" indent="-559165">
              <a:lnSpc>
                <a:spcPts val="5749"/>
              </a:lnSpc>
              <a:buFont typeface="Arial"/>
              <a:buChar char="•"/>
            </a:pPr>
            <a:r>
              <a:rPr lang="en-US" sz="5179" spc="-103">
                <a:solidFill>
                  <a:srgbClr val="000000"/>
                </a:solidFill>
                <a:latin typeface="Cardo"/>
              </a:rPr>
              <a:t>120 mld – Krajowe Środki Publiczne (ok. 15%),</a:t>
            </a:r>
          </a:p>
          <a:p>
            <a:pPr marL="1118330" lvl="1" indent="-559165">
              <a:lnSpc>
                <a:spcPts val="5749"/>
              </a:lnSpc>
              <a:buFont typeface="Arial"/>
              <a:buChar char="•"/>
            </a:pPr>
            <a:r>
              <a:rPr lang="en-US" sz="5179" spc="-103">
                <a:solidFill>
                  <a:srgbClr val="000000"/>
                </a:solidFill>
                <a:latin typeface="Cardo"/>
              </a:rPr>
              <a:t>200 mld – Środki komercyjne (ok. 25%),</a:t>
            </a:r>
          </a:p>
          <a:p>
            <a:pPr marL="1118330" lvl="1" indent="-559165">
              <a:lnSpc>
                <a:spcPts val="5749"/>
              </a:lnSpc>
              <a:buFont typeface="Arial"/>
              <a:buChar char="•"/>
            </a:pPr>
            <a:r>
              <a:rPr lang="en-US" sz="5179" spc="-103">
                <a:solidFill>
                  <a:srgbClr val="000000"/>
                </a:solidFill>
                <a:latin typeface="Cardo"/>
              </a:rPr>
              <a:t>100 mld PLN – Środki bezpośrednio dostępne z Brukseli.</a:t>
            </a:r>
          </a:p>
          <a:p>
            <a:pPr algn="ctr">
              <a:lnSpc>
                <a:spcPts val="5749"/>
              </a:lnSpc>
              <a:spcBef>
                <a:spcPct val="0"/>
              </a:spcBef>
            </a:pPr>
            <a:endParaRPr lang="en-US" sz="5179" spc="-103">
              <a:solidFill>
                <a:srgbClr val="000000"/>
              </a:solidFill>
              <a:latin typeface="Cardo"/>
            </a:endParaRPr>
          </a:p>
          <a:p>
            <a:pPr algn="ctr">
              <a:lnSpc>
                <a:spcPts val="5749"/>
              </a:lnSpc>
              <a:spcBef>
                <a:spcPct val="0"/>
              </a:spcBef>
            </a:pPr>
            <a:r>
              <a:rPr lang="en-US" sz="5179" spc="-103">
                <a:solidFill>
                  <a:srgbClr val="000000"/>
                </a:solidFill>
                <a:latin typeface="Cardo"/>
              </a:rPr>
              <a:t>                                1,2 biliona PLN </a:t>
            </a:r>
          </a:p>
          <a:p>
            <a:pPr algn="ctr">
              <a:lnSpc>
                <a:spcPts val="4084"/>
              </a:lnSpc>
              <a:spcBef>
                <a:spcPct val="0"/>
              </a:spcBef>
            </a:pPr>
            <a:endParaRPr lang="en-US" sz="5179" spc="-103">
              <a:solidFill>
                <a:srgbClr val="000000"/>
              </a:solidFill>
              <a:latin typeface="Cardo"/>
            </a:endParaRPr>
          </a:p>
        </p:txBody>
      </p:sp>
      <p:sp>
        <p:nvSpPr>
          <p:cNvPr id="23" name="AutoShape 23"/>
          <p:cNvSpPr/>
          <p:nvPr/>
        </p:nvSpPr>
        <p:spPr>
          <a:xfrm>
            <a:off x="6531886" y="5524090"/>
            <a:ext cx="9813014" cy="0"/>
          </a:xfrm>
          <a:prstGeom prst="line">
            <a:avLst/>
          </a:prstGeom>
          <a:ln w="9525" cap="rnd">
            <a:solidFill>
              <a:srgbClr val="393939"/>
            </a:solidFill>
            <a:prstDash val="solid"/>
            <a:headEnd type="none" w="sm" len="sm"/>
            <a:tailEnd type="none" w="sm" len="sm"/>
          </a:ln>
        </p:spPr>
      </p:sp>
      <p:pic>
        <p:nvPicPr>
          <p:cNvPr id="24" name="Picture 24"/>
          <p:cNvPicPr>
            <a:picLocks noChangeAspect="1"/>
          </p:cNvPicPr>
          <p:nvPr/>
        </p:nvPicPr>
        <p:blipFill>
          <a:blip r:embed="rId6"/>
          <a:srcRect/>
          <a:stretch>
            <a:fillRect/>
          </a:stretch>
        </p:blipFill>
        <p:spPr>
          <a:xfrm>
            <a:off x="20549" y="0"/>
            <a:ext cx="982010" cy="1046405"/>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969" t="2533" r="84"/>
          <a:stretch>
            <a:fillRect/>
          </a:stretch>
        </p:blipFill>
        <p:spPr>
          <a:xfrm>
            <a:off x="0" y="0"/>
            <a:ext cx="18288000" cy="10287000"/>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6F3EF"/>
        </a:solidFill>
        <a:effectLst/>
      </p:bgPr>
    </p:bg>
    <p:spTree>
      <p:nvGrpSpPr>
        <p:cNvPr id="1" name=""/>
        <p:cNvGrpSpPr/>
        <p:nvPr/>
      </p:nvGrpSpPr>
      <p:grpSpPr>
        <a:xfrm>
          <a:off x="0" y="0"/>
          <a:ext cx="0" cy="0"/>
          <a:chOff x="0" y="0"/>
          <a:chExt cx="0" cy="0"/>
        </a:xfrm>
      </p:grpSpPr>
      <p:sp>
        <p:nvSpPr>
          <p:cNvPr id="2" name="AutoShape 2"/>
          <p:cNvSpPr/>
          <p:nvPr/>
        </p:nvSpPr>
        <p:spPr>
          <a:xfrm>
            <a:off x="-394661" y="9258300"/>
            <a:ext cx="20808023" cy="0"/>
          </a:xfrm>
          <a:prstGeom prst="line">
            <a:avLst/>
          </a:prstGeom>
          <a:ln w="9525" cap="rnd">
            <a:solidFill>
              <a:srgbClr val="393939"/>
            </a:solidFill>
            <a:prstDash val="solid"/>
            <a:headEnd type="none" w="sm" len="sm"/>
            <a:tailEnd type="none" w="sm" len="sm"/>
          </a:ln>
        </p:spPr>
      </p:sp>
      <p:sp>
        <p:nvSpPr>
          <p:cNvPr id="3" name="AutoShape 3"/>
          <p:cNvSpPr/>
          <p:nvPr/>
        </p:nvSpPr>
        <p:spPr>
          <a:xfrm rot="5400000">
            <a:off x="6860051" y="6764049"/>
            <a:ext cx="20808023" cy="0"/>
          </a:xfrm>
          <a:prstGeom prst="line">
            <a:avLst/>
          </a:prstGeom>
          <a:ln w="9525" cap="rnd">
            <a:solidFill>
              <a:srgbClr val="393939"/>
            </a:solidFill>
            <a:prstDash val="solid"/>
            <a:headEnd type="none" w="sm" len="sm"/>
            <a:tailEnd type="none" w="sm" len="sm"/>
          </a:ln>
        </p:spPr>
      </p:sp>
      <p:sp>
        <p:nvSpPr>
          <p:cNvPr id="4" name="AutoShape 4"/>
          <p:cNvSpPr/>
          <p:nvPr/>
        </p:nvSpPr>
        <p:spPr>
          <a:xfrm>
            <a:off x="0" y="1028700"/>
            <a:ext cx="18682661" cy="0"/>
          </a:xfrm>
          <a:prstGeom prst="line">
            <a:avLst/>
          </a:prstGeom>
          <a:ln w="9525" cap="rnd">
            <a:solidFill>
              <a:srgbClr val="393939"/>
            </a:solidFill>
            <a:prstDash val="solid"/>
            <a:headEnd type="none" w="sm" len="sm"/>
            <a:tailEnd type="none" w="sm" len="sm"/>
          </a:ln>
        </p:spPr>
      </p:sp>
      <p:sp>
        <p:nvSpPr>
          <p:cNvPr id="5" name="AutoShape 5"/>
          <p:cNvSpPr/>
          <p:nvPr/>
        </p:nvSpPr>
        <p:spPr>
          <a:xfrm rot="5400000">
            <a:off x="-9363459" y="6764049"/>
            <a:ext cx="20808023" cy="0"/>
          </a:xfrm>
          <a:prstGeom prst="line">
            <a:avLst/>
          </a:prstGeom>
          <a:ln w="9525" cap="rnd">
            <a:solidFill>
              <a:srgbClr val="393939"/>
            </a:solidFill>
            <a:prstDash val="solid"/>
            <a:headEnd type="none" w="sm" len="sm"/>
            <a:tailEnd type="none" w="sm" len="sm"/>
          </a:ln>
        </p:spPr>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V="1">
            <a:off x="-4534751" y="9258300"/>
            <a:ext cx="11926644" cy="7546313"/>
          </a:xfrm>
          <a:prstGeom prst="rect">
            <a:avLst/>
          </a:prstGeom>
        </p:spPr>
      </p:pic>
      <p:grpSp>
        <p:nvGrpSpPr>
          <p:cNvPr id="7" name="Group 7"/>
          <p:cNvGrpSpPr/>
          <p:nvPr/>
        </p:nvGrpSpPr>
        <p:grpSpPr>
          <a:xfrm>
            <a:off x="17259300" y="-199117"/>
            <a:ext cx="3851735" cy="11010164"/>
            <a:chOff x="0" y="0"/>
            <a:chExt cx="5135647" cy="14680218"/>
          </a:xfrm>
        </p:grpSpPr>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48378" y="3659321"/>
              <a:ext cx="3613490" cy="3613490"/>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48378" y="4417119"/>
              <a:ext cx="3613490" cy="3613490"/>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48378" y="5144603"/>
              <a:ext cx="3613490" cy="3613490"/>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48378" y="5837663"/>
              <a:ext cx="3613490" cy="3613490"/>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48378" y="6598935"/>
              <a:ext cx="3613490" cy="3613490"/>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48378" y="7322945"/>
              <a:ext cx="3613490" cy="3613490"/>
            </a:xfrm>
            <a:prstGeom prst="rect">
              <a:avLst/>
            </a:prstGeom>
          </p:spPr>
        </p:pic>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48378" y="8134339"/>
              <a:ext cx="3613490" cy="3613490"/>
            </a:xfrm>
            <a:prstGeom prst="rect">
              <a:avLst/>
            </a:prstGeom>
          </p:spPr>
        </p:pic>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48378" y="8892137"/>
              <a:ext cx="3613490" cy="3613490"/>
            </a:xfrm>
            <a:prstGeom prst="rect">
              <a:avLst/>
            </a:prstGeom>
          </p:spPr>
        </p:pic>
        <p:pic>
          <p:nvPicPr>
            <p:cNvPr id="16"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48378" y="9619621"/>
              <a:ext cx="3613490" cy="3613490"/>
            </a:xfrm>
            <a:prstGeom prst="rect">
              <a:avLst/>
            </a:prstGeom>
          </p:spPr>
        </p:pic>
        <p:pic>
          <p:nvPicPr>
            <p:cNvPr id="17" name="Picture 1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48378" y="10318350"/>
              <a:ext cx="3613490" cy="3613490"/>
            </a:xfrm>
            <a:prstGeom prst="rect">
              <a:avLst/>
            </a:prstGeom>
          </p:spPr>
        </p:pic>
        <p:pic>
          <p:nvPicPr>
            <p:cNvPr id="18" name="Picture 1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61078" y="748378"/>
              <a:ext cx="3613490" cy="3613490"/>
            </a:xfrm>
            <a:prstGeom prst="rect">
              <a:avLst/>
            </a:prstGeom>
          </p:spPr>
        </p:pic>
        <p:pic>
          <p:nvPicPr>
            <p:cNvPr id="19" name="Picture 19"/>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73778" y="1506176"/>
              <a:ext cx="3613490" cy="3613490"/>
            </a:xfrm>
            <a:prstGeom prst="rect">
              <a:avLst/>
            </a:prstGeom>
          </p:spPr>
        </p:pic>
        <p:pic>
          <p:nvPicPr>
            <p:cNvPr id="20" name="Picture 20"/>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61078" y="2233660"/>
              <a:ext cx="3613490" cy="3613490"/>
            </a:xfrm>
            <a:prstGeom prst="rect">
              <a:avLst/>
            </a:prstGeom>
          </p:spPr>
        </p:pic>
        <p:pic>
          <p:nvPicPr>
            <p:cNvPr id="21" name="Picture 21"/>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61078" y="2926721"/>
              <a:ext cx="3613490" cy="3613490"/>
            </a:xfrm>
            <a:prstGeom prst="rect">
              <a:avLst/>
            </a:prstGeom>
          </p:spPr>
        </p:pic>
      </p:grpSp>
      <p:sp>
        <p:nvSpPr>
          <p:cNvPr id="22" name="TextBox 22"/>
          <p:cNvSpPr txBox="1"/>
          <p:nvPr/>
        </p:nvSpPr>
        <p:spPr>
          <a:xfrm>
            <a:off x="2212379" y="2211051"/>
            <a:ext cx="13863242" cy="5556542"/>
          </a:xfrm>
          <a:prstGeom prst="rect">
            <a:avLst/>
          </a:prstGeom>
        </p:spPr>
        <p:txBody>
          <a:bodyPr lIns="0" tIns="0" rIns="0" bIns="0" rtlCol="0" anchor="t">
            <a:spAutoFit/>
          </a:bodyPr>
          <a:lstStyle/>
          <a:p>
            <a:pPr algn="ctr">
              <a:lnSpc>
                <a:spcPts val="5530"/>
              </a:lnSpc>
              <a:spcBef>
                <a:spcPct val="0"/>
              </a:spcBef>
            </a:pPr>
            <a:r>
              <a:rPr lang="en-US" sz="4981" spc="-99">
                <a:solidFill>
                  <a:srgbClr val="000000"/>
                </a:solidFill>
                <a:latin typeface="Cardo"/>
              </a:rPr>
              <a:t>Fundusze Pomocowe UE i EOG, </a:t>
            </a:r>
          </a:p>
          <a:p>
            <a:pPr algn="ctr">
              <a:lnSpc>
                <a:spcPts val="5530"/>
              </a:lnSpc>
              <a:spcBef>
                <a:spcPct val="0"/>
              </a:spcBef>
            </a:pPr>
            <a:r>
              <a:rPr lang="en-US" sz="4981" spc="-99">
                <a:solidFill>
                  <a:srgbClr val="000000"/>
                </a:solidFill>
                <a:latin typeface="Cardo"/>
              </a:rPr>
              <a:t>a także inne dostępne instrumenty finansowe </a:t>
            </a:r>
          </a:p>
          <a:p>
            <a:pPr algn="ctr">
              <a:lnSpc>
                <a:spcPts val="5530"/>
              </a:lnSpc>
              <a:spcBef>
                <a:spcPct val="0"/>
              </a:spcBef>
            </a:pPr>
            <a:r>
              <a:rPr lang="en-US" sz="4981" spc="-99">
                <a:solidFill>
                  <a:srgbClr val="000000"/>
                </a:solidFill>
                <a:latin typeface="Cardo"/>
              </a:rPr>
              <a:t>w perspektywie do 2030 roku dla przedsiębiorców, samorządów terytorialnych, jednostek samorządu terytorialnego, przedsiębiorstw komunalnych, wyższych uczelni, kościołów i związków wyznaniowych, organizacji pozarządowych oraz inwestorów:</a:t>
            </a:r>
          </a:p>
        </p:txBody>
      </p:sp>
      <p:pic>
        <p:nvPicPr>
          <p:cNvPr id="23" name="Picture 23"/>
          <p:cNvPicPr>
            <a:picLocks noChangeAspect="1"/>
          </p:cNvPicPr>
          <p:nvPr/>
        </p:nvPicPr>
        <p:blipFill>
          <a:blip r:embed="rId6"/>
          <a:srcRect/>
          <a:stretch>
            <a:fillRect/>
          </a:stretch>
        </p:blipFill>
        <p:spPr>
          <a:xfrm>
            <a:off x="63305" y="0"/>
            <a:ext cx="982010" cy="1046405"/>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6F3EF"/>
        </a:solidFill>
        <a:effectLst/>
      </p:bgPr>
    </p:bg>
    <p:spTree>
      <p:nvGrpSpPr>
        <p:cNvPr id="1" name=""/>
        <p:cNvGrpSpPr/>
        <p:nvPr/>
      </p:nvGrpSpPr>
      <p:grpSpPr>
        <a:xfrm>
          <a:off x="0" y="0"/>
          <a:ext cx="0" cy="0"/>
          <a:chOff x="0" y="0"/>
          <a:chExt cx="0" cy="0"/>
        </a:xfrm>
      </p:grpSpPr>
      <p:sp>
        <p:nvSpPr>
          <p:cNvPr id="2" name="AutoShape 2"/>
          <p:cNvSpPr/>
          <p:nvPr/>
        </p:nvSpPr>
        <p:spPr>
          <a:xfrm>
            <a:off x="-394661" y="9258300"/>
            <a:ext cx="20808023" cy="0"/>
          </a:xfrm>
          <a:prstGeom prst="line">
            <a:avLst/>
          </a:prstGeom>
          <a:ln w="9525" cap="rnd">
            <a:solidFill>
              <a:srgbClr val="393939"/>
            </a:solidFill>
            <a:prstDash val="solid"/>
            <a:headEnd type="none" w="sm" len="sm"/>
            <a:tailEnd type="none" w="sm" len="sm"/>
          </a:ln>
        </p:spPr>
      </p:sp>
      <p:sp>
        <p:nvSpPr>
          <p:cNvPr id="3" name="AutoShape 3"/>
          <p:cNvSpPr/>
          <p:nvPr/>
        </p:nvSpPr>
        <p:spPr>
          <a:xfrm rot="5400000">
            <a:off x="6860051" y="6764049"/>
            <a:ext cx="20808023" cy="0"/>
          </a:xfrm>
          <a:prstGeom prst="line">
            <a:avLst/>
          </a:prstGeom>
          <a:ln w="9525" cap="rnd">
            <a:solidFill>
              <a:srgbClr val="393939"/>
            </a:solidFill>
            <a:prstDash val="solid"/>
            <a:headEnd type="none" w="sm" len="sm"/>
            <a:tailEnd type="none" w="sm" len="sm"/>
          </a:ln>
        </p:spPr>
      </p:sp>
      <p:sp>
        <p:nvSpPr>
          <p:cNvPr id="4" name="AutoShape 4"/>
          <p:cNvSpPr/>
          <p:nvPr/>
        </p:nvSpPr>
        <p:spPr>
          <a:xfrm>
            <a:off x="0" y="1028700"/>
            <a:ext cx="18682661" cy="0"/>
          </a:xfrm>
          <a:prstGeom prst="line">
            <a:avLst/>
          </a:prstGeom>
          <a:ln w="9525" cap="rnd">
            <a:solidFill>
              <a:srgbClr val="393939"/>
            </a:solidFill>
            <a:prstDash val="solid"/>
            <a:headEnd type="none" w="sm" len="sm"/>
            <a:tailEnd type="none" w="sm" len="sm"/>
          </a:ln>
        </p:spPr>
      </p:sp>
      <p:sp>
        <p:nvSpPr>
          <p:cNvPr id="5" name="AutoShape 5"/>
          <p:cNvSpPr/>
          <p:nvPr/>
        </p:nvSpPr>
        <p:spPr>
          <a:xfrm rot="5400000">
            <a:off x="-9363459" y="6764049"/>
            <a:ext cx="20808023" cy="0"/>
          </a:xfrm>
          <a:prstGeom prst="line">
            <a:avLst/>
          </a:prstGeom>
          <a:ln w="9525" cap="rnd">
            <a:solidFill>
              <a:srgbClr val="393939"/>
            </a:solidFill>
            <a:prstDash val="solid"/>
            <a:headEnd type="none" w="sm" len="sm"/>
            <a:tailEnd type="none" w="sm" len="sm"/>
          </a:ln>
        </p:spPr>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V="1">
            <a:off x="-4534751" y="9258300"/>
            <a:ext cx="11926644" cy="7546313"/>
          </a:xfrm>
          <a:prstGeom prst="rect">
            <a:avLst/>
          </a:prstGeom>
        </p:spPr>
      </p:pic>
      <p:grpSp>
        <p:nvGrpSpPr>
          <p:cNvPr id="7" name="Group 7"/>
          <p:cNvGrpSpPr/>
          <p:nvPr/>
        </p:nvGrpSpPr>
        <p:grpSpPr>
          <a:xfrm>
            <a:off x="17259300" y="-199117"/>
            <a:ext cx="3851735" cy="11010164"/>
            <a:chOff x="0" y="0"/>
            <a:chExt cx="5135647" cy="14680218"/>
          </a:xfrm>
        </p:grpSpPr>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48378" y="3659321"/>
              <a:ext cx="3613490" cy="3613490"/>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48378" y="4417119"/>
              <a:ext cx="3613490" cy="3613490"/>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48378" y="5144603"/>
              <a:ext cx="3613490" cy="3613490"/>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48378" y="5837663"/>
              <a:ext cx="3613490" cy="3613490"/>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48378" y="6598935"/>
              <a:ext cx="3613490" cy="3613490"/>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48378" y="7322945"/>
              <a:ext cx="3613490" cy="3613490"/>
            </a:xfrm>
            <a:prstGeom prst="rect">
              <a:avLst/>
            </a:prstGeom>
          </p:spPr>
        </p:pic>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48378" y="8134339"/>
              <a:ext cx="3613490" cy="3613490"/>
            </a:xfrm>
            <a:prstGeom prst="rect">
              <a:avLst/>
            </a:prstGeom>
          </p:spPr>
        </p:pic>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48378" y="8892137"/>
              <a:ext cx="3613490" cy="3613490"/>
            </a:xfrm>
            <a:prstGeom prst="rect">
              <a:avLst/>
            </a:prstGeom>
          </p:spPr>
        </p:pic>
        <p:pic>
          <p:nvPicPr>
            <p:cNvPr id="16"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48378" y="9619621"/>
              <a:ext cx="3613490" cy="3613490"/>
            </a:xfrm>
            <a:prstGeom prst="rect">
              <a:avLst/>
            </a:prstGeom>
          </p:spPr>
        </p:pic>
        <p:pic>
          <p:nvPicPr>
            <p:cNvPr id="17" name="Picture 1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48378" y="10318350"/>
              <a:ext cx="3613490" cy="3613490"/>
            </a:xfrm>
            <a:prstGeom prst="rect">
              <a:avLst/>
            </a:prstGeom>
          </p:spPr>
        </p:pic>
        <p:pic>
          <p:nvPicPr>
            <p:cNvPr id="18" name="Picture 1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61078" y="748378"/>
              <a:ext cx="3613490" cy="3613490"/>
            </a:xfrm>
            <a:prstGeom prst="rect">
              <a:avLst/>
            </a:prstGeom>
          </p:spPr>
        </p:pic>
        <p:pic>
          <p:nvPicPr>
            <p:cNvPr id="19" name="Picture 19"/>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73778" y="1506176"/>
              <a:ext cx="3613490" cy="3613490"/>
            </a:xfrm>
            <a:prstGeom prst="rect">
              <a:avLst/>
            </a:prstGeom>
          </p:spPr>
        </p:pic>
        <p:pic>
          <p:nvPicPr>
            <p:cNvPr id="20" name="Picture 20"/>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61078" y="2233660"/>
              <a:ext cx="3613490" cy="3613490"/>
            </a:xfrm>
            <a:prstGeom prst="rect">
              <a:avLst/>
            </a:prstGeom>
          </p:spPr>
        </p:pic>
        <p:pic>
          <p:nvPicPr>
            <p:cNvPr id="21" name="Picture 21"/>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61078" y="2926721"/>
              <a:ext cx="3613490" cy="3613490"/>
            </a:xfrm>
            <a:prstGeom prst="rect">
              <a:avLst/>
            </a:prstGeom>
          </p:spPr>
        </p:pic>
      </p:grpSp>
      <p:sp>
        <p:nvSpPr>
          <p:cNvPr id="22" name="TextBox 22"/>
          <p:cNvSpPr txBox="1"/>
          <p:nvPr/>
        </p:nvSpPr>
        <p:spPr>
          <a:xfrm>
            <a:off x="1214395" y="1600614"/>
            <a:ext cx="15542419" cy="6815479"/>
          </a:xfrm>
          <a:prstGeom prst="rect">
            <a:avLst/>
          </a:prstGeom>
        </p:spPr>
        <p:txBody>
          <a:bodyPr lIns="0" tIns="0" rIns="0" bIns="0" rtlCol="0" anchor="t">
            <a:spAutoFit/>
          </a:bodyPr>
          <a:lstStyle/>
          <a:p>
            <a:pPr>
              <a:lnSpc>
                <a:spcPts val="4195"/>
              </a:lnSpc>
              <a:spcBef>
                <a:spcPct val="0"/>
              </a:spcBef>
            </a:pPr>
            <a:r>
              <a:rPr lang="en-US" sz="3779" spc="-75">
                <a:solidFill>
                  <a:srgbClr val="000000"/>
                </a:solidFill>
                <a:latin typeface="Cardo Bold"/>
              </a:rPr>
              <a:t>1.</a:t>
            </a:r>
            <a:r>
              <a:rPr lang="en-US" sz="3779" spc="-75">
                <a:solidFill>
                  <a:srgbClr val="000000"/>
                </a:solidFill>
                <a:latin typeface="Cardo"/>
              </a:rPr>
              <a:t> Umowa Partnerstwa na lata 2021-2027</a:t>
            </a:r>
          </a:p>
          <a:p>
            <a:pPr>
              <a:lnSpc>
                <a:spcPts val="4195"/>
              </a:lnSpc>
              <a:spcBef>
                <a:spcPct val="0"/>
              </a:spcBef>
            </a:pPr>
            <a:r>
              <a:rPr lang="en-US" sz="3779" spc="-75">
                <a:solidFill>
                  <a:srgbClr val="000000"/>
                </a:solidFill>
                <a:latin typeface="Cardo"/>
              </a:rPr>
              <a:t>       </a:t>
            </a:r>
            <a:r>
              <a:rPr lang="en-US" sz="3779" spc="-75">
                <a:solidFill>
                  <a:srgbClr val="000000"/>
                </a:solidFill>
                <a:latin typeface="Cardo Bold"/>
              </a:rPr>
              <a:t>1.1</a:t>
            </a:r>
            <a:r>
              <a:rPr lang="en-US" sz="3779" spc="-75">
                <a:solidFill>
                  <a:srgbClr val="000000"/>
                </a:solidFill>
                <a:latin typeface="Cardo"/>
              </a:rPr>
              <a:t> Fundusze Europejskie dla Województw Samorządowych 2021-2027</a:t>
            </a:r>
          </a:p>
          <a:p>
            <a:pPr>
              <a:lnSpc>
                <a:spcPts val="4195"/>
              </a:lnSpc>
              <a:spcBef>
                <a:spcPct val="0"/>
              </a:spcBef>
            </a:pPr>
            <a:r>
              <a:rPr lang="en-US" sz="3779" spc="-75">
                <a:solidFill>
                  <a:srgbClr val="000000"/>
                </a:solidFill>
                <a:latin typeface="Cardo"/>
              </a:rPr>
              <a:t>       </a:t>
            </a:r>
            <a:r>
              <a:rPr lang="en-US" sz="3779" spc="-75">
                <a:solidFill>
                  <a:srgbClr val="000000"/>
                </a:solidFill>
                <a:latin typeface="Cardo Bold"/>
              </a:rPr>
              <a:t>1.2 </a:t>
            </a:r>
            <a:r>
              <a:rPr lang="en-US" sz="3779" spc="-75">
                <a:solidFill>
                  <a:srgbClr val="000000"/>
                </a:solidFill>
                <a:latin typeface="Cardo"/>
              </a:rPr>
              <a:t>Fundusze Europejskie na Infrastrukturę, Klimat, Środowisko  2021-2027</a:t>
            </a:r>
          </a:p>
          <a:p>
            <a:pPr>
              <a:lnSpc>
                <a:spcPts val="4195"/>
              </a:lnSpc>
              <a:spcBef>
                <a:spcPct val="0"/>
              </a:spcBef>
            </a:pPr>
            <a:r>
              <a:rPr lang="en-US" sz="3779" spc="-75">
                <a:solidFill>
                  <a:srgbClr val="000000"/>
                </a:solidFill>
                <a:latin typeface="Cardo"/>
              </a:rPr>
              <a:t>       </a:t>
            </a:r>
            <a:r>
              <a:rPr lang="en-US" sz="3779" spc="-75">
                <a:solidFill>
                  <a:srgbClr val="000000"/>
                </a:solidFill>
                <a:latin typeface="Cardo Bold"/>
              </a:rPr>
              <a:t>1.3</a:t>
            </a:r>
            <a:r>
              <a:rPr lang="en-US" sz="3779" spc="-75">
                <a:solidFill>
                  <a:srgbClr val="000000"/>
                </a:solidFill>
                <a:latin typeface="Cardo"/>
              </a:rPr>
              <a:t> Fundusze Europejskie dla Nowoczesnej Gospodarki 2021-2027</a:t>
            </a:r>
          </a:p>
          <a:p>
            <a:pPr>
              <a:lnSpc>
                <a:spcPts val="4195"/>
              </a:lnSpc>
              <a:spcBef>
                <a:spcPct val="0"/>
              </a:spcBef>
            </a:pPr>
            <a:r>
              <a:rPr lang="en-US" sz="3779" spc="-75">
                <a:solidFill>
                  <a:srgbClr val="000000"/>
                </a:solidFill>
                <a:latin typeface="Cardo"/>
              </a:rPr>
              <a:t>       </a:t>
            </a:r>
            <a:r>
              <a:rPr lang="en-US" sz="3779" spc="-75">
                <a:solidFill>
                  <a:srgbClr val="000000"/>
                </a:solidFill>
                <a:latin typeface="Cardo Bold"/>
              </a:rPr>
              <a:t>1.4</a:t>
            </a:r>
            <a:r>
              <a:rPr lang="en-US" sz="3779" spc="-75">
                <a:solidFill>
                  <a:srgbClr val="000000"/>
                </a:solidFill>
                <a:latin typeface="Cardo"/>
              </a:rPr>
              <a:t> Fundusze Europejskie dla Polski Wschodniej 2021-2027</a:t>
            </a:r>
          </a:p>
          <a:p>
            <a:pPr>
              <a:lnSpc>
                <a:spcPts val="4195"/>
              </a:lnSpc>
              <a:spcBef>
                <a:spcPct val="0"/>
              </a:spcBef>
            </a:pPr>
            <a:r>
              <a:rPr lang="en-US" sz="3779" spc="-75">
                <a:solidFill>
                  <a:srgbClr val="000000"/>
                </a:solidFill>
                <a:latin typeface="Cardo"/>
              </a:rPr>
              <a:t>       </a:t>
            </a:r>
            <a:r>
              <a:rPr lang="en-US" sz="3779" spc="-75">
                <a:solidFill>
                  <a:srgbClr val="000000"/>
                </a:solidFill>
                <a:latin typeface="Cardo Bold"/>
              </a:rPr>
              <a:t>1.5</a:t>
            </a:r>
            <a:r>
              <a:rPr lang="en-US" sz="3779" spc="-75">
                <a:solidFill>
                  <a:srgbClr val="000000"/>
                </a:solidFill>
                <a:latin typeface="Cardo"/>
              </a:rPr>
              <a:t> Fundusze Europejskie dla Rozwoju Społecznego 2021-2027</a:t>
            </a:r>
          </a:p>
          <a:p>
            <a:pPr>
              <a:lnSpc>
                <a:spcPts val="4195"/>
              </a:lnSpc>
              <a:spcBef>
                <a:spcPct val="0"/>
              </a:spcBef>
            </a:pPr>
            <a:r>
              <a:rPr lang="en-US" sz="3779" spc="-75">
                <a:solidFill>
                  <a:srgbClr val="000000"/>
                </a:solidFill>
                <a:latin typeface="Cardo"/>
              </a:rPr>
              <a:t>       </a:t>
            </a:r>
            <a:r>
              <a:rPr lang="en-US" sz="3779" spc="-75">
                <a:solidFill>
                  <a:srgbClr val="000000"/>
                </a:solidFill>
                <a:latin typeface="Cardo Bold"/>
              </a:rPr>
              <a:t>1.6</a:t>
            </a:r>
            <a:r>
              <a:rPr lang="en-US" sz="3779" spc="-75">
                <a:solidFill>
                  <a:srgbClr val="000000"/>
                </a:solidFill>
                <a:latin typeface="Cardo"/>
              </a:rPr>
              <a:t> Fundusze Europejskie na Rozwój Cyfrowy 2021-2027</a:t>
            </a:r>
          </a:p>
          <a:p>
            <a:pPr>
              <a:lnSpc>
                <a:spcPts val="4195"/>
              </a:lnSpc>
              <a:spcBef>
                <a:spcPct val="0"/>
              </a:spcBef>
            </a:pPr>
            <a:r>
              <a:rPr lang="en-US" sz="3779" spc="-75">
                <a:solidFill>
                  <a:srgbClr val="000000"/>
                </a:solidFill>
                <a:latin typeface="Cardo Bold"/>
              </a:rPr>
              <a:t>2.</a:t>
            </a:r>
            <a:r>
              <a:rPr lang="en-US" sz="3779" spc="-75">
                <a:solidFill>
                  <a:srgbClr val="000000"/>
                </a:solidFill>
                <a:latin typeface="Cardo"/>
              </a:rPr>
              <a:t> Krajowy Plan Odbudowy 2021-2027</a:t>
            </a:r>
          </a:p>
          <a:p>
            <a:pPr>
              <a:lnSpc>
                <a:spcPts val="4195"/>
              </a:lnSpc>
              <a:spcBef>
                <a:spcPct val="0"/>
              </a:spcBef>
            </a:pPr>
            <a:r>
              <a:rPr lang="en-US" sz="3779" spc="-75">
                <a:solidFill>
                  <a:srgbClr val="000000"/>
                </a:solidFill>
                <a:latin typeface="Cardo Bold"/>
              </a:rPr>
              <a:t>3.</a:t>
            </a:r>
            <a:r>
              <a:rPr lang="en-US" sz="3779" spc="-75">
                <a:solidFill>
                  <a:srgbClr val="000000"/>
                </a:solidFill>
                <a:latin typeface="Cardo"/>
              </a:rPr>
              <a:t> Fundusz Sprawiedliwej Transformacji 2021-2027</a:t>
            </a:r>
          </a:p>
          <a:p>
            <a:pPr>
              <a:lnSpc>
                <a:spcPts val="4195"/>
              </a:lnSpc>
              <a:spcBef>
                <a:spcPct val="0"/>
              </a:spcBef>
            </a:pPr>
            <a:r>
              <a:rPr lang="en-US" sz="3779" spc="-75">
                <a:solidFill>
                  <a:srgbClr val="000000"/>
                </a:solidFill>
                <a:latin typeface="Cardo Bold"/>
              </a:rPr>
              <a:t>4.</a:t>
            </a:r>
            <a:r>
              <a:rPr lang="en-US" sz="3779" spc="-75">
                <a:solidFill>
                  <a:srgbClr val="000000"/>
                </a:solidFill>
                <a:latin typeface="Cardo"/>
              </a:rPr>
              <a:t> Mechanizmy Finansowe EOG 2021-2027</a:t>
            </a:r>
          </a:p>
          <a:p>
            <a:pPr>
              <a:lnSpc>
                <a:spcPts val="4195"/>
              </a:lnSpc>
              <a:spcBef>
                <a:spcPct val="0"/>
              </a:spcBef>
            </a:pPr>
            <a:r>
              <a:rPr lang="en-US" sz="3779" spc="-75">
                <a:solidFill>
                  <a:srgbClr val="000000"/>
                </a:solidFill>
                <a:latin typeface="Cardo Bold"/>
              </a:rPr>
              <a:t>5.</a:t>
            </a:r>
            <a:r>
              <a:rPr lang="en-US" sz="3779" spc="-75">
                <a:solidFill>
                  <a:srgbClr val="000000"/>
                </a:solidFill>
                <a:latin typeface="Cardo"/>
              </a:rPr>
              <a:t> Europejski Fundusz Rolny na rzecz Rozwoju Obszarów Wiejskich </a:t>
            </a:r>
          </a:p>
          <a:p>
            <a:pPr>
              <a:lnSpc>
                <a:spcPts val="4195"/>
              </a:lnSpc>
              <a:spcBef>
                <a:spcPct val="0"/>
              </a:spcBef>
            </a:pPr>
            <a:r>
              <a:rPr lang="en-US" sz="3779" spc="-75">
                <a:solidFill>
                  <a:srgbClr val="000000"/>
                </a:solidFill>
                <a:latin typeface="Cardo Bold"/>
              </a:rPr>
              <a:t>6. </a:t>
            </a:r>
            <a:r>
              <a:rPr lang="en-US" sz="3779" spc="-75">
                <a:solidFill>
                  <a:srgbClr val="000000"/>
                </a:solidFill>
                <a:latin typeface="Cardo"/>
              </a:rPr>
              <a:t>Europejski Fundusz Rolniczy Gwarancji</a:t>
            </a:r>
          </a:p>
          <a:p>
            <a:pPr>
              <a:lnSpc>
                <a:spcPts val="4195"/>
              </a:lnSpc>
              <a:spcBef>
                <a:spcPct val="0"/>
              </a:spcBef>
            </a:pPr>
            <a:r>
              <a:rPr lang="en-US" sz="3779" spc="-75">
                <a:solidFill>
                  <a:srgbClr val="000000"/>
                </a:solidFill>
                <a:latin typeface="Cardo Bold"/>
              </a:rPr>
              <a:t>7.</a:t>
            </a:r>
            <a:r>
              <a:rPr lang="en-US" sz="3779" spc="-75">
                <a:solidFill>
                  <a:srgbClr val="000000"/>
                </a:solidFill>
                <a:latin typeface="Cardo"/>
              </a:rPr>
              <a:t> Europejski Fundusz Morski i Rybacki </a:t>
            </a:r>
          </a:p>
        </p:txBody>
      </p:sp>
      <p:pic>
        <p:nvPicPr>
          <p:cNvPr id="23" name="Picture 23"/>
          <p:cNvPicPr>
            <a:picLocks noChangeAspect="1"/>
          </p:cNvPicPr>
          <p:nvPr/>
        </p:nvPicPr>
        <p:blipFill>
          <a:blip r:embed="rId6"/>
          <a:srcRect/>
          <a:stretch>
            <a:fillRect/>
          </a:stretch>
        </p:blipFill>
        <p:spPr>
          <a:xfrm>
            <a:off x="20549" y="0"/>
            <a:ext cx="982010" cy="1046405"/>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6F3EF"/>
        </a:solidFill>
        <a:effectLst/>
      </p:bgPr>
    </p:bg>
    <p:spTree>
      <p:nvGrpSpPr>
        <p:cNvPr id="1" name=""/>
        <p:cNvGrpSpPr/>
        <p:nvPr/>
      </p:nvGrpSpPr>
      <p:grpSpPr>
        <a:xfrm>
          <a:off x="0" y="0"/>
          <a:ext cx="0" cy="0"/>
          <a:chOff x="0" y="0"/>
          <a:chExt cx="0" cy="0"/>
        </a:xfrm>
      </p:grpSpPr>
      <p:sp>
        <p:nvSpPr>
          <p:cNvPr id="2" name="AutoShape 2"/>
          <p:cNvSpPr/>
          <p:nvPr/>
        </p:nvSpPr>
        <p:spPr>
          <a:xfrm>
            <a:off x="-394661" y="9258300"/>
            <a:ext cx="20808023" cy="0"/>
          </a:xfrm>
          <a:prstGeom prst="line">
            <a:avLst/>
          </a:prstGeom>
          <a:ln w="9525" cap="rnd">
            <a:solidFill>
              <a:srgbClr val="393939"/>
            </a:solidFill>
            <a:prstDash val="solid"/>
            <a:headEnd type="none" w="sm" len="sm"/>
            <a:tailEnd type="none" w="sm" len="sm"/>
          </a:ln>
        </p:spPr>
      </p:sp>
      <p:sp>
        <p:nvSpPr>
          <p:cNvPr id="3" name="AutoShape 3"/>
          <p:cNvSpPr/>
          <p:nvPr/>
        </p:nvSpPr>
        <p:spPr>
          <a:xfrm rot="5400000">
            <a:off x="6860051" y="6764049"/>
            <a:ext cx="20808023" cy="0"/>
          </a:xfrm>
          <a:prstGeom prst="line">
            <a:avLst/>
          </a:prstGeom>
          <a:ln w="9525" cap="rnd">
            <a:solidFill>
              <a:srgbClr val="393939"/>
            </a:solidFill>
            <a:prstDash val="solid"/>
            <a:headEnd type="none" w="sm" len="sm"/>
            <a:tailEnd type="none" w="sm" len="sm"/>
          </a:ln>
        </p:spPr>
      </p:sp>
      <p:sp>
        <p:nvSpPr>
          <p:cNvPr id="4" name="AutoShape 4"/>
          <p:cNvSpPr/>
          <p:nvPr/>
        </p:nvSpPr>
        <p:spPr>
          <a:xfrm>
            <a:off x="0" y="731002"/>
            <a:ext cx="18682661" cy="0"/>
          </a:xfrm>
          <a:prstGeom prst="line">
            <a:avLst/>
          </a:prstGeom>
          <a:ln w="9525" cap="rnd">
            <a:solidFill>
              <a:srgbClr val="393939"/>
            </a:solidFill>
            <a:prstDash val="solid"/>
            <a:headEnd type="none" w="sm" len="sm"/>
            <a:tailEnd type="none" w="sm" len="sm"/>
          </a:ln>
        </p:spPr>
      </p:sp>
      <p:sp>
        <p:nvSpPr>
          <p:cNvPr id="5" name="AutoShape 5"/>
          <p:cNvSpPr/>
          <p:nvPr/>
        </p:nvSpPr>
        <p:spPr>
          <a:xfrm rot="5400000">
            <a:off x="-9363459" y="6764049"/>
            <a:ext cx="20808023" cy="0"/>
          </a:xfrm>
          <a:prstGeom prst="line">
            <a:avLst/>
          </a:prstGeom>
          <a:ln w="9525" cap="rnd">
            <a:solidFill>
              <a:srgbClr val="393939"/>
            </a:solidFill>
            <a:prstDash val="solid"/>
            <a:headEnd type="none" w="sm" len="sm"/>
            <a:tailEnd type="none" w="sm" len="sm"/>
          </a:ln>
        </p:spPr>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V="1">
            <a:off x="-4534751" y="9258300"/>
            <a:ext cx="11926644" cy="7546313"/>
          </a:xfrm>
          <a:prstGeom prst="rect">
            <a:avLst/>
          </a:prstGeom>
        </p:spPr>
      </p:pic>
      <p:grpSp>
        <p:nvGrpSpPr>
          <p:cNvPr id="7" name="Group 7"/>
          <p:cNvGrpSpPr/>
          <p:nvPr/>
        </p:nvGrpSpPr>
        <p:grpSpPr>
          <a:xfrm>
            <a:off x="17259300" y="-199117"/>
            <a:ext cx="3851735" cy="11010164"/>
            <a:chOff x="0" y="0"/>
            <a:chExt cx="5135647" cy="14680218"/>
          </a:xfrm>
        </p:grpSpPr>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48378" y="3659321"/>
              <a:ext cx="3613490" cy="3613490"/>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48378" y="4417119"/>
              <a:ext cx="3613490" cy="3613490"/>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48378" y="5144603"/>
              <a:ext cx="3613490" cy="3613490"/>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48378" y="5837663"/>
              <a:ext cx="3613490" cy="3613490"/>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48378" y="6598935"/>
              <a:ext cx="3613490" cy="3613490"/>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48378" y="7322945"/>
              <a:ext cx="3613490" cy="3613490"/>
            </a:xfrm>
            <a:prstGeom prst="rect">
              <a:avLst/>
            </a:prstGeom>
          </p:spPr>
        </p:pic>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48378" y="8134339"/>
              <a:ext cx="3613490" cy="3613490"/>
            </a:xfrm>
            <a:prstGeom prst="rect">
              <a:avLst/>
            </a:prstGeom>
          </p:spPr>
        </p:pic>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48378" y="8892137"/>
              <a:ext cx="3613490" cy="3613490"/>
            </a:xfrm>
            <a:prstGeom prst="rect">
              <a:avLst/>
            </a:prstGeom>
          </p:spPr>
        </p:pic>
        <p:pic>
          <p:nvPicPr>
            <p:cNvPr id="16"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48378" y="9619621"/>
              <a:ext cx="3613490" cy="3613490"/>
            </a:xfrm>
            <a:prstGeom prst="rect">
              <a:avLst/>
            </a:prstGeom>
          </p:spPr>
        </p:pic>
        <p:pic>
          <p:nvPicPr>
            <p:cNvPr id="17" name="Picture 1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48378" y="10318350"/>
              <a:ext cx="3613490" cy="3613490"/>
            </a:xfrm>
            <a:prstGeom prst="rect">
              <a:avLst/>
            </a:prstGeom>
          </p:spPr>
        </p:pic>
        <p:pic>
          <p:nvPicPr>
            <p:cNvPr id="18" name="Picture 1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61078" y="748378"/>
              <a:ext cx="3613490" cy="3613490"/>
            </a:xfrm>
            <a:prstGeom prst="rect">
              <a:avLst/>
            </a:prstGeom>
          </p:spPr>
        </p:pic>
        <p:pic>
          <p:nvPicPr>
            <p:cNvPr id="19" name="Picture 19"/>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73778" y="1506176"/>
              <a:ext cx="3613490" cy="3613490"/>
            </a:xfrm>
            <a:prstGeom prst="rect">
              <a:avLst/>
            </a:prstGeom>
          </p:spPr>
        </p:pic>
        <p:pic>
          <p:nvPicPr>
            <p:cNvPr id="20" name="Picture 20"/>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61078" y="2233660"/>
              <a:ext cx="3613490" cy="3613490"/>
            </a:xfrm>
            <a:prstGeom prst="rect">
              <a:avLst/>
            </a:prstGeom>
          </p:spPr>
        </p:pic>
        <p:pic>
          <p:nvPicPr>
            <p:cNvPr id="21" name="Picture 21"/>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61078" y="2926721"/>
              <a:ext cx="3613490" cy="3613490"/>
            </a:xfrm>
            <a:prstGeom prst="rect">
              <a:avLst/>
            </a:prstGeom>
          </p:spPr>
        </p:pic>
      </p:grpSp>
      <p:sp>
        <p:nvSpPr>
          <p:cNvPr id="22" name="TextBox 22"/>
          <p:cNvSpPr txBox="1"/>
          <p:nvPr/>
        </p:nvSpPr>
        <p:spPr>
          <a:xfrm>
            <a:off x="1294815" y="938449"/>
            <a:ext cx="13862566" cy="8150503"/>
          </a:xfrm>
          <a:prstGeom prst="rect">
            <a:avLst/>
          </a:prstGeom>
        </p:spPr>
        <p:txBody>
          <a:bodyPr lIns="0" tIns="0" rIns="0" bIns="0" rtlCol="0" anchor="t">
            <a:spAutoFit/>
          </a:bodyPr>
          <a:lstStyle/>
          <a:p>
            <a:pPr>
              <a:lnSpc>
                <a:spcPts val="3418"/>
              </a:lnSpc>
              <a:spcBef>
                <a:spcPct val="0"/>
              </a:spcBef>
            </a:pPr>
            <a:r>
              <a:rPr lang="en-US" sz="3079" spc="-61">
                <a:solidFill>
                  <a:srgbClr val="000000"/>
                </a:solidFill>
                <a:latin typeface="Cardo Bold"/>
              </a:rPr>
              <a:t>8.</a:t>
            </a:r>
            <a:r>
              <a:rPr lang="en-US" sz="3079" spc="-61">
                <a:solidFill>
                  <a:srgbClr val="000000"/>
                </a:solidFill>
                <a:latin typeface="Cardo"/>
              </a:rPr>
              <a:t> Programy Wspólnotowe UE 2021-2027</a:t>
            </a:r>
          </a:p>
          <a:p>
            <a:pPr>
              <a:lnSpc>
                <a:spcPts val="3418"/>
              </a:lnSpc>
              <a:spcBef>
                <a:spcPct val="0"/>
              </a:spcBef>
            </a:pPr>
            <a:r>
              <a:rPr lang="en-US" sz="3079" spc="-61">
                <a:solidFill>
                  <a:srgbClr val="000000"/>
                </a:solidFill>
                <a:latin typeface="Cardo"/>
              </a:rPr>
              <a:t>      </a:t>
            </a:r>
            <a:r>
              <a:rPr lang="en-US" sz="3079" spc="-61">
                <a:solidFill>
                  <a:srgbClr val="000000"/>
                </a:solidFill>
                <a:latin typeface="Cardo Bold"/>
              </a:rPr>
              <a:t>8.1. </a:t>
            </a:r>
            <a:r>
              <a:rPr lang="en-US" sz="3079" spc="-61">
                <a:solidFill>
                  <a:srgbClr val="000000"/>
                </a:solidFill>
                <a:latin typeface="Cardo"/>
              </a:rPr>
              <a:t>Program na rzecz konkurencyjności przedsiębiorstw oraz małych </a:t>
            </a:r>
          </a:p>
          <a:p>
            <a:pPr>
              <a:lnSpc>
                <a:spcPts val="3418"/>
              </a:lnSpc>
              <a:spcBef>
                <a:spcPct val="0"/>
              </a:spcBef>
            </a:pPr>
            <a:r>
              <a:rPr lang="en-US" sz="3079" spc="-61">
                <a:solidFill>
                  <a:srgbClr val="000000"/>
                </a:solidFill>
                <a:latin typeface="Cardo"/>
              </a:rPr>
              <a:t>            i średnich przedsiębiorstw (COSME)</a:t>
            </a:r>
          </a:p>
          <a:p>
            <a:pPr>
              <a:lnSpc>
                <a:spcPts val="3418"/>
              </a:lnSpc>
              <a:spcBef>
                <a:spcPct val="0"/>
              </a:spcBef>
            </a:pPr>
            <a:r>
              <a:rPr lang="en-US" sz="3079" spc="-61">
                <a:solidFill>
                  <a:srgbClr val="000000"/>
                </a:solidFill>
                <a:latin typeface="Cardo"/>
              </a:rPr>
              <a:t>      </a:t>
            </a:r>
            <a:r>
              <a:rPr lang="en-US" sz="3079" spc="-61">
                <a:solidFill>
                  <a:srgbClr val="000000"/>
                </a:solidFill>
                <a:latin typeface="Cardo Bold"/>
              </a:rPr>
              <a:t>8.2. </a:t>
            </a:r>
            <a:r>
              <a:rPr lang="en-US" sz="3079" spc="-61">
                <a:solidFill>
                  <a:srgbClr val="000000"/>
                </a:solidFill>
                <a:latin typeface="Cardo"/>
              </a:rPr>
              <a:t>Kreatywna Europa</a:t>
            </a:r>
          </a:p>
          <a:p>
            <a:pPr>
              <a:lnSpc>
                <a:spcPts val="3418"/>
              </a:lnSpc>
              <a:spcBef>
                <a:spcPct val="0"/>
              </a:spcBef>
            </a:pPr>
            <a:r>
              <a:rPr lang="en-US" sz="3079" spc="-61">
                <a:solidFill>
                  <a:srgbClr val="000000"/>
                </a:solidFill>
                <a:latin typeface="Cardo"/>
              </a:rPr>
              <a:t>      </a:t>
            </a:r>
            <a:r>
              <a:rPr lang="en-US" sz="3079" spc="-61">
                <a:solidFill>
                  <a:srgbClr val="000000"/>
                </a:solidFill>
                <a:latin typeface="Cardo Bold"/>
              </a:rPr>
              <a:t>8.3. </a:t>
            </a:r>
            <a:r>
              <a:rPr lang="en-US" sz="3079" spc="-61">
                <a:solidFill>
                  <a:srgbClr val="000000"/>
                </a:solidFill>
                <a:latin typeface="Cardo"/>
              </a:rPr>
              <a:t>Erasmus +</a:t>
            </a:r>
          </a:p>
          <a:p>
            <a:pPr>
              <a:lnSpc>
                <a:spcPts val="3418"/>
              </a:lnSpc>
              <a:spcBef>
                <a:spcPct val="0"/>
              </a:spcBef>
            </a:pPr>
            <a:r>
              <a:rPr lang="en-US" sz="3079" spc="-61">
                <a:solidFill>
                  <a:srgbClr val="000000"/>
                </a:solidFill>
                <a:latin typeface="Cardo"/>
              </a:rPr>
              <a:t>      </a:t>
            </a:r>
            <a:r>
              <a:rPr lang="en-US" sz="3079" spc="-61">
                <a:solidFill>
                  <a:srgbClr val="000000"/>
                </a:solidFill>
                <a:latin typeface="Cardo Bold"/>
              </a:rPr>
              <a:t>8.4.</a:t>
            </a:r>
            <a:r>
              <a:rPr lang="en-US" sz="3079" spc="-61">
                <a:solidFill>
                  <a:srgbClr val="000000"/>
                </a:solidFill>
                <a:latin typeface="Cardo"/>
              </a:rPr>
              <a:t> Działania na rzecz środowiska i klimatu (LIFE)</a:t>
            </a:r>
          </a:p>
          <a:p>
            <a:pPr>
              <a:lnSpc>
                <a:spcPts val="3418"/>
              </a:lnSpc>
              <a:spcBef>
                <a:spcPct val="0"/>
              </a:spcBef>
            </a:pPr>
            <a:r>
              <a:rPr lang="en-US" sz="3079" spc="-61">
                <a:solidFill>
                  <a:srgbClr val="000000"/>
                </a:solidFill>
                <a:latin typeface="Cardo"/>
              </a:rPr>
              <a:t>      </a:t>
            </a:r>
            <a:r>
              <a:rPr lang="en-US" sz="3079" spc="-61">
                <a:solidFill>
                  <a:srgbClr val="000000"/>
                </a:solidFill>
                <a:latin typeface="Cardo Bold"/>
              </a:rPr>
              <a:t>8.5.</a:t>
            </a:r>
            <a:r>
              <a:rPr lang="en-US" sz="3079" spc="-61">
                <a:solidFill>
                  <a:srgbClr val="000000"/>
                </a:solidFill>
                <a:latin typeface="Cardo"/>
              </a:rPr>
              <a:t> Europa dla obywateli </a:t>
            </a:r>
          </a:p>
          <a:p>
            <a:pPr>
              <a:lnSpc>
                <a:spcPts val="3418"/>
              </a:lnSpc>
              <a:spcBef>
                <a:spcPct val="0"/>
              </a:spcBef>
            </a:pPr>
            <a:r>
              <a:rPr lang="en-US" sz="3079" spc="-61">
                <a:solidFill>
                  <a:srgbClr val="000000"/>
                </a:solidFill>
                <a:latin typeface="Cardo"/>
              </a:rPr>
              <a:t>      </a:t>
            </a:r>
            <a:r>
              <a:rPr lang="en-US" sz="3079" spc="-61">
                <a:solidFill>
                  <a:srgbClr val="000000"/>
                </a:solidFill>
                <a:latin typeface="Cardo Bold"/>
              </a:rPr>
              <a:t>8.6.</a:t>
            </a:r>
            <a:r>
              <a:rPr lang="en-US" sz="3079" spc="-61">
                <a:solidFill>
                  <a:srgbClr val="000000"/>
                </a:solidFill>
                <a:latin typeface="Cardo"/>
              </a:rPr>
              <a:t> Zdrowie na rzecz wzrostu gospodarczego </a:t>
            </a:r>
          </a:p>
          <a:p>
            <a:pPr>
              <a:lnSpc>
                <a:spcPts val="3418"/>
              </a:lnSpc>
              <a:spcBef>
                <a:spcPct val="0"/>
              </a:spcBef>
            </a:pPr>
            <a:r>
              <a:rPr lang="en-US" sz="3079" spc="-61">
                <a:solidFill>
                  <a:srgbClr val="000000"/>
                </a:solidFill>
                <a:latin typeface="Cardo"/>
              </a:rPr>
              <a:t>      </a:t>
            </a:r>
            <a:r>
              <a:rPr lang="en-US" sz="3079" spc="-61">
                <a:solidFill>
                  <a:srgbClr val="000000"/>
                </a:solidFill>
                <a:latin typeface="Cardo Bold"/>
              </a:rPr>
              <a:t>8.7. </a:t>
            </a:r>
            <a:r>
              <a:rPr lang="en-US" sz="3079" spc="-61">
                <a:solidFill>
                  <a:srgbClr val="000000"/>
                </a:solidFill>
                <a:latin typeface="Cardo"/>
              </a:rPr>
              <a:t>Horyzonty 2020 </a:t>
            </a:r>
          </a:p>
          <a:p>
            <a:pPr>
              <a:lnSpc>
                <a:spcPts val="3418"/>
              </a:lnSpc>
              <a:spcBef>
                <a:spcPct val="0"/>
              </a:spcBef>
            </a:pPr>
            <a:r>
              <a:rPr lang="en-US" sz="3079" spc="-61">
                <a:solidFill>
                  <a:srgbClr val="000000"/>
                </a:solidFill>
                <a:latin typeface="Cardo Bold"/>
              </a:rPr>
              <a:t>9. </a:t>
            </a:r>
            <a:r>
              <a:rPr lang="en-US" sz="3079" spc="-61">
                <a:solidFill>
                  <a:srgbClr val="000000"/>
                </a:solidFill>
                <a:latin typeface="Cardo"/>
              </a:rPr>
              <a:t>Duńskie Fundacje VELLUX</a:t>
            </a:r>
          </a:p>
          <a:p>
            <a:pPr>
              <a:lnSpc>
                <a:spcPts val="3418"/>
              </a:lnSpc>
              <a:spcBef>
                <a:spcPct val="0"/>
              </a:spcBef>
            </a:pPr>
            <a:r>
              <a:rPr lang="en-US" sz="3079" spc="-61">
                <a:solidFill>
                  <a:srgbClr val="000000"/>
                </a:solidFill>
                <a:latin typeface="Cardo Bold"/>
              </a:rPr>
              <a:t>10.</a:t>
            </a:r>
            <a:r>
              <a:rPr lang="en-US" sz="3079" spc="-61">
                <a:solidFill>
                  <a:srgbClr val="000000"/>
                </a:solidFill>
                <a:latin typeface="Cardo"/>
              </a:rPr>
              <a:t> Programy Operacyjne Banku Gospodarstwa Krajowego</a:t>
            </a:r>
          </a:p>
          <a:p>
            <a:pPr>
              <a:lnSpc>
                <a:spcPts val="3418"/>
              </a:lnSpc>
              <a:spcBef>
                <a:spcPct val="0"/>
              </a:spcBef>
            </a:pPr>
            <a:r>
              <a:rPr lang="en-US" sz="3079" spc="-61">
                <a:solidFill>
                  <a:srgbClr val="000000"/>
                </a:solidFill>
                <a:latin typeface="Cardo Bold"/>
              </a:rPr>
              <a:t>11.</a:t>
            </a:r>
            <a:r>
              <a:rPr lang="en-US" sz="3079" spc="-61">
                <a:solidFill>
                  <a:srgbClr val="000000"/>
                </a:solidFill>
                <a:latin typeface="Cardo"/>
              </a:rPr>
              <a:t> Programy Operacyjne Polskiej Agencji Rozwoju Przedsiębiorczości </a:t>
            </a:r>
          </a:p>
          <a:p>
            <a:pPr>
              <a:lnSpc>
                <a:spcPts val="3418"/>
              </a:lnSpc>
              <a:spcBef>
                <a:spcPct val="0"/>
              </a:spcBef>
            </a:pPr>
            <a:r>
              <a:rPr lang="en-US" sz="3079" spc="-61">
                <a:solidFill>
                  <a:srgbClr val="000000"/>
                </a:solidFill>
                <a:latin typeface="Cardo Bold"/>
              </a:rPr>
              <a:t>12.</a:t>
            </a:r>
            <a:r>
              <a:rPr lang="en-US" sz="3079" spc="-61">
                <a:solidFill>
                  <a:srgbClr val="000000"/>
                </a:solidFill>
                <a:latin typeface="Cardo"/>
              </a:rPr>
              <a:t> Programy Operacyjne Polskiego Funduszu Rozwoju</a:t>
            </a:r>
          </a:p>
          <a:p>
            <a:pPr>
              <a:lnSpc>
                <a:spcPts val="3418"/>
              </a:lnSpc>
              <a:spcBef>
                <a:spcPct val="0"/>
              </a:spcBef>
            </a:pPr>
            <a:r>
              <a:rPr lang="en-US" sz="3079" spc="-61">
                <a:solidFill>
                  <a:srgbClr val="000000"/>
                </a:solidFill>
                <a:latin typeface="Cardo Bold"/>
              </a:rPr>
              <a:t>13.</a:t>
            </a:r>
            <a:r>
              <a:rPr lang="en-US" sz="3079" spc="-61">
                <a:solidFill>
                  <a:srgbClr val="000000"/>
                </a:solidFill>
                <a:latin typeface="Cardo"/>
              </a:rPr>
              <a:t> Programy Operacyjne Narodowego Centrum Badań i Rozwoju</a:t>
            </a:r>
          </a:p>
          <a:p>
            <a:pPr>
              <a:lnSpc>
                <a:spcPts val="3418"/>
              </a:lnSpc>
              <a:spcBef>
                <a:spcPct val="0"/>
              </a:spcBef>
            </a:pPr>
            <a:r>
              <a:rPr lang="en-US" sz="3079" spc="-61">
                <a:solidFill>
                  <a:srgbClr val="000000"/>
                </a:solidFill>
                <a:latin typeface="Cardo Bold"/>
              </a:rPr>
              <a:t>14.</a:t>
            </a:r>
            <a:r>
              <a:rPr lang="en-US" sz="3079" spc="-61">
                <a:solidFill>
                  <a:srgbClr val="000000"/>
                </a:solidFill>
                <a:latin typeface="Cardo"/>
              </a:rPr>
              <a:t> Programy Operacyjne Ministerstwa Kultury i Dziedzictwa Narodowego</a:t>
            </a:r>
          </a:p>
          <a:p>
            <a:pPr>
              <a:lnSpc>
                <a:spcPts val="3418"/>
              </a:lnSpc>
              <a:spcBef>
                <a:spcPct val="0"/>
              </a:spcBef>
            </a:pPr>
            <a:r>
              <a:rPr lang="en-US" sz="3079" spc="-61">
                <a:solidFill>
                  <a:srgbClr val="000000"/>
                </a:solidFill>
                <a:latin typeface="Cardo Bold"/>
              </a:rPr>
              <a:t>15. </a:t>
            </a:r>
            <a:r>
              <a:rPr lang="en-US" sz="3079" spc="-61">
                <a:solidFill>
                  <a:srgbClr val="000000"/>
                </a:solidFill>
                <a:latin typeface="Cardo"/>
              </a:rPr>
              <a:t>Programy Operacyjne Ministerstwa Edukacji i Nauki</a:t>
            </a:r>
          </a:p>
          <a:p>
            <a:pPr>
              <a:lnSpc>
                <a:spcPts val="3418"/>
              </a:lnSpc>
              <a:spcBef>
                <a:spcPct val="0"/>
              </a:spcBef>
            </a:pPr>
            <a:r>
              <a:rPr lang="en-US" sz="3079" spc="-61">
                <a:solidFill>
                  <a:srgbClr val="000000"/>
                </a:solidFill>
                <a:latin typeface="Cardo Bold"/>
              </a:rPr>
              <a:t>16. </a:t>
            </a:r>
            <a:r>
              <a:rPr lang="en-US" sz="3079" spc="-61">
                <a:solidFill>
                  <a:srgbClr val="000000"/>
                </a:solidFill>
                <a:latin typeface="Cardo"/>
              </a:rPr>
              <a:t>Programy Operacyjne Ministerstwa Sportu i Turystyki</a:t>
            </a:r>
          </a:p>
          <a:p>
            <a:pPr>
              <a:lnSpc>
                <a:spcPts val="3418"/>
              </a:lnSpc>
              <a:spcBef>
                <a:spcPct val="0"/>
              </a:spcBef>
            </a:pPr>
            <a:r>
              <a:rPr lang="en-US" sz="3079" spc="-61">
                <a:solidFill>
                  <a:srgbClr val="000000"/>
                </a:solidFill>
                <a:latin typeface="Cardo Bold"/>
              </a:rPr>
              <a:t>17. </a:t>
            </a:r>
            <a:r>
              <a:rPr lang="en-US" sz="3079" spc="-61">
                <a:solidFill>
                  <a:srgbClr val="000000"/>
                </a:solidFill>
                <a:latin typeface="Cardo"/>
              </a:rPr>
              <a:t>Programy Operacyjne Narodowego Funduszu Ochrony Środowiska </a:t>
            </a:r>
          </a:p>
          <a:p>
            <a:pPr>
              <a:lnSpc>
                <a:spcPts val="3418"/>
              </a:lnSpc>
              <a:spcBef>
                <a:spcPct val="0"/>
              </a:spcBef>
            </a:pPr>
            <a:r>
              <a:rPr lang="en-US" sz="3079" spc="-61">
                <a:solidFill>
                  <a:srgbClr val="000000"/>
                </a:solidFill>
                <a:latin typeface="Cardo"/>
              </a:rPr>
              <a:t>     i Gospodarki Wodnej </a:t>
            </a:r>
          </a:p>
        </p:txBody>
      </p:sp>
      <p:pic>
        <p:nvPicPr>
          <p:cNvPr id="23" name="Picture 23"/>
          <p:cNvPicPr>
            <a:picLocks noChangeAspect="1"/>
          </p:cNvPicPr>
          <p:nvPr/>
        </p:nvPicPr>
        <p:blipFill>
          <a:blip r:embed="rId6"/>
          <a:srcRect/>
          <a:stretch>
            <a:fillRect/>
          </a:stretch>
        </p:blipFill>
        <p:spPr>
          <a:xfrm>
            <a:off x="17305990" y="9267825"/>
            <a:ext cx="982010" cy="1046405"/>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6F3EF"/>
        </a:solidFill>
        <a:effectLst/>
      </p:bgPr>
    </p:bg>
    <p:spTree>
      <p:nvGrpSpPr>
        <p:cNvPr id="1" name=""/>
        <p:cNvGrpSpPr/>
        <p:nvPr/>
      </p:nvGrpSpPr>
      <p:grpSpPr>
        <a:xfrm>
          <a:off x="0" y="0"/>
          <a:ext cx="0" cy="0"/>
          <a:chOff x="0" y="0"/>
          <a:chExt cx="0" cy="0"/>
        </a:xfrm>
      </p:grpSpPr>
      <p:sp>
        <p:nvSpPr>
          <p:cNvPr id="2" name="AutoShape 2"/>
          <p:cNvSpPr/>
          <p:nvPr/>
        </p:nvSpPr>
        <p:spPr>
          <a:xfrm>
            <a:off x="-394661" y="9258300"/>
            <a:ext cx="20808023" cy="0"/>
          </a:xfrm>
          <a:prstGeom prst="line">
            <a:avLst/>
          </a:prstGeom>
          <a:ln w="9525" cap="rnd">
            <a:solidFill>
              <a:srgbClr val="393939"/>
            </a:solidFill>
            <a:prstDash val="solid"/>
            <a:headEnd type="none" w="sm" len="sm"/>
            <a:tailEnd type="none" w="sm" len="sm"/>
          </a:ln>
        </p:spPr>
      </p:sp>
      <p:sp>
        <p:nvSpPr>
          <p:cNvPr id="3" name="AutoShape 3"/>
          <p:cNvSpPr/>
          <p:nvPr/>
        </p:nvSpPr>
        <p:spPr>
          <a:xfrm rot="5400000">
            <a:off x="6860051" y="6764049"/>
            <a:ext cx="20808023" cy="0"/>
          </a:xfrm>
          <a:prstGeom prst="line">
            <a:avLst/>
          </a:prstGeom>
          <a:ln w="9525" cap="rnd">
            <a:solidFill>
              <a:srgbClr val="393939"/>
            </a:solidFill>
            <a:prstDash val="solid"/>
            <a:headEnd type="none" w="sm" len="sm"/>
            <a:tailEnd type="none" w="sm" len="sm"/>
          </a:ln>
        </p:spPr>
      </p:sp>
      <p:sp>
        <p:nvSpPr>
          <p:cNvPr id="4" name="AutoShape 4"/>
          <p:cNvSpPr/>
          <p:nvPr/>
        </p:nvSpPr>
        <p:spPr>
          <a:xfrm>
            <a:off x="-197331" y="1019175"/>
            <a:ext cx="18682661" cy="0"/>
          </a:xfrm>
          <a:prstGeom prst="line">
            <a:avLst/>
          </a:prstGeom>
          <a:ln w="9525" cap="rnd">
            <a:solidFill>
              <a:srgbClr val="393939"/>
            </a:solidFill>
            <a:prstDash val="solid"/>
            <a:headEnd type="none" w="sm" len="sm"/>
            <a:tailEnd type="none" w="sm" len="sm"/>
          </a:ln>
        </p:spPr>
      </p:sp>
      <p:sp>
        <p:nvSpPr>
          <p:cNvPr id="5" name="AutoShape 5"/>
          <p:cNvSpPr/>
          <p:nvPr/>
        </p:nvSpPr>
        <p:spPr>
          <a:xfrm rot="5400000">
            <a:off x="-9363459" y="6764049"/>
            <a:ext cx="20808023" cy="0"/>
          </a:xfrm>
          <a:prstGeom prst="line">
            <a:avLst/>
          </a:prstGeom>
          <a:ln w="9525" cap="rnd">
            <a:solidFill>
              <a:srgbClr val="393939"/>
            </a:solidFill>
            <a:prstDash val="solid"/>
            <a:headEnd type="none" w="sm" len="sm"/>
            <a:tailEnd type="none" w="sm" len="sm"/>
          </a:ln>
        </p:spPr>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V="1">
            <a:off x="-4534751" y="9258300"/>
            <a:ext cx="11926644" cy="7546313"/>
          </a:xfrm>
          <a:prstGeom prst="rect">
            <a:avLst/>
          </a:prstGeom>
        </p:spPr>
      </p:pic>
      <p:grpSp>
        <p:nvGrpSpPr>
          <p:cNvPr id="7" name="Group 7"/>
          <p:cNvGrpSpPr/>
          <p:nvPr/>
        </p:nvGrpSpPr>
        <p:grpSpPr>
          <a:xfrm>
            <a:off x="17259300" y="-199117"/>
            <a:ext cx="3851735" cy="11010164"/>
            <a:chOff x="0" y="0"/>
            <a:chExt cx="5135647" cy="14680218"/>
          </a:xfrm>
        </p:grpSpPr>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48378" y="3659321"/>
              <a:ext cx="3613490" cy="3613490"/>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48378" y="4417119"/>
              <a:ext cx="3613490" cy="3613490"/>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48378" y="5144603"/>
              <a:ext cx="3613490" cy="3613490"/>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48378" y="5837663"/>
              <a:ext cx="3613490" cy="3613490"/>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48378" y="6598935"/>
              <a:ext cx="3613490" cy="3613490"/>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48378" y="7322945"/>
              <a:ext cx="3613490" cy="3613490"/>
            </a:xfrm>
            <a:prstGeom prst="rect">
              <a:avLst/>
            </a:prstGeom>
          </p:spPr>
        </p:pic>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48378" y="8134339"/>
              <a:ext cx="3613490" cy="3613490"/>
            </a:xfrm>
            <a:prstGeom prst="rect">
              <a:avLst/>
            </a:prstGeom>
          </p:spPr>
        </p:pic>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48378" y="8892137"/>
              <a:ext cx="3613490" cy="3613490"/>
            </a:xfrm>
            <a:prstGeom prst="rect">
              <a:avLst/>
            </a:prstGeom>
          </p:spPr>
        </p:pic>
        <p:pic>
          <p:nvPicPr>
            <p:cNvPr id="16"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48378" y="9619621"/>
              <a:ext cx="3613490" cy="3613490"/>
            </a:xfrm>
            <a:prstGeom prst="rect">
              <a:avLst/>
            </a:prstGeom>
          </p:spPr>
        </p:pic>
        <p:pic>
          <p:nvPicPr>
            <p:cNvPr id="17" name="Picture 1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48378" y="10318350"/>
              <a:ext cx="3613490" cy="3613490"/>
            </a:xfrm>
            <a:prstGeom prst="rect">
              <a:avLst/>
            </a:prstGeom>
          </p:spPr>
        </p:pic>
        <p:pic>
          <p:nvPicPr>
            <p:cNvPr id="18" name="Picture 1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61078" y="748378"/>
              <a:ext cx="3613490" cy="3613490"/>
            </a:xfrm>
            <a:prstGeom prst="rect">
              <a:avLst/>
            </a:prstGeom>
          </p:spPr>
        </p:pic>
        <p:pic>
          <p:nvPicPr>
            <p:cNvPr id="19" name="Picture 19"/>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73778" y="1506176"/>
              <a:ext cx="3613490" cy="3613490"/>
            </a:xfrm>
            <a:prstGeom prst="rect">
              <a:avLst/>
            </a:prstGeom>
          </p:spPr>
        </p:pic>
        <p:pic>
          <p:nvPicPr>
            <p:cNvPr id="20" name="Picture 20"/>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61078" y="2233660"/>
              <a:ext cx="3613490" cy="3613490"/>
            </a:xfrm>
            <a:prstGeom prst="rect">
              <a:avLst/>
            </a:prstGeom>
          </p:spPr>
        </p:pic>
        <p:pic>
          <p:nvPicPr>
            <p:cNvPr id="21" name="Picture 21"/>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61078" y="2926721"/>
              <a:ext cx="3613490" cy="3613490"/>
            </a:xfrm>
            <a:prstGeom prst="rect">
              <a:avLst/>
            </a:prstGeom>
          </p:spPr>
        </p:pic>
      </p:grpSp>
      <p:sp>
        <p:nvSpPr>
          <p:cNvPr id="22" name="TextBox 22"/>
          <p:cNvSpPr txBox="1"/>
          <p:nvPr/>
        </p:nvSpPr>
        <p:spPr>
          <a:xfrm>
            <a:off x="1228660" y="1057275"/>
            <a:ext cx="13862566" cy="8579128"/>
          </a:xfrm>
          <a:prstGeom prst="rect">
            <a:avLst/>
          </a:prstGeom>
        </p:spPr>
        <p:txBody>
          <a:bodyPr lIns="0" tIns="0" rIns="0" bIns="0" rtlCol="0" anchor="t">
            <a:spAutoFit/>
          </a:bodyPr>
          <a:lstStyle/>
          <a:p>
            <a:pPr>
              <a:lnSpc>
                <a:spcPts val="3418"/>
              </a:lnSpc>
            </a:pPr>
            <a:r>
              <a:rPr lang="en-US" sz="3079" spc="-61">
                <a:solidFill>
                  <a:srgbClr val="000000"/>
                </a:solidFill>
                <a:latin typeface="Cardo Bold"/>
              </a:rPr>
              <a:t>18. </a:t>
            </a:r>
            <a:r>
              <a:rPr lang="en-US" sz="3079" spc="-61">
                <a:solidFill>
                  <a:srgbClr val="000000"/>
                </a:solidFill>
                <a:latin typeface="Cardo"/>
              </a:rPr>
              <a:t>Programy Operacyjne Wojewódzkich Funduszy Ochrony Środowiska </a:t>
            </a:r>
          </a:p>
          <a:p>
            <a:pPr>
              <a:lnSpc>
                <a:spcPts val="3418"/>
              </a:lnSpc>
            </a:pPr>
            <a:r>
              <a:rPr lang="en-US" sz="3079" spc="-61">
                <a:solidFill>
                  <a:srgbClr val="000000"/>
                </a:solidFill>
                <a:latin typeface="Cardo"/>
              </a:rPr>
              <a:t>    i Gospodarki Wodnej </a:t>
            </a:r>
          </a:p>
          <a:p>
            <a:pPr>
              <a:lnSpc>
                <a:spcPts val="3418"/>
              </a:lnSpc>
            </a:pPr>
            <a:r>
              <a:rPr lang="en-US" sz="3079" spc="-61">
                <a:solidFill>
                  <a:srgbClr val="000000"/>
                </a:solidFill>
                <a:latin typeface="Cardo Bold"/>
              </a:rPr>
              <a:t>19.</a:t>
            </a:r>
            <a:r>
              <a:rPr lang="en-US" sz="3079" spc="-61">
                <a:solidFill>
                  <a:srgbClr val="000000"/>
                </a:solidFill>
                <a:latin typeface="Cardo"/>
              </a:rPr>
              <a:t> Fundacje Krajowe</a:t>
            </a:r>
          </a:p>
          <a:p>
            <a:pPr>
              <a:lnSpc>
                <a:spcPts val="3418"/>
              </a:lnSpc>
            </a:pPr>
            <a:r>
              <a:rPr lang="en-US" sz="3079" spc="-61">
                <a:solidFill>
                  <a:srgbClr val="000000"/>
                </a:solidFill>
                <a:latin typeface="Cardo Bold"/>
              </a:rPr>
              <a:t>20.</a:t>
            </a:r>
            <a:r>
              <a:rPr lang="en-US" sz="3079" spc="-61">
                <a:solidFill>
                  <a:srgbClr val="000000"/>
                </a:solidFill>
                <a:latin typeface="Cardo"/>
              </a:rPr>
              <a:t> Fundacje Zagraniczne</a:t>
            </a:r>
          </a:p>
          <a:p>
            <a:pPr>
              <a:lnSpc>
                <a:spcPts val="3418"/>
              </a:lnSpc>
            </a:pPr>
            <a:r>
              <a:rPr lang="en-US" sz="3079" spc="-61">
                <a:solidFill>
                  <a:srgbClr val="000000"/>
                </a:solidFill>
                <a:latin typeface="Cardo Bold"/>
              </a:rPr>
              <a:t>21.</a:t>
            </a:r>
            <a:r>
              <a:rPr lang="en-US" sz="3079" spc="-61">
                <a:solidFill>
                  <a:srgbClr val="000000"/>
                </a:solidFill>
                <a:latin typeface="Cardo"/>
              </a:rPr>
              <a:t> Regionalne Fundusze Pożyczkowe</a:t>
            </a:r>
          </a:p>
          <a:p>
            <a:pPr>
              <a:lnSpc>
                <a:spcPts val="3418"/>
              </a:lnSpc>
            </a:pPr>
            <a:r>
              <a:rPr lang="en-US" sz="3079" spc="-61">
                <a:solidFill>
                  <a:srgbClr val="000000"/>
                </a:solidFill>
                <a:latin typeface="Cardo Bold"/>
              </a:rPr>
              <a:t>22.</a:t>
            </a:r>
            <a:r>
              <a:rPr lang="en-US" sz="3079" spc="-61">
                <a:solidFill>
                  <a:srgbClr val="000000"/>
                </a:solidFill>
                <a:latin typeface="Cardo"/>
              </a:rPr>
              <a:t> Regionalne Fundusze Poręczeniowe</a:t>
            </a:r>
          </a:p>
          <a:p>
            <a:pPr>
              <a:lnSpc>
                <a:spcPts val="3418"/>
              </a:lnSpc>
            </a:pPr>
            <a:r>
              <a:rPr lang="en-US" sz="3079" spc="-61">
                <a:solidFill>
                  <a:srgbClr val="000000"/>
                </a:solidFill>
                <a:latin typeface="Cardo Bold"/>
              </a:rPr>
              <a:t>23.</a:t>
            </a:r>
            <a:r>
              <a:rPr lang="en-US" sz="3079" spc="-61">
                <a:solidFill>
                  <a:srgbClr val="000000"/>
                </a:solidFill>
                <a:latin typeface="Cardo"/>
              </a:rPr>
              <a:t> Fundusze Inwestycyjne</a:t>
            </a:r>
          </a:p>
          <a:p>
            <a:pPr>
              <a:lnSpc>
                <a:spcPts val="3418"/>
              </a:lnSpc>
            </a:pPr>
            <a:r>
              <a:rPr lang="en-US" sz="3079" spc="-61">
                <a:solidFill>
                  <a:srgbClr val="000000"/>
                </a:solidFill>
                <a:latin typeface="Cardo Bold"/>
              </a:rPr>
              <a:t>24.</a:t>
            </a:r>
            <a:r>
              <a:rPr lang="en-US" sz="3079" spc="-61">
                <a:solidFill>
                  <a:srgbClr val="000000"/>
                </a:solidFill>
                <a:latin typeface="Cardo"/>
              </a:rPr>
              <a:t> Fundusze Venture Capital</a:t>
            </a:r>
          </a:p>
          <a:p>
            <a:pPr>
              <a:lnSpc>
                <a:spcPts val="3418"/>
              </a:lnSpc>
            </a:pPr>
            <a:r>
              <a:rPr lang="en-US" sz="3079" spc="-61">
                <a:solidFill>
                  <a:srgbClr val="000000"/>
                </a:solidFill>
                <a:latin typeface="Cardo Bold"/>
              </a:rPr>
              <a:t>25.</a:t>
            </a:r>
            <a:r>
              <a:rPr lang="en-US" sz="3079" spc="-61">
                <a:solidFill>
                  <a:srgbClr val="000000"/>
                </a:solidFill>
                <a:latin typeface="Cardo"/>
              </a:rPr>
              <a:t> Fundusze Handingowe</a:t>
            </a:r>
          </a:p>
          <a:p>
            <a:pPr>
              <a:lnSpc>
                <a:spcPts val="3418"/>
              </a:lnSpc>
            </a:pPr>
            <a:r>
              <a:rPr lang="en-US" sz="3079" spc="-61">
                <a:solidFill>
                  <a:srgbClr val="000000"/>
                </a:solidFill>
                <a:latin typeface="Cardo Bold"/>
              </a:rPr>
              <a:t>26.</a:t>
            </a:r>
            <a:r>
              <a:rPr lang="en-US" sz="3079" spc="-61">
                <a:solidFill>
                  <a:srgbClr val="000000"/>
                </a:solidFill>
                <a:latin typeface="Cardo"/>
              </a:rPr>
              <a:t> Fundusze Luksemburskie</a:t>
            </a:r>
          </a:p>
          <a:p>
            <a:pPr>
              <a:lnSpc>
                <a:spcPts val="3418"/>
              </a:lnSpc>
            </a:pPr>
            <a:r>
              <a:rPr lang="en-US" sz="3079" spc="-61">
                <a:solidFill>
                  <a:srgbClr val="000000"/>
                </a:solidFill>
                <a:latin typeface="Cardo Bold"/>
              </a:rPr>
              <a:t>27. </a:t>
            </a:r>
            <a:r>
              <a:rPr lang="en-US" sz="3079" spc="-61">
                <a:solidFill>
                  <a:srgbClr val="000000"/>
                </a:solidFill>
                <a:latin typeface="Cardo"/>
              </a:rPr>
              <a:t>Bank Światowy</a:t>
            </a:r>
          </a:p>
          <a:p>
            <a:pPr>
              <a:lnSpc>
                <a:spcPts val="3418"/>
              </a:lnSpc>
            </a:pPr>
            <a:r>
              <a:rPr lang="en-US" sz="3079" spc="-61">
                <a:solidFill>
                  <a:srgbClr val="000000"/>
                </a:solidFill>
                <a:latin typeface="Cardo Bold"/>
              </a:rPr>
              <a:t>28.</a:t>
            </a:r>
            <a:r>
              <a:rPr lang="en-US" sz="3079" spc="-61">
                <a:solidFill>
                  <a:srgbClr val="000000"/>
                </a:solidFill>
                <a:latin typeface="Cardo"/>
              </a:rPr>
              <a:t> Europejski Bank Inwestycyjny</a:t>
            </a:r>
          </a:p>
          <a:p>
            <a:pPr>
              <a:lnSpc>
                <a:spcPts val="3418"/>
              </a:lnSpc>
            </a:pPr>
            <a:r>
              <a:rPr lang="en-US" sz="3079" spc="-61">
                <a:solidFill>
                  <a:srgbClr val="000000"/>
                </a:solidFill>
                <a:latin typeface="Cardo Bold"/>
              </a:rPr>
              <a:t>29.</a:t>
            </a:r>
            <a:r>
              <a:rPr lang="en-US" sz="3079" spc="-61">
                <a:solidFill>
                  <a:srgbClr val="000000"/>
                </a:solidFill>
                <a:latin typeface="Cardo"/>
              </a:rPr>
              <a:t> Bank Rady Europy</a:t>
            </a:r>
          </a:p>
          <a:p>
            <a:pPr>
              <a:lnSpc>
                <a:spcPts val="3418"/>
              </a:lnSpc>
            </a:pPr>
            <a:r>
              <a:rPr lang="en-US" sz="3079" spc="-61">
                <a:solidFill>
                  <a:srgbClr val="000000"/>
                </a:solidFill>
                <a:latin typeface="Cardo Bold"/>
              </a:rPr>
              <a:t>30. </a:t>
            </a:r>
            <a:r>
              <a:rPr lang="en-US" sz="3079" spc="-61">
                <a:solidFill>
                  <a:srgbClr val="000000"/>
                </a:solidFill>
                <a:latin typeface="Cardo"/>
              </a:rPr>
              <a:t>Banki Polskie</a:t>
            </a:r>
          </a:p>
          <a:p>
            <a:pPr>
              <a:lnSpc>
                <a:spcPts val="3418"/>
              </a:lnSpc>
            </a:pPr>
            <a:r>
              <a:rPr lang="en-US" sz="3079" spc="-61">
                <a:solidFill>
                  <a:srgbClr val="000000"/>
                </a:solidFill>
                <a:latin typeface="Cardo Bold"/>
              </a:rPr>
              <a:t>31.</a:t>
            </a:r>
            <a:r>
              <a:rPr lang="en-US" sz="3079" spc="-61">
                <a:solidFill>
                  <a:srgbClr val="000000"/>
                </a:solidFill>
                <a:latin typeface="Cardo"/>
              </a:rPr>
              <a:t> Emisja Obligacji (Komunalnych i Prywatnych)</a:t>
            </a:r>
          </a:p>
          <a:p>
            <a:pPr>
              <a:lnSpc>
                <a:spcPts val="3418"/>
              </a:lnSpc>
            </a:pPr>
            <a:r>
              <a:rPr lang="en-US" sz="3079" spc="-61">
                <a:solidFill>
                  <a:srgbClr val="000000"/>
                </a:solidFill>
                <a:latin typeface="Cardo Bold"/>
              </a:rPr>
              <a:t>32.</a:t>
            </a:r>
            <a:r>
              <a:rPr lang="en-US" sz="3079" spc="-61">
                <a:solidFill>
                  <a:srgbClr val="000000"/>
                </a:solidFill>
                <a:latin typeface="Cardo"/>
              </a:rPr>
              <a:t> Crowdfunding</a:t>
            </a:r>
          </a:p>
          <a:p>
            <a:pPr>
              <a:lnSpc>
                <a:spcPts val="3418"/>
              </a:lnSpc>
            </a:pPr>
            <a:r>
              <a:rPr lang="en-US" sz="3079" spc="-61">
                <a:solidFill>
                  <a:srgbClr val="000000"/>
                </a:solidFill>
                <a:latin typeface="Cardo Bold"/>
              </a:rPr>
              <a:t>33.</a:t>
            </a:r>
            <a:r>
              <a:rPr lang="en-US" sz="3079" spc="-61">
                <a:solidFill>
                  <a:srgbClr val="000000"/>
                </a:solidFill>
                <a:latin typeface="Cardo"/>
              </a:rPr>
              <a:t> Partnerstwo Publiczno - Prywatne (PPP)</a:t>
            </a:r>
          </a:p>
          <a:p>
            <a:pPr>
              <a:lnSpc>
                <a:spcPts val="3418"/>
              </a:lnSpc>
            </a:pPr>
            <a:r>
              <a:rPr lang="en-US" sz="3079" spc="-61">
                <a:solidFill>
                  <a:srgbClr val="000000"/>
                </a:solidFill>
                <a:latin typeface="Cardo Bold"/>
              </a:rPr>
              <a:t>34.</a:t>
            </a:r>
            <a:r>
              <a:rPr lang="en-US" sz="3079" spc="-61">
                <a:solidFill>
                  <a:srgbClr val="000000"/>
                </a:solidFill>
                <a:latin typeface="Cardo"/>
              </a:rPr>
              <a:t> Finansowanie Krzyżowe Crossfinansing</a:t>
            </a:r>
          </a:p>
          <a:p>
            <a:pPr>
              <a:lnSpc>
                <a:spcPts val="3418"/>
              </a:lnSpc>
            </a:pPr>
            <a:r>
              <a:rPr lang="en-US" sz="3079" spc="-61">
                <a:solidFill>
                  <a:srgbClr val="000000"/>
                </a:solidFill>
                <a:latin typeface="Cardo Bold"/>
              </a:rPr>
              <a:t>35.</a:t>
            </a:r>
            <a:r>
              <a:rPr lang="en-US" sz="3079" spc="-61">
                <a:solidFill>
                  <a:srgbClr val="000000"/>
                </a:solidFill>
                <a:latin typeface="Cardo"/>
              </a:rPr>
              <a:t> Finansowanie Hybrydowe</a:t>
            </a:r>
          </a:p>
          <a:p>
            <a:pPr>
              <a:lnSpc>
                <a:spcPts val="3418"/>
              </a:lnSpc>
              <a:spcBef>
                <a:spcPct val="0"/>
              </a:spcBef>
            </a:pPr>
            <a:endParaRPr lang="en-US" sz="3079" spc="-61">
              <a:solidFill>
                <a:srgbClr val="000000"/>
              </a:solidFill>
              <a:latin typeface="Cardo"/>
            </a:endParaRPr>
          </a:p>
        </p:txBody>
      </p:sp>
      <p:pic>
        <p:nvPicPr>
          <p:cNvPr id="23" name="Picture 23"/>
          <p:cNvPicPr>
            <a:picLocks noChangeAspect="1"/>
          </p:cNvPicPr>
          <p:nvPr/>
        </p:nvPicPr>
        <p:blipFill>
          <a:blip r:embed="rId6"/>
          <a:srcRect/>
          <a:stretch>
            <a:fillRect/>
          </a:stretch>
        </p:blipFill>
        <p:spPr>
          <a:xfrm>
            <a:off x="20549" y="0"/>
            <a:ext cx="982010" cy="104640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6F3EF"/>
        </a:solidFill>
        <a:effectLst/>
      </p:bgPr>
    </p:bg>
    <p:spTree>
      <p:nvGrpSpPr>
        <p:cNvPr id="1" name=""/>
        <p:cNvGrpSpPr/>
        <p:nvPr/>
      </p:nvGrpSpPr>
      <p:grpSpPr>
        <a:xfrm>
          <a:off x="0" y="0"/>
          <a:ext cx="0" cy="0"/>
          <a:chOff x="0" y="0"/>
          <a:chExt cx="0" cy="0"/>
        </a:xfrm>
      </p:grpSpPr>
      <p:sp>
        <p:nvSpPr>
          <p:cNvPr id="2" name="AutoShape 2"/>
          <p:cNvSpPr/>
          <p:nvPr/>
        </p:nvSpPr>
        <p:spPr>
          <a:xfrm>
            <a:off x="-457200" y="9716131"/>
            <a:ext cx="20808023" cy="0"/>
          </a:xfrm>
          <a:prstGeom prst="line">
            <a:avLst/>
          </a:prstGeom>
          <a:ln w="9525" cap="rnd">
            <a:solidFill>
              <a:srgbClr val="393939"/>
            </a:solidFill>
            <a:prstDash val="solid"/>
            <a:headEnd type="none" w="sm" len="sm"/>
            <a:tailEnd type="none" w="sm" len="sm"/>
          </a:ln>
        </p:spPr>
      </p:sp>
      <p:sp>
        <p:nvSpPr>
          <p:cNvPr id="3" name="AutoShape 3"/>
          <p:cNvSpPr/>
          <p:nvPr/>
        </p:nvSpPr>
        <p:spPr>
          <a:xfrm rot="5400000">
            <a:off x="-9363459" y="6764049"/>
            <a:ext cx="20808023" cy="0"/>
          </a:xfrm>
          <a:prstGeom prst="line">
            <a:avLst/>
          </a:prstGeom>
          <a:ln w="9525" cap="rnd">
            <a:solidFill>
              <a:srgbClr val="393939"/>
            </a:solidFill>
            <a:prstDash val="solid"/>
            <a:headEnd type="none" w="sm" len="sm"/>
            <a:tailEnd type="none" w="sm" len="sm"/>
          </a:ln>
        </p:spPr>
      </p:sp>
      <p:sp>
        <p:nvSpPr>
          <p:cNvPr id="4" name="AutoShape 4"/>
          <p:cNvSpPr/>
          <p:nvPr/>
        </p:nvSpPr>
        <p:spPr>
          <a:xfrm>
            <a:off x="0" y="1028700"/>
            <a:ext cx="18719536" cy="0"/>
          </a:xfrm>
          <a:prstGeom prst="line">
            <a:avLst/>
          </a:prstGeom>
          <a:ln w="9525" cap="rnd">
            <a:solidFill>
              <a:srgbClr val="393939"/>
            </a:solidFill>
            <a:prstDash val="solid"/>
            <a:headEnd type="none" w="sm" len="sm"/>
            <a:tailEnd type="none" w="sm" len="sm"/>
          </a:ln>
        </p:spPr>
      </p:sp>
      <p:sp>
        <p:nvSpPr>
          <p:cNvPr id="5" name="AutoShape 5"/>
          <p:cNvSpPr/>
          <p:nvPr/>
        </p:nvSpPr>
        <p:spPr>
          <a:xfrm rot="5400000">
            <a:off x="6848284" y="6764049"/>
            <a:ext cx="20808023" cy="0"/>
          </a:xfrm>
          <a:prstGeom prst="line">
            <a:avLst/>
          </a:prstGeom>
          <a:ln w="9525" cap="rnd">
            <a:solidFill>
              <a:srgbClr val="393939"/>
            </a:solidFill>
            <a:prstDash val="solid"/>
            <a:headEnd type="none" w="sm" len="sm"/>
            <a:tailEnd type="none" w="sm" len="sm"/>
          </a:ln>
        </p:spPr>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V="1">
            <a:off x="14709953" y="9258300"/>
            <a:ext cx="9060213" cy="5732644"/>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2268841" y="-1912235"/>
            <a:ext cx="2710118" cy="2710118"/>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2259316" y="-1429612"/>
            <a:ext cx="2710118" cy="2710118"/>
          </a:xfrm>
          <a:prstGeom prst="rect">
            <a:avLst/>
          </a:prstGeom>
        </p:spPr>
      </p:pic>
      <p:grpSp>
        <p:nvGrpSpPr>
          <p:cNvPr id="11" name="Group 11"/>
          <p:cNvGrpSpPr/>
          <p:nvPr/>
        </p:nvGrpSpPr>
        <p:grpSpPr>
          <a:xfrm>
            <a:off x="17249775" y="-1480084"/>
            <a:ext cx="3728168" cy="4201674"/>
            <a:chOff x="0" y="0"/>
            <a:chExt cx="4970890" cy="5602232"/>
          </a:xfrm>
        </p:grpSpPr>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27067" y="727067"/>
              <a:ext cx="3510588" cy="3510588"/>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33236" y="1364578"/>
              <a:ext cx="3510588" cy="3510588"/>
            </a:xfrm>
            <a:prstGeom prst="rect">
              <a:avLst/>
            </a:prstGeom>
          </p:spPr>
        </p:pic>
      </p:grpSp>
      <p:grpSp>
        <p:nvGrpSpPr>
          <p:cNvPr id="14" name="Group 14"/>
          <p:cNvGrpSpPr/>
          <p:nvPr/>
        </p:nvGrpSpPr>
        <p:grpSpPr>
          <a:xfrm>
            <a:off x="-2792132" y="7799788"/>
            <a:ext cx="3837448" cy="4324834"/>
            <a:chOff x="0" y="0"/>
            <a:chExt cx="5116597" cy="5766445"/>
          </a:xfrm>
        </p:grpSpPr>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48378" y="748378"/>
              <a:ext cx="3613490" cy="3613490"/>
            </a:xfrm>
            <a:prstGeom prst="rect">
              <a:avLst/>
            </a:prstGeom>
          </p:spPr>
        </p:pic>
        <p:pic>
          <p:nvPicPr>
            <p:cNvPr id="16"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54728" y="1404576"/>
              <a:ext cx="3613490" cy="3613490"/>
            </a:xfrm>
            <a:prstGeom prst="rect">
              <a:avLst/>
            </a:prstGeom>
          </p:spPr>
        </p:pic>
      </p:grpSp>
      <p:pic>
        <p:nvPicPr>
          <p:cNvPr id="17" name="Picture 17"/>
          <p:cNvPicPr>
            <a:picLocks noChangeAspect="1"/>
          </p:cNvPicPr>
          <p:nvPr/>
        </p:nvPicPr>
        <p:blipFill>
          <a:blip r:embed="rId6"/>
          <a:srcRect/>
          <a:stretch>
            <a:fillRect/>
          </a:stretch>
        </p:blipFill>
        <p:spPr>
          <a:xfrm>
            <a:off x="76443" y="0"/>
            <a:ext cx="939255" cy="1000846"/>
          </a:xfrm>
          <a:prstGeom prst="rect">
            <a:avLst/>
          </a:prstGeom>
        </p:spPr>
      </p:pic>
      <p:sp>
        <p:nvSpPr>
          <p:cNvPr id="18" name="Prostokąt 17"/>
          <p:cNvSpPr/>
          <p:nvPr/>
        </p:nvSpPr>
        <p:spPr>
          <a:xfrm>
            <a:off x="1828800" y="275044"/>
            <a:ext cx="14268586" cy="584775"/>
          </a:xfrm>
          <a:prstGeom prst="rect">
            <a:avLst/>
          </a:prstGeom>
        </p:spPr>
        <p:txBody>
          <a:bodyPr wrap="none">
            <a:spAutoFit/>
          </a:bodyPr>
          <a:lstStyle/>
          <a:p>
            <a:r>
              <a:rPr lang="pl-PL" sz="3200" b="1" dirty="0"/>
              <a:t>1. </a:t>
            </a:r>
            <a:r>
              <a:rPr lang="pl-PL" sz="3200" dirty="0"/>
              <a:t>Wnioski z „Diagnozy Społecznej, Gospodarczej i Przestrzennej dla Gminy Smyków”.</a:t>
            </a:r>
          </a:p>
        </p:txBody>
      </p:sp>
      <p:sp>
        <p:nvSpPr>
          <p:cNvPr id="19" name="Prostokąt 18"/>
          <p:cNvSpPr/>
          <p:nvPr/>
        </p:nvSpPr>
        <p:spPr>
          <a:xfrm>
            <a:off x="1421097" y="1028700"/>
            <a:ext cx="5869329" cy="4632037"/>
          </a:xfrm>
          <a:prstGeom prst="rect">
            <a:avLst/>
          </a:prstGeom>
        </p:spPr>
        <p:txBody>
          <a:bodyPr wrap="square">
            <a:spAutoFit/>
          </a:bodyPr>
          <a:lstStyle/>
          <a:p>
            <a:pPr>
              <a:lnSpc>
                <a:spcPct val="150000"/>
              </a:lnSpc>
              <a:spcBef>
                <a:spcPts val="1000"/>
              </a:spcBef>
              <a:spcAft>
                <a:spcPts val="0"/>
              </a:spcAft>
            </a:pPr>
            <a:r>
              <a:rPr lang="pl-PL" sz="3200" b="1" u="sng" dirty="0" smtClean="0">
                <a:latin typeface="Monotype Corsiva" panose="03010101010201010101" pitchFamily="66" charset="0"/>
                <a:ea typeface="Times New Roman" panose="02020603050405020304" pitchFamily="18" charset="0"/>
                <a:cs typeface="Times New Roman" panose="02020603050405020304" pitchFamily="18" charset="0"/>
              </a:rPr>
              <a:t>Sfera</a:t>
            </a:r>
            <a:r>
              <a:rPr lang="pl-PL" sz="3200" b="1" u="sng" dirty="0">
                <a:latin typeface="Monotype Corsiva" panose="03010101010201010101" pitchFamily="66" charset="0"/>
                <a:ea typeface="Times New Roman" panose="02020603050405020304" pitchFamily="18" charset="0"/>
                <a:cs typeface="Times New Roman" panose="02020603050405020304" pitchFamily="18" charset="0"/>
              </a:rPr>
              <a:t>: </a:t>
            </a:r>
            <a:r>
              <a:rPr lang="pl-PL" sz="3200" b="1" u="sng" dirty="0" smtClean="0">
                <a:latin typeface="Monotype Corsiva" panose="03010101010201010101" pitchFamily="66" charset="0"/>
                <a:ea typeface="Times New Roman" panose="02020603050405020304" pitchFamily="18" charset="0"/>
                <a:cs typeface="Times New Roman" panose="02020603050405020304" pitchFamily="18" charset="0"/>
              </a:rPr>
              <a:t>lokalizacyjna</a:t>
            </a:r>
          </a:p>
          <a:p>
            <a:pPr algn="just">
              <a:lnSpc>
                <a:spcPct val="150000"/>
              </a:lnSpc>
              <a:spcBef>
                <a:spcPts val="1000"/>
              </a:spcBef>
              <a:spcAft>
                <a:spcPts val="0"/>
              </a:spcAft>
            </a:pPr>
            <a:endParaRPr lang="pl-PL" sz="2400" b="1" u="sng" dirty="0">
              <a:latin typeface="Monotype Corsiva" panose="03010101010201010101" pitchFamily="66" charset="0"/>
              <a:ea typeface="Times New Roman" panose="02020603050405020304" pitchFamily="18" charset="0"/>
              <a:cs typeface="Times New Roman" panose="02020603050405020304" pitchFamily="18" charset="0"/>
            </a:endParaRPr>
          </a:p>
          <a:p>
            <a:pPr marL="342900" lvl="0" indent="-342900" algn="just">
              <a:lnSpc>
                <a:spcPct val="150000"/>
              </a:lnSpc>
              <a:spcAft>
                <a:spcPts val="1000"/>
              </a:spcAft>
              <a:buFont typeface="+mj-lt"/>
              <a:buAutoNum type="arabicPeriod"/>
            </a:pPr>
            <a:r>
              <a:rPr lang="pl-PL" sz="2000" dirty="0">
                <a:solidFill>
                  <a:srgbClr val="000000"/>
                </a:solidFill>
              </a:rPr>
              <a:t>Walory przyrody ożywionej </a:t>
            </a:r>
            <a:r>
              <a:rPr lang="pl-PL" sz="2000" dirty="0" smtClean="0">
                <a:solidFill>
                  <a:srgbClr val="000000"/>
                </a:solidFill>
              </a:rPr>
              <a:t>i </a:t>
            </a:r>
            <a:r>
              <a:rPr lang="pl-PL" sz="2000" dirty="0">
                <a:solidFill>
                  <a:srgbClr val="000000"/>
                </a:solidFill>
              </a:rPr>
              <a:t>nieożywionej </a:t>
            </a:r>
            <a:r>
              <a:rPr lang="pl-PL" sz="2000" dirty="0" smtClean="0">
                <a:solidFill>
                  <a:srgbClr val="000000"/>
                </a:solidFill>
              </a:rPr>
              <a:t/>
            </a:r>
            <a:br>
              <a:rPr lang="pl-PL" sz="2000" dirty="0" smtClean="0">
                <a:solidFill>
                  <a:srgbClr val="000000"/>
                </a:solidFill>
              </a:rPr>
            </a:br>
            <a:r>
              <a:rPr lang="pl-PL" sz="2000" dirty="0" smtClean="0">
                <a:solidFill>
                  <a:srgbClr val="000000"/>
                </a:solidFill>
              </a:rPr>
              <a:t>w </a:t>
            </a:r>
            <a:r>
              <a:rPr lang="pl-PL" sz="2000" dirty="0">
                <a:solidFill>
                  <a:srgbClr val="000000"/>
                </a:solidFill>
              </a:rPr>
              <a:t>okolicach Sielpi.</a:t>
            </a:r>
            <a:endParaRPr lang="pl-PL" sz="2000" dirty="0"/>
          </a:p>
          <a:p>
            <a:pPr marL="342900" lvl="0" indent="-342900" algn="just">
              <a:lnSpc>
                <a:spcPct val="150000"/>
              </a:lnSpc>
              <a:spcAft>
                <a:spcPts val="1000"/>
              </a:spcAft>
              <a:buFont typeface="+mj-lt"/>
              <a:buAutoNum type="arabicPeriod"/>
            </a:pPr>
            <a:r>
              <a:rPr lang="pl-PL" sz="2000" dirty="0">
                <a:solidFill>
                  <a:srgbClr val="000000"/>
                </a:solidFill>
              </a:rPr>
              <a:t>Usytuowanie na trasie drogi krajowej nr 74 Piotrków Trybunalski - Kielce.</a:t>
            </a:r>
            <a:endParaRPr lang="pl-PL" sz="2000" dirty="0"/>
          </a:p>
          <a:p>
            <a:pPr marL="342900" lvl="0" indent="-342900" algn="just">
              <a:lnSpc>
                <a:spcPct val="150000"/>
              </a:lnSpc>
              <a:spcAft>
                <a:spcPts val="1000"/>
              </a:spcAft>
              <a:buFont typeface="+mj-lt"/>
              <a:buAutoNum type="arabicPeriod"/>
            </a:pPr>
            <a:r>
              <a:rPr lang="pl-PL" sz="2000" dirty="0">
                <a:solidFill>
                  <a:srgbClr val="000000"/>
                </a:solidFill>
              </a:rPr>
              <a:t>Stosunkowo niewielka odległość od aglomeracji miejskiej Kielc (około 32 km).</a:t>
            </a:r>
            <a:endParaRPr lang="pl-PL" sz="2000" dirty="0">
              <a:effectLst/>
            </a:endParaRPr>
          </a:p>
        </p:txBody>
      </p:sp>
      <p:sp>
        <p:nvSpPr>
          <p:cNvPr id="20" name="Prostokąt 19"/>
          <p:cNvSpPr/>
          <p:nvPr/>
        </p:nvSpPr>
        <p:spPr>
          <a:xfrm>
            <a:off x="7617962" y="1028700"/>
            <a:ext cx="9144000" cy="8602355"/>
          </a:xfrm>
          <a:prstGeom prst="rect">
            <a:avLst/>
          </a:prstGeom>
        </p:spPr>
        <p:txBody>
          <a:bodyPr>
            <a:spAutoFit/>
          </a:bodyPr>
          <a:lstStyle/>
          <a:p>
            <a:pPr algn="just">
              <a:lnSpc>
                <a:spcPct val="150000"/>
              </a:lnSpc>
              <a:spcBef>
                <a:spcPts val="1000"/>
              </a:spcBef>
              <a:spcAft>
                <a:spcPts val="0"/>
              </a:spcAft>
            </a:pPr>
            <a:r>
              <a:rPr lang="pl-PL" sz="3200" b="1" u="sng" dirty="0">
                <a:latin typeface="Monotype Corsiva" panose="03010101010201010101" pitchFamily="66" charset="0"/>
                <a:ea typeface="Times New Roman" panose="02020603050405020304" pitchFamily="18" charset="0"/>
                <a:cs typeface="Times New Roman" panose="02020603050405020304" pitchFamily="18" charset="0"/>
              </a:rPr>
              <a:t>Sfera: ludności i procesy demograficzne </a:t>
            </a:r>
            <a:r>
              <a:rPr lang="pl-PL" sz="3200" b="1" dirty="0">
                <a:latin typeface="Monotype Corsiva" panose="03010101010201010101" pitchFamily="66" charset="0"/>
                <a:ea typeface="Times New Roman" panose="02020603050405020304" pitchFamily="18" charset="0"/>
                <a:cs typeface="Times New Roman" panose="02020603050405020304" pitchFamily="18" charset="0"/>
              </a:rPr>
              <a:t>		</a:t>
            </a:r>
          </a:p>
          <a:p>
            <a:pPr marL="342900" lvl="0" indent="-342900" algn="just">
              <a:lnSpc>
                <a:spcPct val="150000"/>
              </a:lnSpc>
              <a:spcAft>
                <a:spcPts val="1000"/>
              </a:spcAft>
              <a:buFont typeface="+mj-lt"/>
              <a:buAutoNum type="arabicPeriod"/>
            </a:pPr>
            <a:r>
              <a:rPr lang="pl-PL" sz="2000" dirty="0"/>
              <a:t>Wobec relatywnie niewielkich potencjałów ludnościowych </a:t>
            </a:r>
            <a:r>
              <a:rPr lang="pl-PL" sz="2000" dirty="0" smtClean="0"/>
              <a:t/>
            </a:r>
            <a:br>
              <a:rPr lang="pl-PL" sz="2000" dirty="0" smtClean="0"/>
            </a:br>
            <a:r>
              <a:rPr lang="pl-PL" sz="2000" dirty="0" smtClean="0"/>
              <a:t>i </a:t>
            </a:r>
            <a:r>
              <a:rPr lang="pl-PL" sz="2000" dirty="0"/>
              <a:t>demograficznych gminy Smyków racjonalne dysponowanie nimi jest szczególnie ważne i pożądane. Szereg zjawisk wzmacnia te potencjały np. dojazdy do pracy, selekcja demograficzna (głównie migracja zarobkowa), motywacje. </a:t>
            </a:r>
          </a:p>
          <a:p>
            <a:pPr marL="342900" lvl="0" indent="-342900" algn="just">
              <a:lnSpc>
                <a:spcPct val="150000"/>
              </a:lnSpc>
              <a:spcAft>
                <a:spcPts val="1000"/>
              </a:spcAft>
              <a:buFont typeface="+mj-lt"/>
              <a:buAutoNum type="arabicPeriod"/>
            </a:pPr>
            <a:r>
              <a:rPr lang="pl-PL" sz="2000" dirty="0"/>
              <a:t>Niekorzystna struktura społeczna (starzenie się społeczeństwa) nie wpływa na liczbę mieszkańców w gminie Smyków, których liczba </a:t>
            </a:r>
            <a:r>
              <a:rPr lang="pl-PL" sz="2000" dirty="0" smtClean="0"/>
              <a:t/>
            </a:r>
            <a:br>
              <a:rPr lang="pl-PL" sz="2000" dirty="0" smtClean="0"/>
            </a:br>
            <a:r>
              <a:rPr lang="pl-PL" sz="2000" dirty="0" smtClean="0"/>
              <a:t>z </a:t>
            </a:r>
            <a:r>
              <a:rPr lang="pl-PL" sz="2000" dirty="0"/>
              <a:t>roku na rok jest podobna i opiera się o ubywanie z powodu zgonów </a:t>
            </a:r>
            <a:r>
              <a:rPr lang="pl-PL" sz="2000" dirty="0" smtClean="0"/>
              <a:t/>
            </a:r>
            <a:br>
              <a:rPr lang="pl-PL" sz="2000" dirty="0" smtClean="0"/>
            </a:br>
            <a:r>
              <a:rPr lang="pl-PL" sz="2000" dirty="0" smtClean="0"/>
              <a:t>i </a:t>
            </a:r>
            <a:r>
              <a:rPr lang="pl-PL" sz="2000" dirty="0"/>
              <a:t>wzrost dzięki nowym urodzeniom.  </a:t>
            </a:r>
          </a:p>
          <a:p>
            <a:pPr marL="342900" lvl="0" indent="-342900" algn="just">
              <a:lnSpc>
                <a:spcPct val="150000"/>
              </a:lnSpc>
              <a:spcAft>
                <a:spcPts val="1000"/>
              </a:spcAft>
              <a:buFont typeface="+mj-lt"/>
              <a:buAutoNum type="arabicPeriod"/>
            </a:pPr>
            <a:r>
              <a:rPr lang="pl-PL" sz="2000" dirty="0"/>
              <a:t>Dalsze stymulowanie zjawisk ludnościowych, choć trudne i niepewne powinno się odbywać poprzez system zachęt: politykę prorodzinną, własnościową, budowlaną podatkową, promocję oraz posiadanie atrakcyjnych programów rozwoju </a:t>
            </a:r>
            <a:r>
              <a:rPr lang="pl-PL" sz="2000" dirty="0" smtClean="0"/>
              <a:t/>
            </a:r>
            <a:br>
              <a:rPr lang="pl-PL" sz="2000" dirty="0" smtClean="0"/>
            </a:br>
            <a:r>
              <a:rPr lang="pl-PL" sz="2000" dirty="0" smtClean="0"/>
              <a:t>i </a:t>
            </a:r>
            <a:r>
              <a:rPr lang="pl-PL" sz="2000" dirty="0"/>
              <a:t>„magnesów” adresowanych do różnych grup i segmentów zbiorowości mieszkańców. </a:t>
            </a:r>
          </a:p>
          <a:p>
            <a:pPr marL="342900" lvl="0" indent="-342900" algn="just">
              <a:lnSpc>
                <a:spcPct val="150000"/>
              </a:lnSpc>
              <a:spcAft>
                <a:spcPts val="1000"/>
              </a:spcAft>
              <a:buFont typeface="+mj-lt"/>
              <a:buAutoNum type="arabicPeriod"/>
            </a:pPr>
            <a:r>
              <a:rPr lang="pl-PL" sz="2000" dirty="0"/>
              <a:t>Jednocześnie należy cały czas dbać o osoby w wieku prokreacyjnym, które będą zainteresowane usługami przedszkolnymi, szkolnymi i rozwojowymi dla swoich dzieci.</a:t>
            </a:r>
            <a:endParaRPr lang="pl-PL" sz="2000" dirty="0">
              <a:effectLst/>
            </a:endParaRPr>
          </a:p>
        </p:txBody>
      </p:sp>
      <p:sp>
        <p:nvSpPr>
          <p:cNvPr id="21" name="AutoShape 5"/>
          <p:cNvSpPr/>
          <p:nvPr/>
        </p:nvSpPr>
        <p:spPr>
          <a:xfrm rot="5400000" flipV="1">
            <a:off x="3206134" y="5362585"/>
            <a:ext cx="8659577" cy="47517"/>
          </a:xfrm>
          <a:prstGeom prst="line">
            <a:avLst/>
          </a:prstGeom>
          <a:ln w="9525" cap="rnd">
            <a:solidFill>
              <a:srgbClr val="393939"/>
            </a:solidFill>
            <a:prstDash val="solid"/>
            <a:headEnd type="none" w="sm" len="sm"/>
            <a:tailEnd type="none" w="sm" len="sm"/>
          </a:ln>
        </p:spPr>
      </p:sp>
    </p:spTree>
    <p:extLst>
      <p:ext uri="{BB962C8B-B14F-4D97-AF65-F5344CB8AC3E}">
        <p14:creationId xmlns:p14="http://schemas.microsoft.com/office/powerpoint/2010/main" val="364652250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6F3EF"/>
        </a:solidFill>
        <a:effectLst/>
      </p:bgPr>
    </p:bg>
    <p:spTree>
      <p:nvGrpSpPr>
        <p:cNvPr id="1" name=""/>
        <p:cNvGrpSpPr/>
        <p:nvPr/>
      </p:nvGrpSpPr>
      <p:grpSpPr>
        <a:xfrm>
          <a:off x="0" y="0"/>
          <a:ext cx="0" cy="0"/>
          <a:chOff x="0" y="0"/>
          <a:chExt cx="0" cy="0"/>
        </a:xfrm>
      </p:grpSpPr>
      <p:sp>
        <p:nvSpPr>
          <p:cNvPr id="2" name="AutoShape 2"/>
          <p:cNvSpPr/>
          <p:nvPr/>
        </p:nvSpPr>
        <p:spPr>
          <a:xfrm>
            <a:off x="-394661" y="9258300"/>
            <a:ext cx="20808023" cy="0"/>
          </a:xfrm>
          <a:prstGeom prst="line">
            <a:avLst/>
          </a:prstGeom>
          <a:ln w="9525" cap="rnd">
            <a:solidFill>
              <a:srgbClr val="393939"/>
            </a:solidFill>
            <a:prstDash val="solid"/>
            <a:headEnd type="none" w="sm" len="sm"/>
            <a:tailEnd type="none" w="sm" len="sm"/>
          </a:ln>
        </p:spPr>
      </p:sp>
      <p:sp>
        <p:nvSpPr>
          <p:cNvPr id="3" name="AutoShape 3"/>
          <p:cNvSpPr/>
          <p:nvPr/>
        </p:nvSpPr>
        <p:spPr>
          <a:xfrm rot="5400000">
            <a:off x="-9363459" y="6764049"/>
            <a:ext cx="20808023" cy="0"/>
          </a:xfrm>
          <a:prstGeom prst="line">
            <a:avLst/>
          </a:prstGeom>
          <a:ln w="9525" cap="rnd">
            <a:solidFill>
              <a:srgbClr val="393939"/>
            </a:solidFill>
            <a:prstDash val="solid"/>
            <a:headEnd type="none" w="sm" len="sm"/>
            <a:tailEnd type="none" w="sm" len="sm"/>
          </a:ln>
        </p:spPr>
      </p:sp>
      <p:sp>
        <p:nvSpPr>
          <p:cNvPr id="4" name="AutoShape 4"/>
          <p:cNvSpPr/>
          <p:nvPr/>
        </p:nvSpPr>
        <p:spPr>
          <a:xfrm>
            <a:off x="0" y="1028700"/>
            <a:ext cx="18719536" cy="0"/>
          </a:xfrm>
          <a:prstGeom prst="line">
            <a:avLst/>
          </a:prstGeom>
          <a:ln w="9525" cap="rnd">
            <a:solidFill>
              <a:srgbClr val="393939"/>
            </a:solidFill>
            <a:prstDash val="solid"/>
            <a:headEnd type="none" w="sm" len="sm"/>
            <a:tailEnd type="none" w="sm" len="sm"/>
          </a:ln>
        </p:spPr>
      </p:sp>
      <p:sp>
        <p:nvSpPr>
          <p:cNvPr id="5" name="AutoShape 5"/>
          <p:cNvSpPr/>
          <p:nvPr/>
        </p:nvSpPr>
        <p:spPr>
          <a:xfrm rot="5400000">
            <a:off x="6860051" y="6764049"/>
            <a:ext cx="20808023" cy="0"/>
          </a:xfrm>
          <a:prstGeom prst="line">
            <a:avLst/>
          </a:prstGeom>
          <a:ln w="9525" cap="rnd">
            <a:solidFill>
              <a:srgbClr val="393939"/>
            </a:solidFill>
            <a:prstDash val="solid"/>
            <a:headEnd type="none" w="sm" len="sm"/>
            <a:tailEnd type="none" w="sm" len="sm"/>
          </a:ln>
        </p:spPr>
      </p:sp>
      <p:sp>
        <p:nvSpPr>
          <p:cNvPr id="6" name="AutoShape 6"/>
          <p:cNvSpPr/>
          <p:nvPr/>
        </p:nvSpPr>
        <p:spPr>
          <a:xfrm rot="5400000">
            <a:off x="-1394949" y="7356716"/>
            <a:ext cx="20808023" cy="0"/>
          </a:xfrm>
          <a:prstGeom prst="line">
            <a:avLst/>
          </a:prstGeom>
          <a:ln w="9525" cap="rnd">
            <a:solidFill>
              <a:srgbClr val="393939"/>
            </a:solidFill>
            <a:prstDash val="solid"/>
            <a:headEnd type="none" w="sm" len="sm"/>
            <a:tailEnd type="none" w="sm" len="sm"/>
          </a:ln>
        </p:spPr>
      </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V="1">
            <a:off x="8265762" y="9400135"/>
            <a:ext cx="9060213" cy="5732644"/>
          </a:xfrm>
          <a:prstGeom prst="rect">
            <a:avLst/>
          </a:prstGeom>
        </p:spPr>
      </p:pic>
      <p:grpSp>
        <p:nvGrpSpPr>
          <p:cNvPr id="8" name="Group 8"/>
          <p:cNvGrpSpPr/>
          <p:nvPr/>
        </p:nvGrpSpPr>
        <p:grpSpPr>
          <a:xfrm>
            <a:off x="-2792132" y="-381595"/>
            <a:ext cx="3832685" cy="4784722"/>
            <a:chOff x="0" y="0"/>
            <a:chExt cx="5110247" cy="6379629"/>
          </a:xfrm>
        </p:grpSpPr>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48378" y="748378"/>
              <a:ext cx="3613490" cy="3613490"/>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48378" y="1391876"/>
              <a:ext cx="3613490" cy="3613490"/>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48378" y="2017760"/>
              <a:ext cx="3613490" cy="3613490"/>
            </a:xfrm>
            <a:prstGeom prst="rect">
              <a:avLst/>
            </a:prstGeom>
          </p:spPr>
        </p:pic>
      </p:grpSp>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V="1">
            <a:off x="17325975" y="-2077508"/>
            <a:ext cx="9060213" cy="5732644"/>
          </a:xfrm>
          <a:prstGeom prst="rect">
            <a:avLst/>
          </a:prstGeom>
        </p:spPr>
      </p:pic>
      <p:pic>
        <p:nvPicPr>
          <p:cNvPr id="13" name="Picture 13"/>
          <p:cNvPicPr>
            <a:picLocks noChangeAspect="1"/>
          </p:cNvPicPr>
          <p:nvPr/>
        </p:nvPicPr>
        <p:blipFill>
          <a:blip r:embed="rId6"/>
          <a:srcRect l="509" r="509"/>
          <a:stretch>
            <a:fillRect/>
          </a:stretch>
        </p:blipFill>
        <p:spPr>
          <a:xfrm>
            <a:off x="9628177" y="1038225"/>
            <a:ext cx="7010251" cy="8224837"/>
          </a:xfrm>
          <a:prstGeom prst="rect">
            <a:avLst/>
          </a:prstGeom>
        </p:spPr>
      </p:pic>
      <p:sp>
        <p:nvSpPr>
          <p:cNvPr id="14" name="TextBox 14"/>
          <p:cNvSpPr txBox="1"/>
          <p:nvPr/>
        </p:nvSpPr>
        <p:spPr>
          <a:xfrm>
            <a:off x="1175470" y="2906071"/>
            <a:ext cx="7698675" cy="5243708"/>
          </a:xfrm>
          <a:prstGeom prst="rect">
            <a:avLst/>
          </a:prstGeom>
        </p:spPr>
        <p:txBody>
          <a:bodyPr lIns="0" tIns="0" rIns="0" bIns="0" rtlCol="0" anchor="t">
            <a:spAutoFit/>
          </a:bodyPr>
          <a:lstStyle/>
          <a:p>
            <a:pPr algn="ctr">
              <a:lnSpc>
                <a:spcPts val="4181"/>
              </a:lnSpc>
              <a:spcBef>
                <a:spcPct val="0"/>
              </a:spcBef>
            </a:pPr>
            <a:r>
              <a:rPr lang="en-US" sz="3767" spc="-75">
                <a:solidFill>
                  <a:srgbClr val="000000"/>
                </a:solidFill>
                <a:latin typeface="Cardo Bold"/>
              </a:rPr>
              <a:t>„Najkrótszą i najpiękniejszą droga, pozwalająca przeżyć życie </a:t>
            </a:r>
          </a:p>
          <a:p>
            <a:pPr algn="ctr">
              <a:lnSpc>
                <a:spcPts val="4181"/>
              </a:lnSpc>
              <a:spcBef>
                <a:spcPct val="0"/>
              </a:spcBef>
            </a:pPr>
            <a:r>
              <a:rPr lang="en-US" sz="3767" spc="-75">
                <a:solidFill>
                  <a:srgbClr val="000000"/>
                </a:solidFill>
                <a:latin typeface="Cardo Bold"/>
              </a:rPr>
              <a:t>z honorem, jest bycie takim, </a:t>
            </a:r>
          </a:p>
          <a:p>
            <a:pPr algn="ctr">
              <a:lnSpc>
                <a:spcPts val="4181"/>
              </a:lnSpc>
              <a:spcBef>
                <a:spcPct val="0"/>
              </a:spcBef>
            </a:pPr>
            <a:r>
              <a:rPr lang="en-US" sz="3767" spc="-75">
                <a:solidFill>
                  <a:srgbClr val="000000"/>
                </a:solidFill>
                <a:latin typeface="Cardo Bold"/>
              </a:rPr>
              <a:t> jakimi chcemy się wydawać, wszystkie ludzkie cnoty wzbogacają </a:t>
            </a:r>
          </a:p>
          <a:p>
            <a:pPr algn="ctr">
              <a:lnSpc>
                <a:spcPts val="4181"/>
              </a:lnSpc>
              <a:spcBef>
                <a:spcPct val="0"/>
              </a:spcBef>
            </a:pPr>
            <a:r>
              <a:rPr lang="en-US" sz="3767" spc="-75">
                <a:solidFill>
                  <a:srgbClr val="000000"/>
                </a:solidFill>
                <a:latin typeface="Cardo Bold"/>
              </a:rPr>
              <a:t>i wzmacniają nas, </a:t>
            </a:r>
          </a:p>
          <a:p>
            <a:pPr algn="ctr">
              <a:lnSpc>
                <a:spcPts val="4181"/>
              </a:lnSpc>
              <a:spcBef>
                <a:spcPct val="0"/>
              </a:spcBef>
            </a:pPr>
            <a:r>
              <a:rPr lang="en-US" sz="3767" spc="-75">
                <a:solidFill>
                  <a:srgbClr val="000000"/>
                </a:solidFill>
                <a:latin typeface="Cardo Bold"/>
              </a:rPr>
              <a:t> kiedy tylko ćwiczymy je </a:t>
            </a:r>
          </a:p>
          <a:p>
            <a:pPr algn="ctr">
              <a:lnSpc>
                <a:spcPts val="4181"/>
              </a:lnSpc>
              <a:spcBef>
                <a:spcPct val="0"/>
              </a:spcBef>
            </a:pPr>
            <a:r>
              <a:rPr lang="en-US" sz="3767" spc="-75">
                <a:solidFill>
                  <a:srgbClr val="000000"/>
                </a:solidFill>
                <a:latin typeface="Cardo Bold"/>
              </a:rPr>
              <a:t>i doświadczamy ich”</a:t>
            </a:r>
          </a:p>
          <a:p>
            <a:pPr algn="ctr">
              <a:lnSpc>
                <a:spcPts val="4181"/>
              </a:lnSpc>
              <a:spcBef>
                <a:spcPct val="0"/>
              </a:spcBef>
            </a:pPr>
            <a:endParaRPr lang="en-US" sz="3767" spc="-75">
              <a:solidFill>
                <a:srgbClr val="000000"/>
              </a:solidFill>
              <a:latin typeface="Cardo Bold"/>
            </a:endParaRPr>
          </a:p>
          <a:p>
            <a:pPr algn="ctr">
              <a:lnSpc>
                <a:spcPts val="4181"/>
              </a:lnSpc>
              <a:spcBef>
                <a:spcPct val="0"/>
              </a:spcBef>
            </a:pPr>
            <a:r>
              <a:rPr lang="en-US" sz="3767" spc="-75">
                <a:solidFill>
                  <a:srgbClr val="000000"/>
                </a:solidFill>
                <a:latin typeface="Cardo Bold"/>
              </a:rPr>
              <a:t>                                       ~ Sokrates </a:t>
            </a:r>
          </a:p>
        </p:txBody>
      </p:sp>
      <p:pic>
        <p:nvPicPr>
          <p:cNvPr id="15" name="Picture 15"/>
          <p:cNvPicPr>
            <a:picLocks noChangeAspect="1"/>
          </p:cNvPicPr>
          <p:nvPr/>
        </p:nvPicPr>
        <p:blipFill>
          <a:blip r:embed="rId7"/>
          <a:srcRect/>
          <a:stretch>
            <a:fillRect/>
          </a:stretch>
        </p:blipFill>
        <p:spPr>
          <a:xfrm>
            <a:off x="20549" y="0"/>
            <a:ext cx="958091" cy="1020916"/>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6F3EF"/>
        </a:solidFill>
        <a:effectLst/>
      </p:bgPr>
    </p:bg>
    <p:spTree>
      <p:nvGrpSpPr>
        <p:cNvPr id="1" name=""/>
        <p:cNvGrpSpPr/>
        <p:nvPr/>
      </p:nvGrpSpPr>
      <p:grpSpPr>
        <a:xfrm>
          <a:off x="0" y="0"/>
          <a:ext cx="0" cy="0"/>
          <a:chOff x="0" y="0"/>
          <a:chExt cx="0" cy="0"/>
        </a:xfrm>
      </p:grpSpPr>
      <p:sp>
        <p:nvSpPr>
          <p:cNvPr id="2" name="AutoShape 2"/>
          <p:cNvSpPr/>
          <p:nvPr/>
        </p:nvSpPr>
        <p:spPr>
          <a:xfrm>
            <a:off x="-394661" y="9258300"/>
            <a:ext cx="20808023" cy="0"/>
          </a:xfrm>
          <a:prstGeom prst="line">
            <a:avLst/>
          </a:prstGeom>
          <a:ln w="9525" cap="rnd">
            <a:solidFill>
              <a:srgbClr val="393939"/>
            </a:solidFill>
            <a:prstDash val="solid"/>
            <a:headEnd type="none" w="sm" len="sm"/>
            <a:tailEnd type="none" w="sm" len="sm"/>
          </a:ln>
        </p:spPr>
      </p:sp>
      <p:sp>
        <p:nvSpPr>
          <p:cNvPr id="3" name="AutoShape 3"/>
          <p:cNvSpPr/>
          <p:nvPr/>
        </p:nvSpPr>
        <p:spPr>
          <a:xfrm rot="5400000">
            <a:off x="-9363459" y="6764049"/>
            <a:ext cx="20808023" cy="0"/>
          </a:xfrm>
          <a:prstGeom prst="line">
            <a:avLst/>
          </a:prstGeom>
          <a:ln w="9525" cap="rnd">
            <a:solidFill>
              <a:srgbClr val="393939"/>
            </a:solidFill>
            <a:prstDash val="solid"/>
            <a:headEnd type="none" w="sm" len="sm"/>
            <a:tailEnd type="none" w="sm" len="sm"/>
          </a:ln>
        </p:spPr>
      </p:sp>
      <p:sp>
        <p:nvSpPr>
          <p:cNvPr id="4" name="AutoShape 4"/>
          <p:cNvSpPr/>
          <p:nvPr/>
        </p:nvSpPr>
        <p:spPr>
          <a:xfrm>
            <a:off x="0" y="1028700"/>
            <a:ext cx="18719536" cy="0"/>
          </a:xfrm>
          <a:prstGeom prst="line">
            <a:avLst/>
          </a:prstGeom>
          <a:ln w="9525" cap="rnd">
            <a:solidFill>
              <a:srgbClr val="393939"/>
            </a:solidFill>
            <a:prstDash val="solid"/>
            <a:headEnd type="none" w="sm" len="sm"/>
            <a:tailEnd type="none" w="sm" len="sm"/>
          </a:ln>
        </p:spPr>
      </p:sp>
      <p:sp>
        <p:nvSpPr>
          <p:cNvPr id="5" name="AutoShape 5"/>
          <p:cNvSpPr/>
          <p:nvPr/>
        </p:nvSpPr>
        <p:spPr>
          <a:xfrm rot="5400000">
            <a:off x="6860051" y="6764049"/>
            <a:ext cx="20808023" cy="0"/>
          </a:xfrm>
          <a:prstGeom prst="line">
            <a:avLst/>
          </a:prstGeom>
          <a:ln w="9525" cap="rnd">
            <a:solidFill>
              <a:srgbClr val="393939"/>
            </a:solidFill>
            <a:prstDash val="solid"/>
            <a:headEnd type="none" w="sm" len="sm"/>
            <a:tailEnd type="none" w="sm" len="sm"/>
          </a:ln>
        </p:spPr>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700000">
            <a:off x="-2268841" y="-1912235"/>
            <a:ext cx="2710118" cy="2710118"/>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700000">
            <a:off x="-2259316" y="-1429612"/>
            <a:ext cx="2710118" cy="2710118"/>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700000">
            <a:off x="17820584" y="8374960"/>
            <a:ext cx="2710118" cy="2710118"/>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700000">
            <a:off x="17830109" y="8857584"/>
            <a:ext cx="2710118" cy="2710118"/>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700000">
            <a:off x="17820584" y="9326997"/>
            <a:ext cx="2710118" cy="2710118"/>
          </a:xfrm>
          <a:prstGeom prst="rect">
            <a:avLst/>
          </a:prstGeom>
        </p:spPr>
      </p:pic>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700000">
            <a:off x="17846724" y="9804305"/>
            <a:ext cx="2710118" cy="2710118"/>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V="1">
            <a:off x="-781911" y="-3962144"/>
            <a:ext cx="10141680" cy="6416917"/>
          </a:xfrm>
          <a:prstGeom prst="rect">
            <a:avLst/>
          </a:prstGeom>
        </p:spPr>
      </p:pic>
      <p:sp>
        <p:nvSpPr>
          <p:cNvPr id="13" name="TextBox 13"/>
          <p:cNvSpPr txBox="1"/>
          <p:nvPr/>
        </p:nvSpPr>
        <p:spPr>
          <a:xfrm>
            <a:off x="3386923" y="4945183"/>
            <a:ext cx="11945689" cy="1159151"/>
          </a:xfrm>
          <a:prstGeom prst="rect">
            <a:avLst/>
          </a:prstGeom>
        </p:spPr>
        <p:txBody>
          <a:bodyPr lIns="0" tIns="0" rIns="0" bIns="0" rtlCol="0" anchor="t">
            <a:spAutoFit/>
          </a:bodyPr>
          <a:lstStyle/>
          <a:p>
            <a:pPr algn="ctr">
              <a:lnSpc>
                <a:spcPts val="8968"/>
              </a:lnSpc>
              <a:spcBef>
                <a:spcPct val="0"/>
              </a:spcBef>
            </a:pPr>
            <a:r>
              <a:rPr lang="en-US" sz="8079" spc="-161">
                <a:solidFill>
                  <a:srgbClr val="000000"/>
                </a:solidFill>
                <a:latin typeface="Cardo Bold"/>
              </a:rPr>
              <a:t>DZIĘKUJĘ ZA UWAGĘ! </a:t>
            </a:r>
          </a:p>
        </p:txBody>
      </p:sp>
      <p:pic>
        <p:nvPicPr>
          <p:cNvPr id="14" name="Picture 14"/>
          <p:cNvPicPr>
            <a:picLocks noChangeAspect="1"/>
          </p:cNvPicPr>
          <p:nvPr/>
        </p:nvPicPr>
        <p:blipFill>
          <a:blip r:embed="rId6"/>
          <a:srcRect/>
          <a:stretch>
            <a:fillRect/>
          </a:stretch>
        </p:blipFill>
        <p:spPr>
          <a:xfrm>
            <a:off x="17268825" y="17309"/>
            <a:ext cx="958091" cy="1020916"/>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6F3EF"/>
        </a:solidFill>
        <a:effectLst/>
      </p:bgPr>
    </p:bg>
    <p:spTree>
      <p:nvGrpSpPr>
        <p:cNvPr id="1" name=""/>
        <p:cNvGrpSpPr/>
        <p:nvPr/>
      </p:nvGrpSpPr>
      <p:grpSpPr>
        <a:xfrm>
          <a:off x="0" y="0"/>
          <a:ext cx="0" cy="0"/>
          <a:chOff x="0" y="0"/>
          <a:chExt cx="0" cy="0"/>
        </a:xfrm>
      </p:grpSpPr>
      <p:sp>
        <p:nvSpPr>
          <p:cNvPr id="2" name="AutoShape 2"/>
          <p:cNvSpPr/>
          <p:nvPr/>
        </p:nvSpPr>
        <p:spPr>
          <a:xfrm>
            <a:off x="-457200" y="9716131"/>
            <a:ext cx="20808023" cy="0"/>
          </a:xfrm>
          <a:prstGeom prst="line">
            <a:avLst/>
          </a:prstGeom>
          <a:ln w="9525" cap="rnd">
            <a:solidFill>
              <a:srgbClr val="393939"/>
            </a:solidFill>
            <a:prstDash val="solid"/>
            <a:headEnd type="none" w="sm" len="sm"/>
            <a:tailEnd type="none" w="sm" len="sm"/>
          </a:ln>
        </p:spPr>
      </p:sp>
      <p:sp>
        <p:nvSpPr>
          <p:cNvPr id="3" name="AutoShape 3"/>
          <p:cNvSpPr/>
          <p:nvPr/>
        </p:nvSpPr>
        <p:spPr>
          <a:xfrm rot="5400000">
            <a:off x="-9363459" y="6764049"/>
            <a:ext cx="20808023" cy="0"/>
          </a:xfrm>
          <a:prstGeom prst="line">
            <a:avLst/>
          </a:prstGeom>
          <a:ln w="9525" cap="rnd">
            <a:solidFill>
              <a:srgbClr val="393939"/>
            </a:solidFill>
            <a:prstDash val="solid"/>
            <a:headEnd type="none" w="sm" len="sm"/>
            <a:tailEnd type="none" w="sm" len="sm"/>
          </a:ln>
        </p:spPr>
      </p:sp>
      <p:sp>
        <p:nvSpPr>
          <p:cNvPr id="4" name="AutoShape 4"/>
          <p:cNvSpPr/>
          <p:nvPr/>
        </p:nvSpPr>
        <p:spPr>
          <a:xfrm>
            <a:off x="0" y="1028700"/>
            <a:ext cx="18719536" cy="0"/>
          </a:xfrm>
          <a:prstGeom prst="line">
            <a:avLst/>
          </a:prstGeom>
          <a:ln w="9525" cap="rnd">
            <a:solidFill>
              <a:srgbClr val="393939"/>
            </a:solidFill>
            <a:prstDash val="solid"/>
            <a:headEnd type="none" w="sm" len="sm"/>
            <a:tailEnd type="none" w="sm" len="sm"/>
          </a:ln>
        </p:spPr>
      </p:sp>
      <p:sp>
        <p:nvSpPr>
          <p:cNvPr id="5" name="AutoShape 5"/>
          <p:cNvSpPr/>
          <p:nvPr/>
        </p:nvSpPr>
        <p:spPr>
          <a:xfrm rot="5400000">
            <a:off x="6848284" y="6764049"/>
            <a:ext cx="20808023" cy="0"/>
          </a:xfrm>
          <a:prstGeom prst="line">
            <a:avLst/>
          </a:prstGeom>
          <a:ln w="9525" cap="rnd">
            <a:solidFill>
              <a:srgbClr val="393939"/>
            </a:solidFill>
            <a:prstDash val="solid"/>
            <a:headEnd type="none" w="sm" len="sm"/>
            <a:tailEnd type="none" w="sm" len="sm"/>
          </a:ln>
        </p:spPr>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V="1">
            <a:off x="14709953" y="9258300"/>
            <a:ext cx="9060213" cy="5732644"/>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2268841" y="-1912235"/>
            <a:ext cx="2710118" cy="2710118"/>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2259316" y="-1429612"/>
            <a:ext cx="2710118" cy="2710118"/>
          </a:xfrm>
          <a:prstGeom prst="rect">
            <a:avLst/>
          </a:prstGeom>
        </p:spPr>
      </p:pic>
      <p:grpSp>
        <p:nvGrpSpPr>
          <p:cNvPr id="11" name="Group 11"/>
          <p:cNvGrpSpPr/>
          <p:nvPr/>
        </p:nvGrpSpPr>
        <p:grpSpPr>
          <a:xfrm>
            <a:off x="17249775" y="-1480084"/>
            <a:ext cx="3728168" cy="4201674"/>
            <a:chOff x="0" y="0"/>
            <a:chExt cx="4970890" cy="5602232"/>
          </a:xfrm>
        </p:grpSpPr>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27067" y="727067"/>
              <a:ext cx="3510588" cy="3510588"/>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33236" y="1364578"/>
              <a:ext cx="3510588" cy="3510588"/>
            </a:xfrm>
            <a:prstGeom prst="rect">
              <a:avLst/>
            </a:prstGeom>
          </p:spPr>
        </p:pic>
      </p:grpSp>
      <p:grpSp>
        <p:nvGrpSpPr>
          <p:cNvPr id="14" name="Group 14"/>
          <p:cNvGrpSpPr/>
          <p:nvPr/>
        </p:nvGrpSpPr>
        <p:grpSpPr>
          <a:xfrm>
            <a:off x="-2792132" y="7799788"/>
            <a:ext cx="3837448" cy="4324834"/>
            <a:chOff x="0" y="0"/>
            <a:chExt cx="5116597" cy="5766445"/>
          </a:xfrm>
        </p:grpSpPr>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48378" y="748378"/>
              <a:ext cx="3613490" cy="3613490"/>
            </a:xfrm>
            <a:prstGeom prst="rect">
              <a:avLst/>
            </a:prstGeom>
          </p:spPr>
        </p:pic>
        <p:pic>
          <p:nvPicPr>
            <p:cNvPr id="16"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54728" y="1404576"/>
              <a:ext cx="3613490" cy="3613490"/>
            </a:xfrm>
            <a:prstGeom prst="rect">
              <a:avLst/>
            </a:prstGeom>
          </p:spPr>
        </p:pic>
      </p:grpSp>
      <p:pic>
        <p:nvPicPr>
          <p:cNvPr id="17" name="Picture 17"/>
          <p:cNvPicPr>
            <a:picLocks noChangeAspect="1"/>
          </p:cNvPicPr>
          <p:nvPr/>
        </p:nvPicPr>
        <p:blipFill>
          <a:blip r:embed="rId6"/>
          <a:srcRect/>
          <a:stretch>
            <a:fillRect/>
          </a:stretch>
        </p:blipFill>
        <p:spPr>
          <a:xfrm>
            <a:off x="76443" y="0"/>
            <a:ext cx="939255" cy="1000846"/>
          </a:xfrm>
          <a:prstGeom prst="rect">
            <a:avLst/>
          </a:prstGeom>
        </p:spPr>
      </p:pic>
      <p:sp>
        <p:nvSpPr>
          <p:cNvPr id="18" name="Prostokąt 17"/>
          <p:cNvSpPr/>
          <p:nvPr/>
        </p:nvSpPr>
        <p:spPr>
          <a:xfrm>
            <a:off x="1828800" y="275044"/>
            <a:ext cx="14268586" cy="584775"/>
          </a:xfrm>
          <a:prstGeom prst="rect">
            <a:avLst/>
          </a:prstGeom>
        </p:spPr>
        <p:txBody>
          <a:bodyPr wrap="none">
            <a:spAutoFit/>
          </a:bodyPr>
          <a:lstStyle/>
          <a:p>
            <a:r>
              <a:rPr lang="pl-PL" sz="3200" b="1" dirty="0"/>
              <a:t>1. </a:t>
            </a:r>
            <a:r>
              <a:rPr lang="pl-PL" sz="3200" dirty="0"/>
              <a:t>Wnioski z „Diagnozy Społecznej, Gospodarczej i Przestrzennej dla Gminy Smyków”.</a:t>
            </a:r>
          </a:p>
        </p:txBody>
      </p:sp>
      <p:sp>
        <p:nvSpPr>
          <p:cNvPr id="10" name="Prostokąt 9"/>
          <p:cNvSpPr/>
          <p:nvPr/>
        </p:nvSpPr>
        <p:spPr>
          <a:xfrm>
            <a:off x="1390544" y="1346367"/>
            <a:ext cx="12747125" cy="7297895"/>
          </a:xfrm>
          <a:prstGeom prst="rect">
            <a:avLst/>
          </a:prstGeom>
        </p:spPr>
        <p:txBody>
          <a:bodyPr wrap="square">
            <a:spAutoFit/>
          </a:bodyPr>
          <a:lstStyle/>
          <a:p>
            <a:pPr algn="just">
              <a:lnSpc>
                <a:spcPct val="150000"/>
              </a:lnSpc>
              <a:spcBef>
                <a:spcPts val="1000"/>
              </a:spcBef>
              <a:spcAft>
                <a:spcPts val="0"/>
              </a:spcAft>
            </a:pPr>
            <a:r>
              <a:rPr lang="pl-PL" sz="3200" b="1" u="sng" dirty="0">
                <a:latin typeface="Monotype Corsiva" panose="03010101010201010101" pitchFamily="66" charset="0"/>
                <a:ea typeface="Times New Roman" panose="02020603050405020304" pitchFamily="18" charset="0"/>
                <a:cs typeface="Times New Roman" panose="02020603050405020304" pitchFamily="18" charset="0"/>
              </a:rPr>
              <a:t>Sfera: gospodarka i rynek pracy </a:t>
            </a:r>
          </a:p>
          <a:p>
            <a:pPr marL="342900" lvl="0" indent="-342900" algn="just">
              <a:lnSpc>
                <a:spcPct val="150000"/>
              </a:lnSpc>
              <a:spcAft>
                <a:spcPts val="1000"/>
              </a:spcAft>
              <a:buFont typeface="+mj-lt"/>
              <a:buAutoNum type="arabicPeriod"/>
            </a:pPr>
            <a:r>
              <a:rPr lang="pl-PL" sz="2000" dirty="0">
                <a:solidFill>
                  <a:srgbClr val="000000"/>
                </a:solidFill>
              </a:rPr>
              <a:t>Gmina Smyków nie dysponuje ani bezwzględnie ani relatywnie dużym potencjałem gospodarczym. Jest on rozproszony w postaci niewielkich branż na terenie gminy. </a:t>
            </a:r>
            <a:endParaRPr lang="pl-PL" sz="2000" dirty="0"/>
          </a:p>
          <a:p>
            <a:pPr marL="342900" lvl="0" indent="-342900" algn="just">
              <a:lnSpc>
                <a:spcPct val="150000"/>
              </a:lnSpc>
              <a:spcAft>
                <a:spcPts val="1000"/>
              </a:spcAft>
              <a:buFont typeface="+mj-lt"/>
              <a:buAutoNum type="arabicPeriod"/>
            </a:pPr>
            <a:r>
              <a:rPr lang="pl-PL" sz="2000" dirty="0"/>
              <a:t>Sytuacja na rynku pracy w gminie Smyków jest dobra. Mieszkańcy gminy korzystają z usytuowania lokalizacyjnego niedaleko większych miejscowości. W stosunku do innych gmin w powiecie bezrobocie, jakie występuje w gminie jest jednym z najniższych.</a:t>
            </a:r>
          </a:p>
          <a:p>
            <a:pPr marL="342900" lvl="0" indent="-342900" algn="just">
              <a:lnSpc>
                <a:spcPct val="150000"/>
              </a:lnSpc>
              <a:spcAft>
                <a:spcPts val="1000"/>
              </a:spcAft>
              <a:buFont typeface="+mj-lt"/>
              <a:buAutoNum type="arabicPeriod"/>
            </a:pPr>
            <a:r>
              <a:rPr lang="pl-PL" sz="2000" dirty="0"/>
              <a:t>Niesprzyjającym warunkiem jest niekorzystana struktura demograficzna populacji - duży % osób w wieku poprodukcyjnym.</a:t>
            </a:r>
          </a:p>
          <a:p>
            <a:pPr marL="342900" lvl="0" indent="-342900" algn="just">
              <a:lnSpc>
                <a:spcPct val="150000"/>
              </a:lnSpc>
              <a:spcAft>
                <a:spcPts val="1000"/>
              </a:spcAft>
              <a:buFont typeface="+mj-lt"/>
              <a:buAutoNum type="arabicPeriod"/>
            </a:pPr>
            <a:r>
              <a:rPr lang="pl-PL" sz="2000" dirty="0">
                <a:solidFill>
                  <a:srgbClr val="000000"/>
                </a:solidFill>
              </a:rPr>
              <a:t>Słabo rozwinięty rynek gospodarczy w gminie Smyków pod względem miejsc pracy dla ludzi młodych. </a:t>
            </a:r>
            <a:endParaRPr lang="pl-PL" sz="2000" dirty="0"/>
          </a:p>
          <a:p>
            <a:pPr marL="342900" lvl="0" indent="-342900" algn="just">
              <a:lnSpc>
                <a:spcPct val="150000"/>
              </a:lnSpc>
              <a:spcAft>
                <a:spcPts val="1000"/>
              </a:spcAft>
              <a:buFont typeface="+mj-lt"/>
              <a:buAutoNum type="arabicPeriod"/>
            </a:pPr>
            <a:r>
              <a:rPr lang="pl-PL" sz="2000" dirty="0"/>
              <a:t>W niedostatecznym stopniu gmina wykorzystuje jednak swoje naturalne potencjały </a:t>
            </a:r>
            <a:r>
              <a:rPr lang="pl-PL" sz="2000" dirty="0" smtClean="0"/>
              <a:t>i </a:t>
            </a:r>
            <a:r>
              <a:rPr lang="pl-PL" sz="2000" dirty="0"/>
              <a:t>możliwości (administracyjne, inicjujące) dla zachęcania własnych mieszkańców do podejmowania i prowadzenia działalności gospodarczej, jak też zewnętrznych inwestorów, stwarzając im system zachęt i warunki przyjazne dla przedsiębiorczości. Wskazywały na to nasze badania ankietowe. Teza wymaga oczywiście bardziej analitycznego spojrzenia i rzeczowej podbudowy oraz działań „naprawczych” </a:t>
            </a:r>
            <a:r>
              <a:rPr lang="pl-PL" sz="2000" dirty="0" smtClean="0"/>
              <a:t>i </a:t>
            </a:r>
            <a:r>
              <a:rPr lang="pl-PL" sz="2000" dirty="0"/>
              <a:t>„interwencyjnych”, ale przede wszystkim „motywacyjnych” i „pro-przedsiębiorczych”. </a:t>
            </a:r>
            <a:endParaRPr lang="pl-PL" sz="2000" dirty="0">
              <a:effectLst/>
            </a:endParaRPr>
          </a:p>
        </p:txBody>
      </p:sp>
    </p:spTree>
    <p:extLst>
      <p:ext uri="{BB962C8B-B14F-4D97-AF65-F5344CB8AC3E}">
        <p14:creationId xmlns:p14="http://schemas.microsoft.com/office/powerpoint/2010/main" val="23871767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6F3EF"/>
        </a:solidFill>
        <a:effectLst/>
      </p:bgPr>
    </p:bg>
    <p:spTree>
      <p:nvGrpSpPr>
        <p:cNvPr id="1" name=""/>
        <p:cNvGrpSpPr/>
        <p:nvPr/>
      </p:nvGrpSpPr>
      <p:grpSpPr>
        <a:xfrm>
          <a:off x="0" y="0"/>
          <a:ext cx="0" cy="0"/>
          <a:chOff x="0" y="0"/>
          <a:chExt cx="0" cy="0"/>
        </a:xfrm>
      </p:grpSpPr>
      <p:sp>
        <p:nvSpPr>
          <p:cNvPr id="2" name="AutoShape 2"/>
          <p:cNvSpPr/>
          <p:nvPr/>
        </p:nvSpPr>
        <p:spPr>
          <a:xfrm>
            <a:off x="-440631" y="9867900"/>
            <a:ext cx="20808023" cy="0"/>
          </a:xfrm>
          <a:prstGeom prst="line">
            <a:avLst/>
          </a:prstGeom>
          <a:ln w="9525" cap="rnd">
            <a:solidFill>
              <a:srgbClr val="393939"/>
            </a:solidFill>
            <a:prstDash val="solid"/>
            <a:headEnd type="none" w="sm" len="sm"/>
            <a:tailEnd type="none" w="sm" len="sm"/>
          </a:ln>
        </p:spPr>
      </p:sp>
      <p:sp>
        <p:nvSpPr>
          <p:cNvPr id="3" name="AutoShape 3"/>
          <p:cNvSpPr/>
          <p:nvPr/>
        </p:nvSpPr>
        <p:spPr>
          <a:xfrm rot="5400000">
            <a:off x="-9326437" y="6764048"/>
            <a:ext cx="20808023" cy="0"/>
          </a:xfrm>
          <a:prstGeom prst="line">
            <a:avLst/>
          </a:prstGeom>
          <a:ln w="9525" cap="rnd">
            <a:solidFill>
              <a:srgbClr val="393939"/>
            </a:solidFill>
            <a:prstDash val="solid"/>
            <a:headEnd type="none" w="sm" len="sm"/>
            <a:tailEnd type="none" w="sm" len="sm"/>
          </a:ln>
        </p:spPr>
      </p:sp>
      <p:sp>
        <p:nvSpPr>
          <p:cNvPr id="4" name="AutoShape 4"/>
          <p:cNvSpPr/>
          <p:nvPr/>
        </p:nvSpPr>
        <p:spPr>
          <a:xfrm>
            <a:off x="0" y="1028700"/>
            <a:ext cx="18719536" cy="0"/>
          </a:xfrm>
          <a:prstGeom prst="line">
            <a:avLst/>
          </a:prstGeom>
          <a:ln w="9525" cap="rnd">
            <a:solidFill>
              <a:srgbClr val="393939"/>
            </a:solidFill>
            <a:prstDash val="solid"/>
            <a:headEnd type="none" w="sm" len="sm"/>
            <a:tailEnd type="none" w="sm" len="sm"/>
          </a:ln>
        </p:spPr>
      </p:sp>
      <p:sp>
        <p:nvSpPr>
          <p:cNvPr id="5" name="AutoShape 5"/>
          <p:cNvSpPr/>
          <p:nvPr/>
        </p:nvSpPr>
        <p:spPr>
          <a:xfrm rot="5400000">
            <a:off x="6848284" y="6764049"/>
            <a:ext cx="20808023" cy="0"/>
          </a:xfrm>
          <a:prstGeom prst="line">
            <a:avLst/>
          </a:prstGeom>
          <a:ln w="9525" cap="rnd">
            <a:solidFill>
              <a:srgbClr val="393939"/>
            </a:solidFill>
            <a:prstDash val="solid"/>
            <a:headEnd type="none" w="sm" len="sm"/>
            <a:tailEnd type="none" w="sm" len="sm"/>
          </a:ln>
        </p:spPr>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V="1">
            <a:off x="14773377" y="9258300"/>
            <a:ext cx="9060213" cy="5732644"/>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2268841" y="-1912235"/>
            <a:ext cx="2710118" cy="2710118"/>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2259316" y="-1429612"/>
            <a:ext cx="2710118" cy="2710118"/>
          </a:xfrm>
          <a:prstGeom prst="rect">
            <a:avLst/>
          </a:prstGeom>
        </p:spPr>
      </p:pic>
      <p:grpSp>
        <p:nvGrpSpPr>
          <p:cNvPr id="11" name="Group 11"/>
          <p:cNvGrpSpPr/>
          <p:nvPr/>
        </p:nvGrpSpPr>
        <p:grpSpPr>
          <a:xfrm>
            <a:off x="17249775" y="-1480084"/>
            <a:ext cx="3728168" cy="4201674"/>
            <a:chOff x="0" y="0"/>
            <a:chExt cx="4970890" cy="5602232"/>
          </a:xfrm>
        </p:grpSpPr>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27067" y="727067"/>
              <a:ext cx="3510588" cy="3510588"/>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33236" y="1364578"/>
              <a:ext cx="3510588" cy="3510588"/>
            </a:xfrm>
            <a:prstGeom prst="rect">
              <a:avLst/>
            </a:prstGeom>
          </p:spPr>
        </p:pic>
      </p:grpSp>
      <p:grpSp>
        <p:nvGrpSpPr>
          <p:cNvPr id="14" name="Group 14"/>
          <p:cNvGrpSpPr/>
          <p:nvPr/>
        </p:nvGrpSpPr>
        <p:grpSpPr>
          <a:xfrm>
            <a:off x="-2244985" y="8599298"/>
            <a:ext cx="3425332" cy="3525323"/>
            <a:chOff x="0" y="0"/>
            <a:chExt cx="5116597" cy="5766445"/>
          </a:xfrm>
        </p:grpSpPr>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48378" y="748378"/>
              <a:ext cx="3613490" cy="3613490"/>
            </a:xfrm>
            <a:prstGeom prst="rect">
              <a:avLst/>
            </a:prstGeom>
          </p:spPr>
        </p:pic>
        <p:pic>
          <p:nvPicPr>
            <p:cNvPr id="16"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54728" y="1404576"/>
              <a:ext cx="3613490" cy="3613490"/>
            </a:xfrm>
            <a:prstGeom prst="rect">
              <a:avLst/>
            </a:prstGeom>
          </p:spPr>
        </p:pic>
      </p:grpSp>
      <p:pic>
        <p:nvPicPr>
          <p:cNvPr id="17" name="Picture 17"/>
          <p:cNvPicPr>
            <a:picLocks noChangeAspect="1"/>
          </p:cNvPicPr>
          <p:nvPr/>
        </p:nvPicPr>
        <p:blipFill>
          <a:blip r:embed="rId6"/>
          <a:srcRect/>
          <a:stretch>
            <a:fillRect/>
          </a:stretch>
        </p:blipFill>
        <p:spPr>
          <a:xfrm>
            <a:off x="76443" y="0"/>
            <a:ext cx="939255" cy="1000846"/>
          </a:xfrm>
          <a:prstGeom prst="rect">
            <a:avLst/>
          </a:prstGeom>
        </p:spPr>
      </p:pic>
      <p:sp>
        <p:nvSpPr>
          <p:cNvPr id="18" name="Prostokąt 17"/>
          <p:cNvSpPr/>
          <p:nvPr/>
        </p:nvSpPr>
        <p:spPr>
          <a:xfrm>
            <a:off x="1828800" y="275044"/>
            <a:ext cx="14268586" cy="584775"/>
          </a:xfrm>
          <a:prstGeom prst="rect">
            <a:avLst/>
          </a:prstGeom>
        </p:spPr>
        <p:txBody>
          <a:bodyPr wrap="none">
            <a:spAutoFit/>
          </a:bodyPr>
          <a:lstStyle/>
          <a:p>
            <a:r>
              <a:rPr lang="pl-PL" sz="3200" b="1" dirty="0"/>
              <a:t>1. </a:t>
            </a:r>
            <a:r>
              <a:rPr lang="pl-PL" sz="3200" dirty="0"/>
              <a:t>Wnioski z „Diagnozy Społecznej, Gospodarczej i Przestrzennej dla Gminy Smyków”.</a:t>
            </a:r>
          </a:p>
        </p:txBody>
      </p:sp>
      <p:sp>
        <p:nvSpPr>
          <p:cNvPr id="21" name="AutoShape 5"/>
          <p:cNvSpPr/>
          <p:nvPr/>
        </p:nvSpPr>
        <p:spPr>
          <a:xfrm rot="5400000">
            <a:off x="5559230" y="2950902"/>
            <a:ext cx="3824550" cy="35857"/>
          </a:xfrm>
          <a:prstGeom prst="line">
            <a:avLst/>
          </a:prstGeom>
          <a:ln w="9525" cap="rnd">
            <a:solidFill>
              <a:srgbClr val="393939"/>
            </a:solidFill>
            <a:prstDash val="solid"/>
            <a:headEnd type="none" w="sm" len="sm"/>
            <a:tailEnd type="none" w="sm" len="sm"/>
          </a:ln>
        </p:spPr>
      </p:sp>
      <p:sp>
        <p:nvSpPr>
          <p:cNvPr id="9" name="Prostokąt 8"/>
          <p:cNvSpPr/>
          <p:nvPr/>
        </p:nvSpPr>
        <p:spPr>
          <a:xfrm>
            <a:off x="1459874" y="1041548"/>
            <a:ext cx="5476095" cy="2985433"/>
          </a:xfrm>
          <a:prstGeom prst="rect">
            <a:avLst/>
          </a:prstGeom>
        </p:spPr>
        <p:txBody>
          <a:bodyPr wrap="square">
            <a:spAutoFit/>
          </a:bodyPr>
          <a:lstStyle/>
          <a:p>
            <a:pPr algn="just">
              <a:lnSpc>
                <a:spcPct val="150000"/>
              </a:lnSpc>
              <a:spcBef>
                <a:spcPts val="1000"/>
              </a:spcBef>
              <a:spcAft>
                <a:spcPts val="0"/>
              </a:spcAft>
            </a:pPr>
            <a:r>
              <a:rPr lang="pl-PL" sz="3200" b="1" u="sng" dirty="0">
                <a:latin typeface="Monotype Corsiva" panose="03010101010201010101" pitchFamily="66" charset="0"/>
                <a:ea typeface="Times New Roman" panose="02020603050405020304" pitchFamily="18" charset="0"/>
                <a:cs typeface="Times New Roman" panose="02020603050405020304" pitchFamily="18" charset="0"/>
              </a:rPr>
              <a:t>Sfera: lokalny </a:t>
            </a:r>
            <a:r>
              <a:rPr lang="pl-PL" sz="3200" b="1" u="sng" dirty="0" smtClean="0">
                <a:latin typeface="Monotype Corsiva" panose="03010101010201010101" pitchFamily="66" charset="0"/>
                <a:ea typeface="Times New Roman" panose="02020603050405020304" pitchFamily="18" charset="0"/>
                <a:cs typeface="Times New Roman" panose="02020603050405020304" pitchFamily="18" charset="0"/>
              </a:rPr>
              <a:t>transport</a:t>
            </a:r>
            <a:endParaRPr lang="pl-PL" sz="3200" b="1" u="sng" dirty="0">
              <a:latin typeface="Monotype Corsiva" panose="03010101010201010101" pitchFamily="66" charset="0"/>
              <a:ea typeface="Times New Roman" panose="02020603050405020304" pitchFamily="18" charset="0"/>
              <a:cs typeface="Times New Roman" panose="02020603050405020304" pitchFamily="18" charset="0"/>
            </a:endParaRPr>
          </a:p>
          <a:p>
            <a:pPr marL="228600" algn="just"/>
            <a:r>
              <a:rPr lang="pl-PL" sz="2000" dirty="0"/>
              <a:t>1. Gmina nie posiada własnego transportu zbiorowego, który według mieszkańców bardzo by się przydał. Warto byłoby pozyskać dodatkowe połączenia komunikacyjne do pobliskich miast, oraz zachęcić przedsiębiorców do zaspokojenia niszy, jaką jest niedobór lokalnego transportu.</a:t>
            </a:r>
            <a:endParaRPr lang="pl-PL" sz="2000" dirty="0">
              <a:effectLst/>
            </a:endParaRPr>
          </a:p>
        </p:txBody>
      </p:sp>
      <p:sp>
        <p:nvSpPr>
          <p:cNvPr id="10" name="Prostokąt 9"/>
          <p:cNvSpPr/>
          <p:nvPr/>
        </p:nvSpPr>
        <p:spPr>
          <a:xfrm>
            <a:off x="7651717" y="768155"/>
            <a:ext cx="9144000" cy="4190891"/>
          </a:xfrm>
          <a:prstGeom prst="rect">
            <a:avLst/>
          </a:prstGeom>
        </p:spPr>
        <p:txBody>
          <a:bodyPr>
            <a:spAutoFit/>
          </a:bodyPr>
          <a:lstStyle/>
          <a:p>
            <a:pPr algn="just">
              <a:lnSpc>
                <a:spcPct val="150000"/>
              </a:lnSpc>
              <a:spcBef>
                <a:spcPts val="1000"/>
              </a:spcBef>
              <a:spcAft>
                <a:spcPts val="0"/>
              </a:spcAft>
            </a:pPr>
            <a:r>
              <a:rPr lang="pl-PL" sz="3200" b="1" u="sng" dirty="0">
                <a:latin typeface="Monotype Corsiva" panose="03010101010201010101" pitchFamily="66" charset="0"/>
                <a:ea typeface="Times New Roman" panose="02020603050405020304" pitchFamily="18" charset="0"/>
                <a:cs typeface="Times New Roman" panose="02020603050405020304" pitchFamily="18" charset="0"/>
              </a:rPr>
              <a:t>Sfera: oświata </a:t>
            </a:r>
          </a:p>
          <a:p>
            <a:pPr marL="342900" lvl="0" indent="-342900" algn="just">
              <a:lnSpc>
                <a:spcPct val="150000"/>
              </a:lnSpc>
              <a:spcAft>
                <a:spcPts val="1000"/>
              </a:spcAft>
              <a:buClr>
                <a:srgbClr val="000000"/>
              </a:buClr>
              <a:buFont typeface="+mj-lt"/>
              <a:buAutoNum type="arabicPeriod"/>
            </a:pPr>
            <a:r>
              <a:rPr lang="pl-PL" sz="2000" dirty="0"/>
              <a:t>Na terenie gminy Smyków działają następujące placówki oświatowe: 1 publiczne przedszkole w Smykowie</a:t>
            </a:r>
            <a:r>
              <a:rPr lang="pl-PL" sz="2000" dirty="0" smtClean="0"/>
              <a:t>, 1 klubik dziecięcy w Smykowie, </a:t>
            </a:r>
            <a:r>
              <a:rPr lang="pl-PL" sz="2000" dirty="0"/>
              <a:t>1 punkt przedszkolny </a:t>
            </a:r>
            <a:r>
              <a:rPr lang="pl-PL" sz="2000" dirty="0" smtClean="0"/>
              <a:t/>
            </a:r>
            <a:br>
              <a:rPr lang="pl-PL" sz="2000" dirty="0" smtClean="0"/>
            </a:br>
            <a:r>
              <a:rPr lang="pl-PL" sz="2000" dirty="0" smtClean="0"/>
              <a:t>w </a:t>
            </a:r>
            <a:r>
              <a:rPr lang="pl-PL" sz="2000" dirty="0"/>
              <a:t>Miedzierzy oraz 2 szkoły podstawowe: Szkoła Podstawowa w Miedzierzy i Szkoła Podstawowa w Królewcu.</a:t>
            </a:r>
          </a:p>
          <a:p>
            <a:pPr marL="342900" lvl="0" indent="-342900" algn="just">
              <a:lnSpc>
                <a:spcPct val="150000"/>
              </a:lnSpc>
              <a:spcAft>
                <a:spcPts val="1000"/>
              </a:spcAft>
              <a:buClr>
                <a:srgbClr val="000000"/>
              </a:buClr>
              <a:buFont typeface="+mj-lt"/>
              <a:buAutoNum type="arabicPeriod"/>
            </a:pPr>
            <a:r>
              <a:rPr lang="pl-PL" sz="2000" dirty="0">
                <a:solidFill>
                  <a:srgbClr val="000000"/>
                </a:solidFill>
              </a:rPr>
              <a:t>Wychodząc naprzeciw oczekiwaniom mieszkańcom, gmina winna utworzyć żłobek na terenie gminy Smyków. Budując tego rodzaju placówkę, można by tym zachęcić rodziców do większej aktywności zawodowej.</a:t>
            </a:r>
            <a:endParaRPr lang="pl-PL" sz="2000" dirty="0">
              <a:effectLst/>
            </a:endParaRPr>
          </a:p>
        </p:txBody>
      </p:sp>
      <p:sp>
        <p:nvSpPr>
          <p:cNvPr id="22" name="AutoShape 5"/>
          <p:cNvSpPr/>
          <p:nvPr/>
        </p:nvSpPr>
        <p:spPr>
          <a:xfrm rot="5400000" flipH="1" flipV="1">
            <a:off x="8963092" y="-3209958"/>
            <a:ext cx="1" cy="16182125"/>
          </a:xfrm>
          <a:prstGeom prst="line">
            <a:avLst/>
          </a:prstGeom>
          <a:ln w="9525" cap="rnd">
            <a:solidFill>
              <a:srgbClr val="393939"/>
            </a:solidFill>
            <a:prstDash val="solid"/>
            <a:headEnd type="none" w="sm" len="sm"/>
            <a:tailEnd type="none" w="sm" len="sm"/>
          </a:ln>
        </p:spPr>
      </p:sp>
      <p:sp>
        <p:nvSpPr>
          <p:cNvPr id="23" name="Prostokąt 22"/>
          <p:cNvSpPr/>
          <p:nvPr/>
        </p:nvSpPr>
        <p:spPr>
          <a:xfrm>
            <a:off x="1283118" y="4659438"/>
            <a:ext cx="15150177" cy="5786199"/>
          </a:xfrm>
          <a:prstGeom prst="rect">
            <a:avLst/>
          </a:prstGeom>
        </p:spPr>
        <p:txBody>
          <a:bodyPr wrap="square">
            <a:spAutoFit/>
          </a:bodyPr>
          <a:lstStyle/>
          <a:p>
            <a:pPr algn="just">
              <a:lnSpc>
                <a:spcPct val="150000"/>
              </a:lnSpc>
              <a:spcBef>
                <a:spcPts val="1000"/>
              </a:spcBef>
              <a:spcAft>
                <a:spcPts val="0"/>
              </a:spcAft>
            </a:pPr>
            <a:r>
              <a:rPr lang="pl-PL" sz="3200" b="1" u="sng" dirty="0">
                <a:latin typeface="Monotype Corsiva" panose="03010101010201010101" pitchFamily="66" charset="0"/>
                <a:ea typeface="Times New Roman" panose="02020603050405020304" pitchFamily="18" charset="0"/>
                <a:cs typeface="Times New Roman" panose="02020603050405020304" pitchFamily="18" charset="0"/>
              </a:rPr>
              <a:t>Sfera: pomoc społeczna</a:t>
            </a:r>
          </a:p>
          <a:p>
            <a:pPr marL="342900" lvl="0" indent="-342900" algn="just">
              <a:lnSpc>
                <a:spcPct val="150000"/>
              </a:lnSpc>
              <a:spcAft>
                <a:spcPts val="1000"/>
              </a:spcAft>
              <a:buFont typeface="+mj-lt"/>
              <a:buAutoNum type="arabicPeriod"/>
            </a:pPr>
            <a:r>
              <a:rPr lang="pl-PL" sz="2000" dirty="0"/>
              <a:t>Na terenie gminy funkcjonuje prężnie działający: Gminny Ośrodek Pomocy Społecznej w Smykowie.</a:t>
            </a:r>
          </a:p>
          <a:p>
            <a:pPr marL="342900" lvl="0" indent="-342900" algn="just">
              <a:lnSpc>
                <a:spcPct val="150000"/>
              </a:lnSpc>
              <a:spcAft>
                <a:spcPts val="1000"/>
              </a:spcAft>
              <a:buFont typeface="+mj-lt"/>
              <a:buAutoNum type="arabicPeriod"/>
            </a:pPr>
            <a:r>
              <a:rPr lang="pl-PL" sz="2000" dirty="0"/>
              <a:t>Należy cały czas aktywnie pomagać dzieciom i młodzieży, którzy są zagrożeni wykluczeniem społecznym. </a:t>
            </a:r>
          </a:p>
          <a:p>
            <a:pPr marL="342900" lvl="0" indent="-342900" algn="just">
              <a:lnSpc>
                <a:spcPct val="150000"/>
              </a:lnSpc>
              <a:spcAft>
                <a:spcPts val="1000"/>
              </a:spcAft>
              <a:buFont typeface="+mj-lt"/>
              <a:buAutoNum type="arabicPeriod"/>
            </a:pPr>
            <a:r>
              <a:rPr lang="pl-PL" sz="2000" dirty="0"/>
              <a:t>Sytuacja finansowa mieszkańców, dzięki wsparciu gminy Smyków w ostatnich latach uległa zdecydowanej poprawie, należy kontynuować systemy pomocowe </a:t>
            </a:r>
            <a:r>
              <a:rPr lang="pl-PL" sz="2000" dirty="0" smtClean="0"/>
              <a:t>i </a:t>
            </a:r>
            <a:r>
              <a:rPr lang="pl-PL" sz="2000" dirty="0"/>
              <a:t>starać się zachęcać i informować osoby, które mają problemy i podstawy do korzystania z pomocy, aby ubiegały się </a:t>
            </a:r>
            <a:r>
              <a:rPr lang="pl-PL" sz="2000" dirty="0" smtClean="0"/>
              <a:t/>
            </a:r>
            <a:br>
              <a:rPr lang="pl-PL" sz="2000" dirty="0" smtClean="0"/>
            </a:br>
            <a:r>
              <a:rPr lang="pl-PL" sz="2000" dirty="0" smtClean="0"/>
              <a:t>o </a:t>
            </a:r>
            <a:r>
              <a:rPr lang="pl-PL" sz="2000" dirty="0"/>
              <a:t>oferowane formy </a:t>
            </a:r>
            <a:r>
              <a:rPr lang="pl-PL" dirty="0"/>
              <a:t>wsparcia</a:t>
            </a:r>
            <a:r>
              <a:rPr lang="pl-PL" sz="2000" dirty="0"/>
              <a:t>. </a:t>
            </a:r>
          </a:p>
          <a:p>
            <a:pPr marL="342900" lvl="0" indent="-342900">
              <a:lnSpc>
                <a:spcPct val="150000"/>
              </a:lnSpc>
              <a:spcAft>
                <a:spcPts val="0"/>
              </a:spcAft>
              <a:buFont typeface="+mj-lt"/>
              <a:buAutoNum type="arabicPeriod"/>
            </a:pPr>
            <a:r>
              <a:rPr lang="pl-PL" sz="2000" dirty="0">
                <a:latin typeface="Times New Roman" panose="02020603050405020304" pitchFamily="18" charset="0"/>
                <a:ea typeface="Times New Roman" panose="02020603050405020304" pitchFamily="18" charset="0"/>
              </a:rPr>
              <a:t>Godnym pochwały i docenienia są programy pomocowe realizowane przez GOPS: program „Posiłek w domu i w szkole”, realizacja Programu Operacyjnego Pomoc Żywnościowa 2014-2020 oraz wsparcie Rodzina 500 +. Należy je kontynuować </a:t>
            </a:r>
            <a:br>
              <a:rPr lang="pl-PL" sz="2000" dirty="0">
                <a:latin typeface="Times New Roman" panose="02020603050405020304" pitchFamily="18" charset="0"/>
                <a:ea typeface="Times New Roman" panose="02020603050405020304" pitchFamily="18" charset="0"/>
              </a:rPr>
            </a:br>
            <a:r>
              <a:rPr lang="pl-PL" sz="2000" dirty="0">
                <a:latin typeface="Times New Roman" panose="02020603050405020304" pitchFamily="18" charset="0"/>
                <a:ea typeface="Times New Roman" panose="02020603050405020304" pitchFamily="18" charset="0"/>
              </a:rPr>
              <a:t>i starać się pozyskać większe środki finansowe, aby jeszcze większa ilość osób mogła z niech skorzystać i dzięki temu polepszyć swój podstawowy byt.</a:t>
            </a:r>
          </a:p>
          <a:p>
            <a:pPr algn="just">
              <a:lnSpc>
                <a:spcPct val="150000"/>
              </a:lnSpc>
              <a:spcAft>
                <a:spcPts val="1000"/>
              </a:spcAft>
            </a:pPr>
            <a:r>
              <a:rPr lang="pl-PL" dirty="0">
                <a:latin typeface="Times New Roman" panose="02020603050405020304" pitchFamily="18" charset="0"/>
                <a:ea typeface="Calibri" panose="020F0502020204030204" pitchFamily="34" charset="0"/>
                <a:cs typeface="Times New Roman" panose="02020603050405020304" pitchFamily="18" charset="0"/>
              </a:rPr>
              <a:t> </a:t>
            </a:r>
            <a:endParaRPr lang="pl-PL"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179205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6F3EF"/>
        </a:solidFill>
        <a:effectLst/>
      </p:bgPr>
    </p:bg>
    <p:spTree>
      <p:nvGrpSpPr>
        <p:cNvPr id="1" name=""/>
        <p:cNvGrpSpPr/>
        <p:nvPr/>
      </p:nvGrpSpPr>
      <p:grpSpPr>
        <a:xfrm>
          <a:off x="0" y="0"/>
          <a:ext cx="0" cy="0"/>
          <a:chOff x="0" y="0"/>
          <a:chExt cx="0" cy="0"/>
        </a:xfrm>
      </p:grpSpPr>
      <p:sp>
        <p:nvSpPr>
          <p:cNvPr id="2" name="AutoShape 2"/>
          <p:cNvSpPr/>
          <p:nvPr/>
        </p:nvSpPr>
        <p:spPr>
          <a:xfrm>
            <a:off x="-457200" y="9716131"/>
            <a:ext cx="20808023" cy="0"/>
          </a:xfrm>
          <a:prstGeom prst="line">
            <a:avLst/>
          </a:prstGeom>
          <a:ln w="9525" cap="rnd">
            <a:solidFill>
              <a:srgbClr val="393939"/>
            </a:solidFill>
            <a:prstDash val="solid"/>
            <a:headEnd type="none" w="sm" len="sm"/>
            <a:tailEnd type="none" w="sm" len="sm"/>
          </a:ln>
        </p:spPr>
      </p:sp>
      <p:sp>
        <p:nvSpPr>
          <p:cNvPr id="3" name="AutoShape 3"/>
          <p:cNvSpPr/>
          <p:nvPr/>
        </p:nvSpPr>
        <p:spPr>
          <a:xfrm rot="5400000">
            <a:off x="-9363459" y="6764049"/>
            <a:ext cx="20808023" cy="0"/>
          </a:xfrm>
          <a:prstGeom prst="line">
            <a:avLst/>
          </a:prstGeom>
          <a:ln w="9525" cap="rnd">
            <a:solidFill>
              <a:srgbClr val="393939"/>
            </a:solidFill>
            <a:prstDash val="solid"/>
            <a:headEnd type="none" w="sm" len="sm"/>
            <a:tailEnd type="none" w="sm" len="sm"/>
          </a:ln>
        </p:spPr>
      </p:sp>
      <p:sp>
        <p:nvSpPr>
          <p:cNvPr id="4" name="AutoShape 4"/>
          <p:cNvSpPr/>
          <p:nvPr/>
        </p:nvSpPr>
        <p:spPr>
          <a:xfrm>
            <a:off x="0" y="1028700"/>
            <a:ext cx="18719536" cy="0"/>
          </a:xfrm>
          <a:prstGeom prst="line">
            <a:avLst/>
          </a:prstGeom>
          <a:ln w="9525" cap="rnd">
            <a:solidFill>
              <a:srgbClr val="393939"/>
            </a:solidFill>
            <a:prstDash val="solid"/>
            <a:headEnd type="none" w="sm" len="sm"/>
            <a:tailEnd type="none" w="sm" len="sm"/>
          </a:ln>
        </p:spPr>
      </p:sp>
      <p:sp>
        <p:nvSpPr>
          <p:cNvPr id="5" name="AutoShape 5"/>
          <p:cNvSpPr/>
          <p:nvPr/>
        </p:nvSpPr>
        <p:spPr>
          <a:xfrm rot="5400000">
            <a:off x="6848284" y="6764049"/>
            <a:ext cx="20808023" cy="0"/>
          </a:xfrm>
          <a:prstGeom prst="line">
            <a:avLst/>
          </a:prstGeom>
          <a:ln w="9525" cap="rnd">
            <a:solidFill>
              <a:srgbClr val="393939"/>
            </a:solidFill>
            <a:prstDash val="solid"/>
            <a:headEnd type="none" w="sm" len="sm"/>
            <a:tailEnd type="none" w="sm" len="sm"/>
          </a:ln>
        </p:spPr>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V="1">
            <a:off x="14709953" y="9258300"/>
            <a:ext cx="9060213" cy="5732644"/>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2268841" y="-1912235"/>
            <a:ext cx="2710118" cy="2710118"/>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2259316" y="-1429612"/>
            <a:ext cx="2710118" cy="2710118"/>
          </a:xfrm>
          <a:prstGeom prst="rect">
            <a:avLst/>
          </a:prstGeom>
        </p:spPr>
      </p:pic>
      <p:grpSp>
        <p:nvGrpSpPr>
          <p:cNvPr id="11" name="Group 11"/>
          <p:cNvGrpSpPr/>
          <p:nvPr/>
        </p:nvGrpSpPr>
        <p:grpSpPr>
          <a:xfrm>
            <a:off x="17249775" y="-1480084"/>
            <a:ext cx="3728168" cy="4201674"/>
            <a:chOff x="0" y="0"/>
            <a:chExt cx="4970890" cy="5602232"/>
          </a:xfrm>
        </p:grpSpPr>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27067" y="727067"/>
              <a:ext cx="3510588" cy="3510588"/>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33236" y="1364578"/>
              <a:ext cx="3510588" cy="3510588"/>
            </a:xfrm>
            <a:prstGeom prst="rect">
              <a:avLst/>
            </a:prstGeom>
          </p:spPr>
        </p:pic>
      </p:grpSp>
      <p:grpSp>
        <p:nvGrpSpPr>
          <p:cNvPr id="14" name="Group 14"/>
          <p:cNvGrpSpPr/>
          <p:nvPr/>
        </p:nvGrpSpPr>
        <p:grpSpPr>
          <a:xfrm>
            <a:off x="-2792132" y="7799788"/>
            <a:ext cx="3837448" cy="4324834"/>
            <a:chOff x="0" y="0"/>
            <a:chExt cx="5116597" cy="5766445"/>
          </a:xfrm>
        </p:grpSpPr>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48378" y="748378"/>
              <a:ext cx="3613490" cy="3613490"/>
            </a:xfrm>
            <a:prstGeom prst="rect">
              <a:avLst/>
            </a:prstGeom>
          </p:spPr>
        </p:pic>
        <p:pic>
          <p:nvPicPr>
            <p:cNvPr id="16"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54728" y="1404576"/>
              <a:ext cx="3613490" cy="3613490"/>
            </a:xfrm>
            <a:prstGeom prst="rect">
              <a:avLst/>
            </a:prstGeom>
          </p:spPr>
        </p:pic>
      </p:grpSp>
      <p:pic>
        <p:nvPicPr>
          <p:cNvPr id="17" name="Picture 17"/>
          <p:cNvPicPr>
            <a:picLocks noChangeAspect="1"/>
          </p:cNvPicPr>
          <p:nvPr/>
        </p:nvPicPr>
        <p:blipFill>
          <a:blip r:embed="rId6"/>
          <a:srcRect/>
          <a:stretch>
            <a:fillRect/>
          </a:stretch>
        </p:blipFill>
        <p:spPr>
          <a:xfrm>
            <a:off x="76443" y="0"/>
            <a:ext cx="939255" cy="1000846"/>
          </a:xfrm>
          <a:prstGeom prst="rect">
            <a:avLst/>
          </a:prstGeom>
        </p:spPr>
      </p:pic>
      <p:sp>
        <p:nvSpPr>
          <p:cNvPr id="18" name="Prostokąt 17"/>
          <p:cNvSpPr/>
          <p:nvPr/>
        </p:nvSpPr>
        <p:spPr>
          <a:xfrm>
            <a:off x="1828800" y="275044"/>
            <a:ext cx="14268586" cy="584775"/>
          </a:xfrm>
          <a:prstGeom prst="rect">
            <a:avLst/>
          </a:prstGeom>
        </p:spPr>
        <p:txBody>
          <a:bodyPr wrap="none">
            <a:spAutoFit/>
          </a:bodyPr>
          <a:lstStyle/>
          <a:p>
            <a:r>
              <a:rPr lang="pl-PL" sz="3200" b="1" dirty="0"/>
              <a:t>1. </a:t>
            </a:r>
            <a:r>
              <a:rPr lang="pl-PL" sz="3200" dirty="0"/>
              <a:t>Wnioski z „Diagnozy Społecznej, Gospodarczej i Przestrzennej dla Gminy Smyków”.</a:t>
            </a:r>
          </a:p>
        </p:txBody>
      </p:sp>
      <p:sp>
        <p:nvSpPr>
          <p:cNvPr id="9" name="Prostokąt 8"/>
          <p:cNvSpPr/>
          <p:nvPr/>
        </p:nvSpPr>
        <p:spPr>
          <a:xfrm>
            <a:off x="1205684" y="1244784"/>
            <a:ext cx="15773400" cy="8063746"/>
          </a:xfrm>
          <a:prstGeom prst="rect">
            <a:avLst/>
          </a:prstGeom>
        </p:spPr>
        <p:txBody>
          <a:bodyPr wrap="square">
            <a:spAutoFit/>
          </a:bodyPr>
          <a:lstStyle/>
          <a:p>
            <a:pPr algn="just">
              <a:lnSpc>
                <a:spcPct val="150000"/>
              </a:lnSpc>
              <a:spcBef>
                <a:spcPts val="1000"/>
              </a:spcBef>
              <a:spcAft>
                <a:spcPts val="0"/>
              </a:spcAft>
            </a:pPr>
            <a:r>
              <a:rPr lang="pl-PL" sz="3200" b="1" u="sng" dirty="0">
                <a:latin typeface="Monotype Corsiva" panose="03010101010201010101" pitchFamily="66" charset="0"/>
                <a:ea typeface="Times New Roman" panose="02020603050405020304" pitchFamily="18" charset="0"/>
                <a:cs typeface="Times New Roman" panose="02020603050405020304" pitchFamily="18" charset="0"/>
              </a:rPr>
              <a:t>Sfera: kultury, sportu i turystyki</a:t>
            </a:r>
          </a:p>
          <a:p>
            <a:pPr marL="342900" lvl="0" indent="-342900" algn="just">
              <a:lnSpc>
                <a:spcPct val="150000"/>
              </a:lnSpc>
              <a:spcAft>
                <a:spcPts val="1000"/>
              </a:spcAft>
              <a:buFont typeface="+mj-lt"/>
              <a:buAutoNum type="arabicPeriod"/>
            </a:pPr>
            <a:r>
              <a:rPr lang="pl-PL" sz="2000" dirty="0"/>
              <a:t>Na terenie gminy działa biblioteka publiczna.</a:t>
            </a:r>
          </a:p>
          <a:p>
            <a:pPr marL="342900" lvl="0" indent="-342900" algn="just">
              <a:lnSpc>
                <a:spcPct val="150000"/>
              </a:lnSpc>
              <a:spcAft>
                <a:spcPts val="1000"/>
              </a:spcAft>
              <a:buFont typeface="+mj-lt"/>
              <a:buAutoNum type="arabicPeriod"/>
            </a:pPr>
            <a:r>
              <a:rPr lang="pl-PL" sz="2000" dirty="0"/>
              <a:t>Na terenie gminy nie działa żaden Dom Kultury. Warto byłoby pomyśleć </a:t>
            </a:r>
            <a:r>
              <a:rPr lang="pl-PL" sz="2000" dirty="0" smtClean="0"/>
              <a:t>o </a:t>
            </a:r>
            <a:r>
              <a:rPr lang="pl-PL" sz="2000" dirty="0"/>
              <a:t>utworzeniu takiego miejsca. Mogłoby ono zdecydowanie ożywić </a:t>
            </a:r>
            <a:r>
              <a:rPr lang="pl-PL" sz="2000" dirty="0" smtClean="0"/>
              <a:t/>
            </a:r>
            <a:br>
              <a:rPr lang="pl-PL" sz="2000" dirty="0" smtClean="0"/>
            </a:br>
            <a:r>
              <a:rPr lang="pl-PL" sz="2000" dirty="0" smtClean="0"/>
              <a:t>i </a:t>
            </a:r>
            <a:r>
              <a:rPr lang="pl-PL" sz="2000" dirty="0"/>
              <a:t>zaktywizować mieszkańców gminy Smyków np. poprzez organizację różnego rodzaju warsztatów, kursów itp.,</a:t>
            </a:r>
          </a:p>
          <a:p>
            <a:pPr marL="342900" lvl="0" indent="-342900" algn="just">
              <a:lnSpc>
                <a:spcPct val="150000"/>
              </a:lnSpc>
              <a:spcAft>
                <a:spcPts val="1000"/>
              </a:spcAft>
              <a:buFont typeface="+mj-lt"/>
              <a:buAutoNum type="arabicPeriod"/>
            </a:pPr>
            <a:r>
              <a:rPr lang="pl-PL" sz="2000" dirty="0">
                <a:solidFill>
                  <a:srgbClr val="000000"/>
                </a:solidFill>
              </a:rPr>
              <a:t>Promocją gminy Smyków są m.in. Koła Gospodyń Wiejskich, które biorą udział </a:t>
            </a:r>
            <a:r>
              <a:rPr lang="pl-PL" sz="2000" dirty="0" smtClean="0">
                <a:solidFill>
                  <a:srgbClr val="000000"/>
                </a:solidFill>
              </a:rPr>
              <a:t>w </a:t>
            </a:r>
            <a:r>
              <a:rPr lang="pl-PL" sz="2000" dirty="0">
                <a:solidFill>
                  <a:srgbClr val="000000"/>
                </a:solidFill>
              </a:rPr>
              <a:t>wydarzeniach gminnych i powiatowych. </a:t>
            </a:r>
            <a:endParaRPr lang="pl-PL" sz="2000" dirty="0"/>
          </a:p>
          <a:p>
            <a:pPr marL="342900" lvl="0" indent="-342900" algn="just">
              <a:lnSpc>
                <a:spcPct val="150000"/>
              </a:lnSpc>
              <a:spcAft>
                <a:spcPts val="1000"/>
              </a:spcAft>
              <a:buFont typeface="+mj-lt"/>
              <a:buAutoNum type="arabicPeriod"/>
            </a:pPr>
            <a:r>
              <a:rPr lang="pl-PL" sz="2000" dirty="0"/>
              <a:t>Gmina systematycznie podnosi poziom i standardy spędzania czasu wolnego poprzez m.in. infrastrukturę sportową – liczne boiska.</a:t>
            </a:r>
          </a:p>
          <a:p>
            <a:pPr marL="342900" lvl="0" indent="-342900" algn="just">
              <a:lnSpc>
                <a:spcPct val="150000"/>
              </a:lnSpc>
              <a:spcAft>
                <a:spcPts val="1000"/>
              </a:spcAft>
              <a:buFont typeface="+mj-lt"/>
              <a:buAutoNum type="arabicPeriod"/>
            </a:pPr>
            <a:r>
              <a:rPr lang="pl-PL" sz="2000" dirty="0"/>
              <a:t>Wychodząc naprzeciw oczekiwaniom mieszkańców należy poszerzać poziom dostępności do infrastruktury sportowej, placów zabaw, czy do małej architektury publicznej poprzez budowę kolejnych wyżej wymienionych miejsc dla mieszkańców gminy Smyków. </a:t>
            </a:r>
          </a:p>
          <a:p>
            <a:pPr marL="342900" lvl="0" indent="-342900">
              <a:lnSpc>
                <a:spcPct val="150000"/>
              </a:lnSpc>
              <a:spcAft>
                <a:spcPts val="0"/>
              </a:spcAft>
              <a:buFont typeface="+mj-lt"/>
              <a:buAutoNum type="arabicPeriod"/>
            </a:pPr>
            <a:r>
              <a:rPr lang="pl-PL" sz="2000" dirty="0">
                <a:latin typeface="Times New Roman" panose="02020603050405020304" pitchFamily="18" charset="0"/>
                <a:ea typeface="Times New Roman" panose="02020603050405020304" pitchFamily="18" charset="0"/>
              </a:rPr>
              <a:t>Na terenie gminy brak jest infrastruktury turystycznej. Gmina Smyków posiada potencjał turystyczny w postaci Sielpi, który idealnie byłoby wykorzystać np. poprzez partnerstwo publiczno-prywatne.</a:t>
            </a:r>
          </a:p>
          <a:p>
            <a:pPr marL="342900" lvl="0" indent="-342900" algn="just">
              <a:lnSpc>
                <a:spcPct val="150000"/>
              </a:lnSpc>
              <a:spcAft>
                <a:spcPts val="1000"/>
              </a:spcAft>
              <a:buFont typeface="+mj-lt"/>
              <a:buAutoNum type="arabicPeriod"/>
            </a:pPr>
            <a:r>
              <a:rPr lang="pl-PL" sz="2000" dirty="0"/>
              <a:t>Polecamy rozwinąć bazę turystyczną w tym: obiekty infrastruktury turystycznej (bazy noclegowej, usług turystycznych, sieci gastronomicznej), utworzyć szlaki piesze, rowerowe. </a:t>
            </a:r>
          </a:p>
          <a:p>
            <a:pPr marL="342900" lvl="0" indent="-342900" algn="just">
              <a:lnSpc>
                <a:spcPct val="150000"/>
              </a:lnSpc>
              <a:spcAft>
                <a:spcPts val="1000"/>
              </a:spcAft>
              <a:buFont typeface="+mj-lt"/>
              <a:buAutoNum type="arabicPeriod"/>
            </a:pPr>
            <a:r>
              <a:rPr lang="pl-PL" sz="2000" dirty="0"/>
              <a:t>Zgodnie z wyżej wymienionymi informacjami i rekomendacjami – gminę Smyków należałoby promować, jako miejsce pozwalające spokojnie odpocząć, poprzebywać pośród czystego powietrza z możliwością skorzystania z szlaków turystycznych (pieszych, rowerowych). Turyści coraz częściej stawiają na wypoczynek z dala od zgiełku miasta. </a:t>
            </a:r>
            <a:endParaRPr lang="pl-PL" sz="2000" dirty="0">
              <a:effectLst/>
            </a:endParaRPr>
          </a:p>
        </p:txBody>
      </p:sp>
    </p:spTree>
    <p:extLst>
      <p:ext uri="{BB962C8B-B14F-4D97-AF65-F5344CB8AC3E}">
        <p14:creationId xmlns:p14="http://schemas.microsoft.com/office/powerpoint/2010/main" val="5195259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6F3EF"/>
        </a:solidFill>
        <a:effectLst/>
      </p:bgPr>
    </p:bg>
    <p:spTree>
      <p:nvGrpSpPr>
        <p:cNvPr id="1" name=""/>
        <p:cNvGrpSpPr/>
        <p:nvPr/>
      </p:nvGrpSpPr>
      <p:grpSpPr>
        <a:xfrm>
          <a:off x="0" y="0"/>
          <a:ext cx="0" cy="0"/>
          <a:chOff x="0" y="0"/>
          <a:chExt cx="0" cy="0"/>
        </a:xfrm>
      </p:grpSpPr>
      <p:sp>
        <p:nvSpPr>
          <p:cNvPr id="2" name="AutoShape 2"/>
          <p:cNvSpPr/>
          <p:nvPr/>
        </p:nvSpPr>
        <p:spPr>
          <a:xfrm>
            <a:off x="-457200" y="9716131"/>
            <a:ext cx="20808023" cy="0"/>
          </a:xfrm>
          <a:prstGeom prst="line">
            <a:avLst/>
          </a:prstGeom>
          <a:ln w="9525" cap="rnd">
            <a:solidFill>
              <a:srgbClr val="393939"/>
            </a:solidFill>
            <a:prstDash val="solid"/>
            <a:headEnd type="none" w="sm" len="sm"/>
            <a:tailEnd type="none" w="sm" len="sm"/>
          </a:ln>
        </p:spPr>
      </p:sp>
      <p:sp>
        <p:nvSpPr>
          <p:cNvPr id="3" name="AutoShape 3"/>
          <p:cNvSpPr/>
          <p:nvPr/>
        </p:nvSpPr>
        <p:spPr>
          <a:xfrm rot="5400000">
            <a:off x="-9363459" y="6764049"/>
            <a:ext cx="20808023" cy="0"/>
          </a:xfrm>
          <a:prstGeom prst="line">
            <a:avLst/>
          </a:prstGeom>
          <a:ln w="9525" cap="rnd">
            <a:solidFill>
              <a:srgbClr val="393939"/>
            </a:solidFill>
            <a:prstDash val="solid"/>
            <a:headEnd type="none" w="sm" len="sm"/>
            <a:tailEnd type="none" w="sm" len="sm"/>
          </a:ln>
        </p:spPr>
      </p:sp>
      <p:sp>
        <p:nvSpPr>
          <p:cNvPr id="4" name="AutoShape 4"/>
          <p:cNvSpPr/>
          <p:nvPr/>
        </p:nvSpPr>
        <p:spPr>
          <a:xfrm>
            <a:off x="0" y="1028700"/>
            <a:ext cx="18719536" cy="0"/>
          </a:xfrm>
          <a:prstGeom prst="line">
            <a:avLst/>
          </a:prstGeom>
          <a:ln w="9525" cap="rnd">
            <a:solidFill>
              <a:srgbClr val="393939"/>
            </a:solidFill>
            <a:prstDash val="solid"/>
            <a:headEnd type="none" w="sm" len="sm"/>
            <a:tailEnd type="none" w="sm" len="sm"/>
          </a:ln>
        </p:spPr>
      </p:sp>
      <p:sp>
        <p:nvSpPr>
          <p:cNvPr id="5" name="AutoShape 5"/>
          <p:cNvSpPr/>
          <p:nvPr/>
        </p:nvSpPr>
        <p:spPr>
          <a:xfrm rot="5400000">
            <a:off x="6848284" y="6764049"/>
            <a:ext cx="20808023" cy="0"/>
          </a:xfrm>
          <a:prstGeom prst="line">
            <a:avLst/>
          </a:prstGeom>
          <a:ln w="9525" cap="rnd">
            <a:solidFill>
              <a:srgbClr val="393939"/>
            </a:solidFill>
            <a:prstDash val="solid"/>
            <a:headEnd type="none" w="sm" len="sm"/>
            <a:tailEnd type="none" w="sm" len="sm"/>
          </a:ln>
        </p:spPr>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V="1">
            <a:off x="14709953" y="9258300"/>
            <a:ext cx="9060213" cy="5732644"/>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2268841" y="-1912235"/>
            <a:ext cx="2710118" cy="2710118"/>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2259316" y="-1429612"/>
            <a:ext cx="2710118" cy="2710118"/>
          </a:xfrm>
          <a:prstGeom prst="rect">
            <a:avLst/>
          </a:prstGeom>
        </p:spPr>
      </p:pic>
      <p:grpSp>
        <p:nvGrpSpPr>
          <p:cNvPr id="11" name="Group 11"/>
          <p:cNvGrpSpPr/>
          <p:nvPr/>
        </p:nvGrpSpPr>
        <p:grpSpPr>
          <a:xfrm>
            <a:off x="17249775" y="-1480084"/>
            <a:ext cx="3728168" cy="4201674"/>
            <a:chOff x="0" y="0"/>
            <a:chExt cx="4970890" cy="5602232"/>
          </a:xfrm>
        </p:grpSpPr>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27067" y="727067"/>
              <a:ext cx="3510588" cy="3510588"/>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33236" y="1364578"/>
              <a:ext cx="3510588" cy="3510588"/>
            </a:xfrm>
            <a:prstGeom prst="rect">
              <a:avLst/>
            </a:prstGeom>
          </p:spPr>
        </p:pic>
      </p:grpSp>
      <p:grpSp>
        <p:nvGrpSpPr>
          <p:cNvPr id="14" name="Group 14"/>
          <p:cNvGrpSpPr/>
          <p:nvPr/>
        </p:nvGrpSpPr>
        <p:grpSpPr>
          <a:xfrm>
            <a:off x="-2792132" y="7799788"/>
            <a:ext cx="3837448" cy="4324834"/>
            <a:chOff x="0" y="0"/>
            <a:chExt cx="5116597" cy="5766445"/>
          </a:xfrm>
        </p:grpSpPr>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48378" y="748378"/>
              <a:ext cx="3613490" cy="3613490"/>
            </a:xfrm>
            <a:prstGeom prst="rect">
              <a:avLst/>
            </a:prstGeom>
          </p:spPr>
        </p:pic>
        <p:pic>
          <p:nvPicPr>
            <p:cNvPr id="16"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00000">
              <a:off x="754728" y="1404576"/>
              <a:ext cx="3613490" cy="3613490"/>
            </a:xfrm>
            <a:prstGeom prst="rect">
              <a:avLst/>
            </a:prstGeom>
          </p:spPr>
        </p:pic>
      </p:grpSp>
      <p:pic>
        <p:nvPicPr>
          <p:cNvPr id="17" name="Picture 17"/>
          <p:cNvPicPr>
            <a:picLocks noChangeAspect="1"/>
          </p:cNvPicPr>
          <p:nvPr/>
        </p:nvPicPr>
        <p:blipFill>
          <a:blip r:embed="rId6"/>
          <a:srcRect/>
          <a:stretch>
            <a:fillRect/>
          </a:stretch>
        </p:blipFill>
        <p:spPr>
          <a:xfrm>
            <a:off x="76443" y="0"/>
            <a:ext cx="939255" cy="1000846"/>
          </a:xfrm>
          <a:prstGeom prst="rect">
            <a:avLst/>
          </a:prstGeom>
        </p:spPr>
      </p:pic>
      <p:sp>
        <p:nvSpPr>
          <p:cNvPr id="18" name="Prostokąt 17"/>
          <p:cNvSpPr/>
          <p:nvPr/>
        </p:nvSpPr>
        <p:spPr>
          <a:xfrm>
            <a:off x="1828800" y="275044"/>
            <a:ext cx="14268586" cy="584775"/>
          </a:xfrm>
          <a:prstGeom prst="rect">
            <a:avLst/>
          </a:prstGeom>
        </p:spPr>
        <p:txBody>
          <a:bodyPr wrap="none">
            <a:spAutoFit/>
          </a:bodyPr>
          <a:lstStyle/>
          <a:p>
            <a:r>
              <a:rPr lang="pl-PL" sz="3200" b="1" dirty="0"/>
              <a:t>1. </a:t>
            </a:r>
            <a:r>
              <a:rPr lang="pl-PL" sz="3200" dirty="0"/>
              <a:t>Wnioski z „Diagnozy Społecznej, Gospodarczej i Przestrzennej dla Gminy Smyków”.</a:t>
            </a:r>
          </a:p>
        </p:txBody>
      </p:sp>
      <p:sp>
        <p:nvSpPr>
          <p:cNvPr id="9" name="Prostokąt 8"/>
          <p:cNvSpPr/>
          <p:nvPr/>
        </p:nvSpPr>
        <p:spPr>
          <a:xfrm>
            <a:off x="1325987" y="1197582"/>
            <a:ext cx="5382885" cy="7884210"/>
          </a:xfrm>
          <a:prstGeom prst="rect">
            <a:avLst/>
          </a:prstGeom>
        </p:spPr>
        <p:txBody>
          <a:bodyPr wrap="square">
            <a:spAutoFit/>
          </a:bodyPr>
          <a:lstStyle/>
          <a:p>
            <a:pPr algn="just">
              <a:lnSpc>
                <a:spcPct val="150000"/>
              </a:lnSpc>
              <a:spcBef>
                <a:spcPts val="1000"/>
              </a:spcBef>
              <a:spcAft>
                <a:spcPts val="0"/>
              </a:spcAft>
            </a:pPr>
            <a:r>
              <a:rPr lang="pl-PL" sz="3200" b="1" u="sng" dirty="0">
                <a:latin typeface="Monotype Corsiva" panose="03010101010201010101" pitchFamily="66" charset="0"/>
                <a:ea typeface="Times New Roman" panose="02020603050405020304" pitchFamily="18" charset="0"/>
                <a:cs typeface="Times New Roman" panose="02020603050405020304" pitchFamily="18" charset="0"/>
              </a:rPr>
              <a:t>Sfera: ochrony zdrowia</a:t>
            </a:r>
          </a:p>
          <a:p>
            <a:pPr marL="342900" lvl="0" indent="-342900" algn="just">
              <a:lnSpc>
                <a:spcPct val="150000"/>
              </a:lnSpc>
              <a:spcAft>
                <a:spcPts val="1000"/>
              </a:spcAft>
              <a:buFont typeface="+mj-lt"/>
              <a:buAutoNum type="arabicPeriod"/>
            </a:pPr>
            <a:r>
              <a:rPr lang="pl-PL" sz="2000" dirty="0"/>
              <a:t>Na terenie gminy Smyków funkcjonuje: Samodzielny Publiczny Zakład Opieki Zdrowotnej Gminny Ośrodek Zdrowia </a:t>
            </a:r>
            <a:r>
              <a:rPr lang="pl-PL" sz="2000" dirty="0" smtClean="0"/>
              <a:t/>
            </a:r>
            <a:br>
              <a:rPr lang="pl-PL" sz="2000" dirty="0" smtClean="0"/>
            </a:br>
            <a:r>
              <a:rPr lang="pl-PL" sz="2000" dirty="0" smtClean="0"/>
              <a:t>w </a:t>
            </a:r>
            <a:r>
              <a:rPr lang="pl-PL" sz="2000" dirty="0"/>
              <a:t>Smykowie. Mieszkańcy licznie w badaniach ankietowanych wypowiadali się o konieczności zwiększania dostępności do lekarzy specjalistów. Należałoby poszerzyć zakres świadczeń opieki zdrowotnej udzielanych na terenie gminy Smyków. </a:t>
            </a:r>
          </a:p>
          <a:p>
            <a:pPr marL="342900" lvl="0" indent="-342900" algn="just">
              <a:lnSpc>
                <a:spcPct val="150000"/>
              </a:lnSpc>
              <a:spcAft>
                <a:spcPts val="1000"/>
              </a:spcAft>
              <a:buFont typeface="+mj-lt"/>
              <a:buAutoNum type="arabicPeriod"/>
            </a:pPr>
            <a:r>
              <a:rPr lang="pl-PL" sz="2000" dirty="0"/>
              <a:t>Można byłoby opracować i zorganizować program badań profilaktycznych </a:t>
            </a:r>
            <a:r>
              <a:rPr lang="pl-PL" sz="2000" dirty="0" smtClean="0"/>
              <a:t/>
            </a:r>
            <a:br>
              <a:rPr lang="pl-PL" sz="2000" dirty="0" smtClean="0"/>
            </a:br>
            <a:r>
              <a:rPr lang="pl-PL" sz="2000" dirty="0" smtClean="0"/>
              <a:t>i </a:t>
            </a:r>
            <a:r>
              <a:rPr lang="pl-PL" sz="2000" dirty="0"/>
              <a:t>dodatkowych wizyt u lekarzy specjalistów dla różnych grup wiekowych, który byłby realizowany stopniowo w przestrzeni lat 2023-2030. </a:t>
            </a:r>
            <a:endParaRPr lang="pl-PL" sz="2000" dirty="0">
              <a:effectLst/>
            </a:endParaRPr>
          </a:p>
        </p:txBody>
      </p:sp>
      <p:sp>
        <p:nvSpPr>
          <p:cNvPr id="10" name="Prostokąt 9"/>
          <p:cNvSpPr/>
          <p:nvPr/>
        </p:nvSpPr>
        <p:spPr>
          <a:xfrm>
            <a:off x="7752148" y="1000846"/>
            <a:ext cx="9240452" cy="8397171"/>
          </a:xfrm>
          <a:prstGeom prst="rect">
            <a:avLst/>
          </a:prstGeom>
        </p:spPr>
        <p:txBody>
          <a:bodyPr wrap="square">
            <a:spAutoFit/>
          </a:bodyPr>
          <a:lstStyle/>
          <a:p>
            <a:pPr algn="just">
              <a:lnSpc>
                <a:spcPct val="150000"/>
              </a:lnSpc>
              <a:spcBef>
                <a:spcPts val="1000"/>
              </a:spcBef>
              <a:spcAft>
                <a:spcPts val="0"/>
              </a:spcAft>
            </a:pPr>
            <a:r>
              <a:rPr lang="pl-PL" sz="3200" b="1" u="sng" dirty="0">
                <a:latin typeface="Monotype Corsiva" panose="03010101010201010101" pitchFamily="66" charset="0"/>
                <a:ea typeface="Times New Roman" panose="02020603050405020304" pitchFamily="18" charset="0"/>
                <a:cs typeface="Times New Roman" panose="02020603050405020304" pitchFamily="18" charset="0"/>
              </a:rPr>
              <a:t>Sfera: przestrzenno-środowiskowa  </a:t>
            </a:r>
          </a:p>
          <a:p>
            <a:pPr marL="342900" lvl="0" indent="-342900" algn="just">
              <a:lnSpc>
                <a:spcPct val="150000"/>
              </a:lnSpc>
              <a:spcAft>
                <a:spcPts val="1000"/>
              </a:spcAft>
              <a:buFont typeface="+mj-lt"/>
              <a:buAutoNum type="arabicPeriod"/>
            </a:pPr>
            <a:r>
              <a:rPr lang="pl-PL" sz="2000" dirty="0"/>
              <a:t>Według danych z ankiety, gminna winna zmodernizować drogi, które uległy pogorszeniu i dostosować do warunków technicznych i parametrów, jakie powinna posiadać droga. </a:t>
            </a:r>
          </a:p>
          <a:p>
            <a:pPr marL="342900" lvl="0" indent="-342900" algn="just">
              <a:lnSpc>
                <a:spcPct val="150000"/>
              </a:lnSpc>
              <a:spcAft>
                <a:spcPts val="1000"/>
              </a:spcAft>
              <a:buFont typeface="+mj-lt"/>
              <a:buAutoNum type="arabicPeriod"/>
            </a:pPr>
            <a:r>
              <a:rPr lang="pl-PL" sz="2000" dirty="0"/>
              <a:t>Gmina Smyków zwodociągowana jest w 100,00% w stosunku do ilości sołectw </a:t>
            </a:r>
            <a:br>
              <a:rPr lang="pl-PL" sz="2000" dirty="0"/>
            </a:br>
            <a:r>
              <a:rPr lang="pl-PL" sz="2000" dirty="0"/>
              <a:t>i miejscowości.</a:t>
            </a:r>
          </a:p>
          <a:p>
            <a:pPr marL="342900" lvl="0" indent="-342900" algn="just">
              <a:lnSpc>
                <a:spcPct val="150000"/>
              </a:lnSpc>
              <a:spcAft>
                <a:spcPts val="1000"/>
              </a:spcAft>
              <a:buFont typeface="+mj-lt"/>
              <a:buAutoNum type="arabicPeriod"/>
            </a:pPr>
            <a:r>
              <a:rPr lang="pl-PL" sz="2000" dirty="0"/>
              <a:t>Stopień skanalizowania Gminy Smyków wynosi </a:t>
            </a:r>
            <a:r>
              <a:rPr lang="pl-PL" sz="2000" dirty="0" smtClean="0"/>
              <a:t>70</a:t>
            </a:r>
            <a:r>
              <a:rPr lang="pl-PL" sz="2000" dirty="0" smtClean="0"/>
              <a:t>% </a:t>
            </a:r>
            <a:r>
              <a:rPr lang="pl-PL" sz="2000" dirty="0"/>
              <a:t>w stosunku do ogólnej liczby mieszkańców, a całkowita długość sieci bez przyłączy na dzień 31 grudzień 2021 r wynosiła 27,123km. Należy nadal rozszerzać dostępność kanalizacji na terenie gminy.</a:t>
            </a:r>
          </a:p>
          <a:p>
            <a:pPr marL="342900" lvl="0" indent="-342900" algn="just">
              <a:lnSpc>
                <a:spcPct val="150000"/>
              </a:lnSpc>
              <a:spcAft>
                <a:spcPts val="1000"/>
              </a:spcAft>
              <a:buFont typeface="+mj-lt"/>
              <a:buAutoNum type="arabicPeriod"/>
            </a:pPr>
            <a:r>
              <a:rPr lang="pl-PL" sz="2000" dirty="0"/>
              <a:t>Doliny rzek i cieków na terenie gminy Smyków, jako biologicznie czynne ekosystemy łąkowo – torfowo – wodne, nie są przewidziane pod jakąkolwiek zabudowę.</a:t>
            </a:r>
          </a:p>
          <a:p>
            <a:pPr marL="342900" lvl="0" indent="-342900" algn="just">
              <a:lnSpc>
                <a:spcPct val="150000"/>
              </a:lnSpc>
              <a:spcAft>
                <a:spcPts val="1000"/>
              </a:spcAft>
              <a:buFont typeface="+mj-lt"/>
              <a:buAutoNum type="arabicPeriod"/>
            </a:pPr>
            <a:r>
              <a:rPr lang="pl-PL" sz="2000" dirty="0"/>
              <a:t>Gminna winna podnosić świadomość ekologiczną wśród mieszkańców dla pogłębiania wiedzy o stanie i zagrożeniach środowiska naturalnego. </a:t>
            </a:r>
          </a:p>
          <a:p>
            <a:pPr marL="342900" lvl="0" indent="-342900" algn="just">
              <a:lnSpc>
                <a:spcPct val="150000"/>
              </a:lnSpc>
              <a:spcAft>
                <a:spcPts val="1000"/>
              </a:spcAft>
              <a:buFont typeface="+mj-lt"/>
              <a:buAutoNum type="arabicPeriod"/>
            </a:pPr>
            <a:r>
              <a:rPr lang="pl-PL" sz="2000" dirty="0"/>
              <a:t>Gmina winna nadal ubiegać się o dofinansowania w zakresie Odnawialnych Źródeł Energii OZE i wykorzystywać OZE i efektywność energetyczną w budynkach użyteczności publicznej dla zmniejszenia zanieczyszczenia środowiska. </a:t>
            </a:r>
            <a:endParaRPr lang="pl-PL" sz="2000" dirty="0">
              <a:effectLst/>
            </a:endParaRPr>
          </a:p>
        </p:txBody>
      </p:sp>
      <p:sp>
        <p:nvSpPr>
          <p:cNvPr id="20" name="AutoShape 5"/>
          <p:cNvSpPr/>
          <p:nvPr/>
        </p:nvSpPr>
        <p:spPr>
          <a:xfrm rot="5400000" flipV="1">
            <a:off x="3206134" y="5362585"/>
            <a:ext cx="8659577" cy="47517"/>
          </a:xfrm>
          <a:prstGeom prst="line">
            <a:avLst/>
          </a:prstGeom>
          <a:ln w="9525" cap="rnd">
            <a:solidFill>
              <a:srgbClr val="393939"/>
            </a:solidFill>
            <a:prstDash val="solid"/>
            <a:headEnd type="none" w="sm" len="sm"/>
            <a:tailEnd type="none" w="sm" len="sm"/>
          </a:ln>
        </p:spPr>
      </p:sp>
    </p:spTree>
    <p:extLst>
      <p:ext uri="{BB962C8B-B14F-4D97-AF65-F5344CB8AC3E}">
        <p14:creationId xmlns:p14="http://schemas.microsoft.com/office/powerpoint/2010/main" val="857569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TotalTime>
  <Words>3206</Words>
  <Application>Microsoft Office PowerPoint</Application>
  <PresentationFormat>Niestandardowy</PresentationFormat>
  <Paragraphs>409</Paragraphs>
  <Slides>51</Slides>
  <Notes>0</Notes>
  <HiddenSlides>0</HiddenSlides>
  <MMClips>0</MMClips>
  <ScaleCrop>false</ScaleCrop>
  <HeadingPairs>
    <vt:vector size="6" baseType="variant">
      <vt:variant>
        <vt:lpstr>Używane czcionki</vt:lpstr>
      </vt:variant>
      <vt:variant>
        <vt:i4>8</vt:i4>
      </vt:variant>
      <vt:variant>
        <vt:lpstr>Motyw</vt:lpstr>
      </vt:variant>
      <vt:variant>
        <vt:i4>1</vt:i4>
      </vt:variant>
      <vt:variant>
        <vt:lpstr>Tytuły slajdów</vt:lpstr>
      </vt:variant>
      <vt:variant>
        <vt:i4>51</vt:i4>
      </vt:variant>
    </vt:vector>
  </HeadingPairs>
  <TitlesOfParts>
    <vt:vector size="60" baseType="lpstr">
      <vt:lpstr>Monotype Corsiva</vt:lpstr>
      <vt:lpstr>Calibri</vt:lpstr>
      <vt:lpstr>Cardo</vt:lpstr>
      <vt:lpstr>Times New Roman</vt:lpstr>
      <vt:lpstr>Open Sans Light</vt:lpstr>
      <vt:lpstr>Cardo Bold</vt:lpstr>
      <vt:lpstr>Arial</vt:lpstr>
      <vt:lpstr>Open Sans Light Bold</vt:lpstr>
      <vt:lpstr>Office Theme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STRATEGIA ROZWOJU GMINY SMYKÓW NA LATA 2023-2030</dc:title>
  <dc:creator>User</dc:creator>
  <cp:lastModifiedBy>User</cp:lastModifiedBy>
  <cp:revision>17</cp:revision>
  <cp:lastPrinted>2022-11-16T13:05:36Z</cp:lastPrinted>
  <dcterms:created xsi:type="dcterms:W3CDTF">2006-08-16T00:00:00Z</dcterms:created>
  <dcterms:modified xsi:type="dcterms:W3CDTF">2022-12-01T07:37:58Z</dcterms:modified>
  <dc:identifier>DAFQyZBH6wg</dc:identifier>
</cp:coreProperties>
</file>