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02" r:id="rId3"/>
    <p:sldId id="379" r:id="rId4"/>
    <p:sldId id="364" r:id="rId5"/>
    <p:sldId id="408" r:id="rId6"/>
    <p:sldId id="409" r:id="rId7"/>
    <p:sldId id="415" r:id="rId8"/>
    <p:sldId id="403" r:id="rId9"/>
    <p:sldId id="416" r:id="rId10"/>
    <p:sldId id="404" r:id="rId11"/>
    <p:sldId id="417" r:id="rId12"/>
    <p:sldId id="418" r:id="rId13"/>
    <p:sldId id="398" r:id="rId14"/>
  </p:sldIdLst>
  <p:sldSz cx="20104100" cy="1130935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43" userDrawn="1">
          <p15:clr>
            <a:srgbClr val="A4A3A4"/>
          </p15:clr>
        </p15:guide>
        <p15:guide id="2" pos="6332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779"/>
    <a:srgbClr val="D11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5954" autoAdjust="0"/>
  </p:normalViewPr>
  <p:slideViewPr>
    <p:cSldViewPr>
      <p:cViewPr>
        <p:scale>
          <a:sx n="50" d="100"/>
          <a:sy n="50" d="100"/>
        </p:scale>
        <p:origin x="2215" y="1166"/>
      </p:cViewPr>
      <p:guideLst>
        <p:guide orient="horz" pos="3562"/>
        <p:guide pos="63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1248" y="-80"/>
      </p:cViewPr>
      <p:guideLst>
        <p:guide orient="horz" pos="3543"/>
        <p:guide pos="6332"/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077E2B6-FC8E-4559-9727-08B97A578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02" cy="494822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7A1A6E0-0CB0-4B7C-AA9D-C1E055384B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263" y="0"/>
            <a:ext cx="2945802" cy="494822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F7DDAEA7-5EF6-446C-B476-B3F244D01F73}" type="datetimeFigureOut">
              <a:rPr lang="pl-PL" smtClean="0"/>
              <a:t>2022-10-04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A4B9DD-C9AD-44A3-BA0B-7A104AB34E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9429"/>
            <a:ext cx="2945802" cy="494821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53D89D-8C11-4E23-8BCD-18D403DED5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263" y="9379429"/>
            <a:ext cx="2945802" cy="494821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205E4459-0C8F-40AF-BA54-C54D6E01B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41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02" cy="494822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263" y="0"/>
            <a:ext cx="2945802" cy="494822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23928C99-7AF4-4CCD-B83B-B52D7A945E0B}" type="datetimeFigureOut">
              <a:rPr lang="pl-PL" smtClean="0"/>
              <a:t>2022-10-04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553" y="4751395"/>
            <a:ext cx="5438569" cy="3889268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9429"/>
            <a:ext cx="2945802" cy="494821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263" y="9379429"/>
            <a:ext cx="2945802" cy="494821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FDDCE962-DAD6-49F2-80E3-68D1000B8A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92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://www.gov.pl/rozwoj" TargetMode="External"/><Relationship Id="rId7" Type="http://schemas.openxmlformats.org/officeDocument/2006/relationships/hyperlink" Target="https://www.facebook.com/MinisterstwoRozwoju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youtube.com/channel/UC25AuWxdx_e6p9xGpsI7TcA" TargetMode="External"/><Relationship Id="rId1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l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7CD89AD9-C7BE-4593-A417-042A5FB5F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1014153"/>
            <a:ext cx="7256909" cy="3023711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7"/>
            <a:ext cx="14299614" cy="30552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767779"/>
                </a:solidFill>
              </a:defRPr>
            </a:lvl1pPr>
          </a:lstStyle>
          <a:p>
            <a:endParaRPr dirty="0"/>
          </a:p>
        </p:txBody>
      </p:sp>
      <p:sp>
        <p:nvSpPr>
          <p:cNvPr id="20" name="Holder 2">
            <a:extLst>
              <a:ext uri="{FF2B5EF4-FFF2-40B4-BE49-F238E27FC236}">
                <a16:creationId xmlns:a16="http://schemas.microsoft.com/office/drawing/2014/main" id="{136DE818-ECE0-499F-954A-683A9BBAE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586" y="4118769"/>
            <a:ext cx="14287863" cy="208982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8001" b="0" i="0">
                <a:solidFill>
                  <a:srgbClr val="D11632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zy 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DA2F32D9-A639-4713-A40B-82584FCCA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2"/>
            <a:ext cx="4020721" cy="1675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49" y="2759075"/>
            <a:ext cx="7924800" cy="12954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ABBC4A6D-C199-44A2-8633-65134171A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8650" y="6340475"/>
            <a:ext cx="3886200" cy="2590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9F7E81D9-8887-4E20-AA3C-256163B4A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80650" y="1158875"/>
            <a:ext cx="10515601" cy="7772400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06E23297-1F18-4C5E-8CDD-1BCE9704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7910344" cy="12192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1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4" name="Symbol zastępczy daty 13">
            <a:extLst>
              <a:ext uri="{FF2B5EF4-FFF2-40B4-BE49-F238E27FC236}">
                <a16:creationId xmlns:a16="http://schemas.microsoft.com/office/drawing/2014/main" id="{B167306D-90F2-423B-A571-331D09DD9A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ymbol zastępczy numeru slajdu 18">
            <a:extLst>
              <a:ext uri="{FF2B5EF4-FFF2-40B4-BE49-F238E27FC236}">
                <a16:creationId xmlns:a16="http://schemas.microsoft.com/office/drawing/2014/main" id="{B030B93B-388D-48B7-B639-F3E775CC38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2138003" y="9911906"/>
            <a:ext cx="2149038" cy="453970"/>
          </a:xfrm>
        </p:spPr>
        <p:txBody>
          <a:bodyPr/>
          <a:lstStyle/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sp>
        <p:nvSpPr>
          <p:cNvPr id="21" name="Symbol zastępczy obrazu 8">
            <a:extLst>
              <a:ext uri="{FF2B5EF4-FFF2-40B4-BE49-F238E27FC236}">
                <a16:creationId xmlns:a16="http://schemas.microsoft.com/office/drawing/2014/main" id="{9625E2E9-01D3-45E2-AF69-07C198B1C0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13450" y="6340475"/>
            <a:ext cx="3810000" cy="2590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8" name="Holder 4">
            <a:extLst>
              <a:ext uri="{FF2B5EF4-FFF2-40B4-BE49-F238E27FC236}">
                <a16:creationId xmlns:a16="http://schemas.microsoft.com/office/drawing/2014/main" id="{4E430A03-26DA-4B60-8D8D-FDBA3E23A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5"/>
            <a:ext cx="16001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>
                <a:solidFill>
                  <a:srgbClr val="767779"/>
                </a:solidFill>
              </a:rPr>
              <a:t>www.gov.pl/rozwoj-praca-technologia 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DDCC3803-B36D-480F-BBE8-303C84789AF4}"/>
              </a:ext>
            </a:extLst>
          </p:cNvPr>
          <p:cNvGrpSpPr/>
          <p:nvPr userDrawn="1"/>
        </p:nvGrpSpPr>
        <p:grpSpPr>
          <a:xfrm>
            <a:off x="1887537" y="9007477"/>
            <a:ext cx="5343443" cy="1183797"/>
            <a:chOff x="5784850" y="9007475"/>
            <a:chExt cx="5343442" cy="1183797"/>
          </a:xfrm>
        </p:grpSpPr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052608D1-4033-47BC-8566-087F697756AA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941587AC-4BB5-471F-9ABE-C6648FA74FC2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32" name="Obraz 31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D5ED359B-9A23-4D4D-A0D4-DE700ABED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33" name="Obraz 32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8285F1AA-6865-4BF5-87D9-C670DBDD3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34" name="Obraz 33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84C6913C-5D13-4269-AC7A-186B9DF23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35" name="Obraz 34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8E4FDEDB-D2AA-465A-BB29-1C671F0D6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6" name="Obraz 35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6A5F5676-1D07-43E2-96A1-461310CA1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7" name="Obraz 36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44150FE0-E692-4121-95D3-29D9FF9DE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tat / wyrozni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856506D-FEEC-4EDD-9EEE-1751C7022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1"/>
            <a:ext cx="4020721" cy="16752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99" y="2757537"/>
            <a:ext cx="16330300" cy="6173739"/>
          </a:xfrm>
        </p:spPr>
        <p:txBody>
          <a:bodyPr anchor="ctr"/>
          <a:lstStyle>
            <a:lvl1pPr algn="ctr">
              <a:defRPr sz="5401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38003" y="9911906"/>
            <a:ext cx="2149038" cy="453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F7376D45-9EC9-44DB-9255-A828605B0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5"/>
            <a:ext cx="16001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/>
              <a:t>www.gov.pl/mrpit</a:t>
            </a:r>
            <a:endParaRPr lang="pl-PL" sz="1400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892B755E-87AF-46D5-8A34-243BBD35806B}"/>
              </a:ext>
            </a:extLst>
          </p:cNvPr>
          <p:cNvSpPr/>
          <p:nvPr/>
        </p:nvSpPr>
        <p:spPr>
          <a:xfrm flipV="1">
            <a:off x="1887538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4" name="Obraz 13">
            <a:hlinkClick r:id="rId3"/>
            <a:extLst>
              <a:ext uri="{FF2B5EF4-FFF2-40B4-BE49-F238E27FC236}">
                <a16:creationId xmlns:a16="http://schemas.microsoft.com/office/drawing/2014/main" id="{4BAFAF25-AFBA-447E-A69D-4F8C1FE57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851" y="9911680"/>
            <a:ext cx="261256" cy="261257"/>
          </a:xfrm>
          <a:prstGeom prst="rect">
            <a:avLst/>
          </a:prstGeom>
        </p:spPr>
      </p:pic>
      <p:pic>
        <p:nvPicPr>
          <p:cNvPr id="15" name="Obraz 14">
            <a:hlinkClick r:id="rId5"/>
            <a:extLst>
              <a:ext uri="{FF2B5EF4-FFF2-40B4-BE49-F238E27FC236}">
                <a16:creationId xmlns:a16="http://schemas.microsoft.com/office/drawing/2014/main" id="{10C502B8-2160-4283-AFE7-392E56C65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178" y="9945342"/>
            <a:ext cx="261256" cy="212271"/>
          </a:xfrm>
          <a:prstGeom prst="rect">
            <a:avLst/>
          </a:prstGeom>
        </p:spPr>
      </p:pic>
      <p:pic>
        <p:nvPicPr>
          <p:cNvPr id="16" name="Obraz 15">
            <a:hlinkClick r:id="rId7"/>
            <a:extLst>
              <a:ext uri="{FF2B5EF4-FFF2-40B4-BE49-F238E27FC236}">
                <a16:creationId xmlns:a16="http://schemas.microsoft.com/office/drawing/2014/main" id="{F1B25284-E469-407D-BF1E-07A28E64F2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362" y="9884691"/>
            <a:ext cx="401548" cy="281084"/>
          </a:xfrm>
          <a:prstGeom prst="rect">
            <a:avLst/>
          </a:prstGeom>
        </p:spPr>
      </p:pic>
      <p:pic>
        <p:nvPicPr>
          <p:cNvPr id="17" name="Obraz 16">
            <a:hlinkClick r:id="rId9"/>
            <a:extLst>
              <a:ext uri="{FF2B5EF4-FFF2-40B4-BE49-F238E27FC236}">
                <a16:creationId xmlns:a16="http://schemas.microsoft.com/office/drawing/2014/main" id="{185EDFF7-343D-4299-A2DE-22BA7629E2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898505" y="9929041"/>
            <a:ext cx="244873" cy="244873"/>
          </a:xfrm>
          <a:prstGeom prst="rect">
            <a:avLst/>
          </a:prstGeom>
        </p:spPr>
      </p:pic>
      <p:pic>
        <p:nvPicPr>
          <p:cNvPr id="18" name="Obraz 17">
            <a:hlinkClick r:id="rId11"/>
            <a:extLst>
              <a:ext uri="{FF2B5EF4-FFF2-40B4-BE49-F238E27FC236}">
                <a16:creationId xmlns:a16="http://schemas.microsoft.com/office/drawing/2014/main" id="{71725C24-FE24-4045-8622-F82E305ABB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911" y="9937175"/>
            <a:ext cx="228600" cy="228600"/>
          </a:xfrm>
          <a:prstGeom prst="rect">
            <a:avLst/>
          </a:prstGeom>
        </p:spPr>
      </p:pic>
      <p:pic>
        <p:nvPicPr>
          <p:cNvPr id="19" name="Obraz 18">
            <a:hlinkClick r:id="rId13"/>
            <a:extLst>
              <a:ext uri="{FF2B5EF4-FFF2-40B4-BE49-F238E27FC236}">
                <a16:creationId xmlns:a16="http://schemas.microsoft.com/office/drawing/2014/main" id="{0C01EA09-DB47-4578-923E-294679C05F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840" y="9911680"/>
            <a:ext cx="280141" cy="2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a + cytat / wyroznienie negatyw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856506D-FEEC-4EDD-9EEE-1751C7022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1"/>
            <a:ext cx="4020721" cy="16752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99" y="2757537"/>
            <a:ext cx="16330300" cy="6173739"/>
          </a:xfrm>
        </p:spPr>
        <p:txBody>
          <a:bodyPr anchor="ctr"/>
          <a:lstStyle>
            <a:lvl1pPr algn="ctr">
              <a:defRPr sz="5401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38003" y="9911906"/>
            <a:ext cx="2149038" cy="453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6661FF0B-0EEF-4B2A-AA72-84986B216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5"/>
            <a:ext cx="16001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/>
              <a:t>www.gov.pl/rozwoj-praca-technologia </a:t>
            </a:r>
            <a:endParaRPr lang="pl-PL" sz="1400" dirty="0"/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8EB9BD4E-FCF5-4497-A65D-48133D3A6F6B}"/>
              </a:ext>
            </a:extLst>
          </p:cNvPr>
          <p:cNvSpPr/>
          <p:nvPr userDrawn="1"/>
        </p:nvSpPr>
        <p:spPr>
          <a:xfrm flipV="1">
            <a:off x="1887538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2" name="Obraz 21">
            <a:hlinkClick r:id="rId3"/>
            <a:extLst>
              <a:ext uri="{FF2B5EF4-FFF2-40B4-BE49-F238E27FC236}">
                <a16:creationId xmlns:a16="http://schemas.microsoft.com/office/drawing/2014/main" id="{B5C85CB4-FB8B-4205-9A5A-822378F24D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851" y="9911680"/>
            <a:ext cx="261256" cy="261257"/>
          </a:xfrm>
          <a:prstGeom prst="rect">
            <a:avLst/>
          </a:prstGeom>
        </p:spPr>
      </p:pic>
      <p:pic>
        <p:nvPicPr>
          <p:cNvPr id="23" name="Obraz 22">
            <a:hlinkClick r:id="rId5"/>
            <a:extLst>
              <a:ext uri="{FF2B5EF4-FFF2-40B4-BE49-F238E27FC236}">
                <a16:creationId xmlns:a16="http://schemas.microsoft.com/office/drawing/2014/main" id="{364E68B4-DE20-476C-9A27-6066D89D8A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178" y="9945342"/>
            <a:ext cx="261256" cy="212271"/>
          </a:xfrm>
          <a:prstGeom prst="rect">
            <a:avLst/>
          </a:prstGeom>
        </p:spPr>
      </p:pic>
      <p:pic>
        <p:nvPicPr>
          <p:cNvPr id="24" name="Obraz 23">
            <a:hlinkClick r:id="rId7"/>
            <a:extLst>
              <a:ext uri="{FF2B5EF4-FFF2-40B4-BE49-F238E27FC236}">
                <a16:creationId xmlns:a16="http://schemas.microsoft.com/office/drawing/2014/main" id="{60B9FA82-AE78-40E7-B63E-55D242F79C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362" y="9884691"/>
            <a:ext cx="401548" cy="281084"/>
          </a:xfrm>
          <a:prstGeom prst="rect">
            <a:avLst/>
          </a:prstGeom>
        </p:spPr>
      </p:pic>
      <p:pic>
        <p:nvPicPr>
          <p:cNvPr id="25" name="Obraz 24">
            <a:hlinkClick r:id="rId9"/>
            <a:extLst>
              <a:ext uri="{FF2B5EF4-FFF2-40B4-BE49-F238E27FC236}">
                <a16:creationId xmlns:a16="http://schemas.microsoft.com/office/drawing/2014/main" id="{D38E9638-5524-4D7A-B6A2-7C10A97D7D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898505" y="9929041"/>
            <a:ext cx="244873" cy="244873"/>
          </a:xfrm>
          <a:prstGeom prst="rect">
            <a:avLst/>
          </a:prstGeom>
        </p:spPr>
      </p:pic>
      <p:pic>
        <p:nvPicPr>
          <p:cNvPr id="26" name="Obraz 25">
            <a:hlinkClick r:id="rId11"/>
            <a:extLst>
              <a:ext uri="{FF2B5EF4-FFF2-40B4-BE49-F238E27FC236}">
                <a16:creationId xmlns:a16="http://schemas.microsoft.com/office/drawing/2014/main" id="{445A5CD9-FB94-4A48-8DF8-E28A1AE955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911" y="9937175"/>
            <a:ext cx="228600" cy="228600"/>
          </a:xfrm>
          <a:prstGeom prst="rect">
            <a:avLst/>
          </a:prstGeom>
        </p:spPr>
      </p:pic>
      <p:pic>
        <p:nvPicPr>
          <p:cNvPr id="27" name="Obraz 26">
            <a:hlinkClick r:id="rId13"/>
            <a:extLst>
              <a:ext uri="{FF2B5EF4-FFF2-40B4-BE49-F238E27FC236}">
                <a16:creationId xmlns:a16="http://schemas.microsoft.com/office/drawing/2014/main" id="{D62C77B7-A745-4CAA-B2DB-608DD61A4D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840" y="9911680"/>
            <a:ext cx="280141" cy="2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84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6"/>
            <a:ext cx="12432349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66651" y="3521075"/>
            <a:ext cx="5638799" cy="54102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2">
              <a:spcBef>
                <a:spcPts val="80"/>
              </a:spcBef>
            </a:pPr>
            <a:fld id="{9938A621-5A8E-497E-9A8A-F0BECC9AA590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sp>
        <p:nvSpPr>
          <p:cNvPr id="8" name="Symbol zastępczy wykresu 7">
            <a:extLst>
              <a:ext uri="{FF2B5EF4-FFF2-40B4-BE49-F238E27FC236}">
                <a16:creationId xmlns:a16="http://schemas.microsoft.com/office/drawing/2014/main" id="{9D936D50-75EF-4D19-8EA0-FC2C17F9A25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898650" y="3521075"/>
            <a:ext cx="10210801" cy="5410200"/>
          </a:xfrm>
        </p:spPr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B8A3D60-5D1B-400B-A6A2-8FC1A714E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2"/>
            <a:ext cx="4020721" cy="1675299"/>
          </a:xfrm>
          <a:prstGeom prst="rect">
            <a:avLst/>
          </a:prstGeom>
        </p:spPr>
      </p:pic>
      <p:sp>
        <p:nvSpPr>
          <p:cNvPr id="9" name="Holder 4">
            <a:extLst>
              <a:ext uri="{FF2B5EF4-FFF2-40B4-BE49-F238E27FC236}">
                <a16:creationId xmlns:a16="http://schemas.microsoft.com/office/drawing/2014/main" id="{9779E1B5-702F-4405-B508-FC8117EA1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5"/>
            <a:ext cx="16001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E5CD056-B4CA-404C-9A58-233BE7F785DF}"/>
              </a:ext>
            </a:extLst>
          </p:cNvPr>
          <p:cNvGrpSpPr/>
          <p:nvPr userDrawn="1"/>
        </p:nvGrpSpPr>
        <p:grpSpPr>
          <a:xfrm>
            <a:off x="1887537" y="9007477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40229E74-6508-4024-900C-F0A94DC9CD9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702C2E3A-9039-4E0C-B285-3D4386E7D81A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96FA1BB3-E87C-4A9C-A7B9-7FFCC562C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48C22B59-9933-4176-9123-15F1A8F01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E6E9ABEE-01B9-4927-9685-9DC143360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8299FDBF-DC0E-4969-81E5-CA5E79D11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CD583684-78FC-4AAE-B41B-5D77D909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B4AD76E2-8B29-463B-8BDD-825936BD1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145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lko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6"/>
            <a:ext cx="12432349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2">
              <a:spcBef>
                <a:spcPts val="80"/>
              </a:spcBef>
            </a:pPr>
            <a:fld id="{9938A621-5A8E-497E-9A8A-F0BECC9AA590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sp>
        <p:nvSpPr>
          <p:cNvPr id="8" name="Symbol zastępczy wykresu 7">
            <a:extLst>
              <a:ext uri="{FF2B5EF4-FFF2-40B4-BE49-F238E27FC236}">
                <a16:creationId xmlns:a16="http://schemas.microsoft.com/office/drawing/2014/main" id="{9D936D50-75EF-4D19-8EA0-FC2C17F9A25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898651" y="3521075"/>
            <a:ext cx="16306800" cy="5410200"/>
          </a:xfrm>
        </p:spPr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B8A3D60-5D1B-400B-A6A2-8FC1A714E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2"/>
            <a:ext cx="4020721" cy="1675299"/>
          </a:xfrm>
          <a:prstGeom prst="rect">
            <a:avLst/>
          </a:prstGeom>
        </p:spPr>
      </p:pic>
      <p:sp>
        <p:nvSpPr>
          <p:cNvPr id="9" name="Holder 4">
            <a:extLst>
              <a:ext uri="{FF2B5EF4-FFF2-40B4-BE49-F238E27FC236}">
                <a16:creationId xmlns:a16="http://schemas.microsoft.com/office/drawing/2014/main" id="{1DC5747F-B2F4-42AD-B2C9-1339AB32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5"/>
            <a:ext cx="16001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F9088E8-060D-4754-A398-89A44113A519}"/>
              </a:ext>
            </a:extLst>
          </p:cNvPr>
          <p:cNvGrpSpPr/>
          <p:nvPr userDrawn="1"/>
        </p:nvGrpSpPr>
        <p:grpSpPr>
          <a:xfrm>
            <a:off x="1887537" y="9007477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B0AAA9BB-1509-48D8-A87B-2E588C2D6BF7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E92087D1-68D6-4277-BE66-BD0D8011DA57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9F99A339-997D-4679-8BA1-5B2FF9B7D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F72A58AD-AEB2-4569-9A4A-BEA452FC5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360F6A2D-DB62-4D28-9FC2-F084E1989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315EAB02-A160-44CA-A666-BC5815BD8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67140690-33D4-4B17-AA20-93A3BD08F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E42FA894-A777-4269-B2B5-3894B2307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672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emat rel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50" y="2757538"/>
            <a:ext cx="16318549" cy="1296939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77E5A3E-A384-46CE-AE07-0C69C1D3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0730" y="549277"/>
            <a:ext cx="4020721" cy="2359309"/>
          </a:xfrm>
          <a:prstGeom prst="rect">
            <a:avLst/>
          </a:prstGeom>
        </p:spPr>
      </p:pic>
      <p:sp>
        <p:nvSpPr>
          <p:cNvPr id="8" name="Symbol zastępczy obiektu SmartArt 7">
            <a:extLst>
              <a:ext uri="{FF2B5EF4-FFF2-40B4-BE49-F238E27FC236}">
                <a16:creationId xmlns:a16="http://schemas.microsoft.com/office/drawing/2014/main" id="{459C44DA-9174-41B7-B84C-CD52B70A8B89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242051" y="1158875"/>
            <a:ext cx="13862049" cy="777240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4C781513-F0F7-432F-993E-D60F00FB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3886200" cy="41148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ABE18FFF-5A09-4440-93FE-004BF54C6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5"/>
            <a:ext cx="16001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>
                <a:solidFill>
                  <a:srgbClr val="767779"/>
                </a:solidFill>
              </a:rPr>
              <a:t>www.gov.pl/mrpit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73714A55-80CE-43F0-B17E-8235F3174834}"/>
              </a:ext>
            </a:extLst>
          </p:cNvPr>
          <p:cNvGrpSpPr/>
          <p:nvPr userDrawn="1"/>
        </p:nvGrpSpPr>
        <p:grpSpPr>
          <a:xfrm>
            <a:off x="1887537" y="9007477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CC446321-2515-4D32-A60A-86235E44123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5A0817D0-28FE-42EB-85A5-962110A9D122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D77D1603-1AB1-40A5-A335-4BF1FDAF9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C23E86F1-E535-4256-BCDD-797F1C48B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96091F8D-FE59-41FA-9825-59049CDB1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73A55AC8-B416-4BE5-BA95-C64903F00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F550B88E-84B3-4224-AF76-72160F439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FBE6CCC3-8435-44A4-B22F-D26BA49C9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94FF51B6-C746-4D7F-967D-A5EFE0E71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5"/>
            <a:ext cx="16001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>
                <a:solidFill>
                  <a:srgbClr val="767779"/>
                </a:solidFill>
              </a:rPr>
              <a:t>www.gov.pl/mrpit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0428213-3637-4E3D-BB95-AA0106E03024}"/>
              </a:ext>
            </a:extLst>
          </p:cNvPr>
          <p:cNvGrpSpPr/>
          <p:nvPr userDrawn="1"/>
        </p:nvGrpSpPr>
        <p:grpSpPr>
          <a:xfrm>
            <a:off x="1887537" y="9007477"/>
            <a:ext cx="5343443" cy="1183797"/>
            <a:chOff x="5784850" y="9007475"/>
            <a:chExt cx="5343442" cy="1183797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4FF0610F-C87E-45D2-B41D-A3849A0DD3ED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99E07DD7-DD9E-499B-849D-EC666D77FD49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9" name="Obraz 8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A98F926C-83B1-43C4-B340-5680762BB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0" name="Obraz 9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463257D5-D9FE-42D4-8A66-51ED62D08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1" name="Obraz 10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96FE4044-243D-4691-99DC-73322F7A9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2" name="Obraz 11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6870E984-733D-414C-8ABC-B94800CB8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3" name="Obraz 12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1CAD5FA0-5594-4F93-99D6-144F60ED6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4" name="Obraz 13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57F2C8E6-6B86-494F-97E2-3A62BB263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l fotografi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17586" y="4118769"/>
            <a:ext cx="14287863" cy="208982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8001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8"/>
            <a:ext cx="14299614" cy="2827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45FC68C2-5BBC-4722-BD2B-20EA7133F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14153"/>
            <a:ext cx="7256908" cy="30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2"/>
            <a:ext cx="4020721" cy="1675299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D9C0DB0-74F6-4433-B5F9-0907A48ED0EE}"/>
              </a:ext>
            </a:extLst>
          </p:cNvPr>
          <p:cNvSpPr/>
          <p:nvPr/>
        </p:nvSpPr>
        <p:spPr>
          <a:xfrm flipV="1">
            <a:off x="1738011" y="7345237"/>
            <a:ext cx="2065640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rgbClr val="D11632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68508" y="8692651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www.twitter.com/mrpit_gov_pl</a:t>
            </a:r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68508" y="9082559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www.facebook.com/MRPiTGOVPL</a:t>
            </a: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95640" y="9488114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www.youtube.com/MRPIT_GOV_PL</a:t>
            </a:r>
          </a:p>
        </p:txBody>
      </p:sp>
      <p:sp>
        <p:nvSpPr>
          <p:cNvPr id="24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95640" y="10224654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www.instagram.com/ministerstworozwoju </a:t>
            </a:r>
          </a:p>
        </p:txBody>
      </p:sp>
      <p:sp>
        <p:nvSpPr>
          <p:cNvPr id="25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95640" y="9858833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www.linkedin.com/company/mrpit_gov_pl</a:t>
            </a:r>
          </a:p>
        </p:txBody>
      </p:sp>
      <p:sp>
        <p:nvSpPr>
          <p:cNvPr id="26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76014" y="8296232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www.gov.pl/rozwoj-praca-technologia</a:t>
            </a:r>
          </a:p>
        </p:txBody>
      </p:sp>
      <p:pic>
        <p:nvPicPr>
          <p:cNvPr id="27" name="Obraz 26" descr="Obraz zawierający rysunek&#10;&#10;Opis wygenerowany automatycznie">
            <a:hlinkClick r:id="rId3"/>
            <a:extLst>
              <a:ext uri="{FF2B5EF4-FFF2-40B4-BE49-F238E27FC236}">
                <a16:creationId xmlns:a16="http://schemas.microsoft.com/office/drawing/2014/main" id="{6BD5BBA1-84F2-4494-9173-C5CB25305B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70051" y="8245476"/>
            <a:ext cx="244873" cy="244873"/>
          </a:xfrm>
          <a:prstGeom prst="rect">
            <a:avLst/>
          </a:prstGeom>
        </p:spPr>
      </p:pic>
      <p:pic>
        <p:nvPicPr>
          <p:cNvPr id="28" name="Obraz 27" descr="Obraz zawierający siekiera&#10;&#10;Opis wygenerowany automatycznie">
            <a:hlinkClick r:id="rId5"/>
            <a:extLst>
              <a:ext uri="{FF2B5EF4-FFF2-40B4-BE49-F238E27FC236}">
                <a16:creationId xmlns:a16="http://schemas.microsoft.com/office/drawing/2014/main" id="{DF148978-8F09-4850-9366-A736CD316C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2" y="8642806"/>
            <a:ext cx="261256" cy="212271"/>
          </a:xfrm>
          <a:prstGeom prst="rect">
            <a:avLst/>
          </a:prstGeom>
        </p:spPr>
      </p:pic>
      <p:pic>
        <p:nvPicPr>
          <p:cNvPr id="29" name="Obraz 28" descr="Obraz zawierający rysunek&#10;&#10;Opis wygenerowany automatycznie">
            <a:hlinkClick r:id="rId7"/>
            <a:extLst>
              <a:ext uri="{FF2B5EF4-FFF2-40B4-BE49-F238E27FC236}">
                <a16:creationId xmlns:a16="http://schemas.microsoft.com/office/drawing/2014/main" id="{DABE0AAB-C356-416D-806D-D675FF9CFC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2" y="9007477"/>
            <a:ext cx="261256" cy="261257"/>
          </a:xfrm>
          <a:prstGeom prst="rect">
            <a:avLst/>
          </a:prstGeom>
        </p:spPr>
      </p:pic>
      <p:pic>
        <p:nvPicPr>
          <p:cNvPr id="30" name="Obraz 29" descr="Obraz zawierający rysunek&#10;&#10;Opis wygenerowany automatycznie">
            <a:hlinkClick r:id="rId9"/>
            <a:extLst>
              <a:ext uri="{FF2B5EF4-FFF2-40B4-BE49-F238E27FC236}">
                <a16:creationId xmlns:a16="http://schemas.microsoft.com/office/drawing/2014/main" id="{4AD7FBEF-8365-42CE-A76E-C37134C3906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9" y="9464675"/>
            <a:ext cx="326572" cy="228600"/>
          </a:xfrm>
          <a:prstGeom prst="rect">
            <a:avLst/>
          </a:prstGeom>
        </p:spPr>
      </p:pic>
      <p:pic>
        <p:nvPicPr>
          <p:cNvPr id="31" name="Obraz 30" descr="Obraz zawierający budynek&#10;&#10;Opis wygenerowany automatycznie">
            <a:hlinkClick r:id="rId11"/>
            <a:extLst>
              <a:ext uri="{FF2B5EF4-FFF2-40B4-BE49-F238E27FC236}">
                <a16:creationId xmlns:a16="http://schemas.microsoft.com/office/drawing/2014/main" id="{5D58C930-EFB8-40C0-BCED-FCD5BEA6C0E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49" y="9845675"/>
            <a:ext cx="228600" cy="228600"/>
          </a:xfrm>
          <a:prstGeom prst="rect">
            <a:avLst/>
          </a:prstGeom>
        </p:spPr>
      </p:pic>
      <p:pic>
        <p:nvPicPr>
          <p:cNvPr id="32" name="Obraz 31" descr="Obraz zawierający rysunek&#10;&#10;Opis wygenerowany automatycznie">
            <a:hlinkClick r:id="rId13"/>
            <a:extLst>
              <a:ext uri="{FF2B5EF4-FFF2-40B4-BE49-F238E27FC236}">
                <a16:creationId xmlns:a16="http://schemas.microsoft.com/office/drawing/2014/main" id="{910F33B3-C553-42CF-8150-D039271F84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1" y="10226675"/>
            <a:ext cx="280141" cy="279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2"/>
            <a:ext cx="4020721" cy="1675299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9" y="9943755"/>
            <a:ext cx="16001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BA2122C-A3DF-408F-850C-316CA70223E5}"/>
              </a:ext>
            </a:extLst>
          </p:cNvPr>
          <p:cNvGrpSpPr/>
          <p:nvPr userDrawn="1"/>
        </p:nvGrpSpPr>
        <p:grpSpPr>
          <a:xfrm>
            <a:off x="5784851" y="9007477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ED9C0DB0-74F6-4433-B5F9-0907A48ED0EE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032F6D97-9178-428A-AB4C-CE45FB7E2150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5" name="Obraz 14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DABE0AAB-C356-416D-806D-D675FF9C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6" name="Obraz 15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DF148978-8F09-4850-9366-A736CD316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4AD7FBEF-8365-42CE-A76E-C37134C39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8" name="Obraz 17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6BD5BBA1-84F2-4494-9173-C5CB25305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9" name="Obraz 18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5D58C930-EFB8-40C0-BCED-FCD5BEA6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910F33B3-C553-42CF-8150-D039271F8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038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negatywowy + fotografia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856506D-FEEC-4EDD-9EEE-1751C7022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1"/>
            <a:ext cx="4020721" cy="16752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50" y="1158876"/>
            <a:ext cx="12432349" cy="1600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38003" y="9911906"/>
            <a:ext cx="2149038" cy="453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F98191BF-B6F1-42B0-A4E5-D767D9CA8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54BA32D5-9400-4E83-8CCA-95318862A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9" y="9943755"/>
            <a:ext cx="16001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/>
              <a:t>www.gov.pl/rrozwoj-praca-technologia</a:t>
            </a:r>
            <a:endParaRPr lang="pl-PL" sz="1400" dirty="0"/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D021F9AD-0118-4D01-802D-F6FEE5E30E7E}"/>
              </a:ext>
            </a:extLst>
          </p:cNvPr>
          <p:cNvSpPr/>
          <p:nvPr userDrawn="1"/>
        </p:nvSpPr>
        <p:spPr>
          <a:xfrm flipV="1">
            <a:off x="5784851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4" name="Obraz 23">
            <a:hlinkClick r:id="rId3"/>
            <a:extLst>
              <a:ext uri="{FF2B5EF4-FFF2-40B4-BE49-F238E27FC236}">
                <a16:creationId xmlns:a16="http://schemas.microsoft.com/office/drawing/2014/main" id="{BC525C8B-C0BD-458F-92A1-A233C81A23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6164" y="9911680"/>
            <a:ext cx="261256" cy="261257"/>
          </a:xfrm>
          <a:prstGeom prst="rect">
            <a:avLst/>
          </a:prstGeom>
        </p:spPr>
      </p:pic>
      <p:pic>
        <p:nvPicPr>
          <p:cNvPr id="25" name="Obraz 24">
            <a:hlinkClick r:id="rId5"/>
            <a:extLst>
              <a:ext uri="{FF2B5EF4-FFF2-40B4-BE49-F238E27FC236}">
                <a16:creationId xmlns:a16="http://schemas.microsoft.com/office/drawing/2014/main" id="{C0A7D4D0-9D49-4DD8-8DC8-C25E17478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1492" y="9945342"/>
            <a:ext cx="261256" cy="212271"/>
          </a:xfrm>
          <a:prstGeom prst="rect">
            <a:avLst/>
          </a:prstGeom>
        </p:spPr>
      </p:pic>
      <p:pic>
        <p:nvPicPr>
          <p:cNvPr id="26" name="Obraz 25">
            <a:hlinkClick r:id="rId7"/>
            <a:extLst>
              <a:ext uri="{FF2B5EF4-FFF2-40B4-BE49-F238E27FC236}">
                <a16:creationId xmlns:a16="http://schemas.microsoft.com/office/drawing/2014/main" id="{A596CFBE-4767-46CD-B59D-F2F7FEBD23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674" y="9884691"/>
            <a:ext cx="401548" cy="281084"/>
          </a:xfrm>
          <a:prstGeom prst="rect">
            <a:avLst/>
          </a:prstGeom>
        </p:spPr>
      </p:pic>
      <p:pic>
        <p:nvPicPr>
          <p:cNvPr id="27" name="Obraz 26">
            <a:hlinkClick r:id="rId9"/>
            <a:extLst>
              <a:ext uri="{FF2B5EF4-FFF2-40B4-BE49-F238E27FC236}">
                <a16:creationId xmlns:a16="http://schemas.microsoft.com/office/drawing/2014/main" id="{8D1D92D9-A72A-4C88-9141-F96165477B4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5795819" y="9929041"/>
            <a:ext cx="244873" cy="244873"/>
          </a:xfrm>
          <a:prstGeom prst="rect">
            <a:avLst/>
          </a:prstGeom>
        </p:spPr>
      </p:pic>
      <p:pic>
        <p:nvPicPr>
          <p:cNvPr id="28" name="Obraz 27">
            <a:hlinkClick r:id="rId11"/>
            <a:extLst>
              <a:ext uri="{FF2B5EF4-FFF2-40B4-BE49-F238E27FC236}">
                <a16:creationId xmlns:a16="http://schemas.microsoft.com/office/drawing/2014/main" id="{1A2A9A57-E362-4D1A-8C58-A18F03D81C7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224" y="9937175"/>
            <a:ext cx="228600" cy="228600"/>
          </a:xfrm>
          <a:prstGeom prst="rect">
            <a:avLst/>
          </a:prstGeom>
        </p:spPr>
      </p:pic>
      <p:pic>
        <p:nvPicPr>
          <p:cNvPr id="29" name="Obraz 28">
            <a:hlinkClick r:id="rId13"/>
            <a:extLst>
              <a:ext uri="{FF2B5EF4-FFF2-40B4-BE49-F238E27FC236}">
                <a16:creationId xmlns:a16="http://schemas.microsoft.com/office/drawing/2014/main" id="{ECDF42DF-6A2B-4522-A68A-A934389D29F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152" y="9911680"/>
            <a:ext cx="280141" cy="2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2"/>
            <a:ext cx="4020721" cy="1675299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 numCol="2" spcCol="432000"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9" y="9943754"/>
            <a:ext cx="16001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400">
                <a:solidFill>
                  <a:srgbClr val="767779"/>
                </a:solidFill>
              </a:defRPr>
            </a:lvl1pPr>
          </a:lstStyle>
          <a:p>
            <a:r>
              <a:rPr lang="pl-PL"/>
              <a:t>www.gov.pl/mrpit</a:t>
            </a:r>
            <a:endParaRPr lang="pl-PL" dirty="0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BA2122C-A3DF-408F-850C-316CA70223E5}"/>
              </a:ext>
            </a:extLst>
          </p:cNvPr>
          <p:cNvGrpSpPr/>
          <p:nvPr userDrawn="1"/>
        </p:nvGrpSpPr>
        <p:grpSpPr>
          <a:xfrm>
            <a:off x="5784851" y="9007477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ED9C0DB0-74F6-4433-B5F9-0907A48ED0EE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032F6D97-9178-428A-AB4C-CE45FB7E2150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5" name="Obraz 14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DABE0AAB-C356-416D-806D-D675FF9C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6" name="Obraz 15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DF148978-8F09-4850-9366-A736CD316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4AD7FBEF-8365-42CE-A76E-C37134C39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8" name="Obraz 17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6BD5BBA1-84F2-4494-9173-C5CB25305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9" name="Obraz 18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5D58C930-EFB8-40C0-BCED-FCD5BEA6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910F33B3-C553-42CF-8150-D039271F8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4352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grafia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55445417-538C-4EFD-A11E-9B31B0D91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2"/>
            <a:ext cx="4020721" cy="1675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5C2820AB-AA1E-4549-A3AC-119755E06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49" y="3521075"/>
            <a:ext cx="6324601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85ABD2B4-B2ED-4788-A42C-16C75AA748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5700" y="3521075"/>
            <a:ext cx="7518400" cy="5410200"/>
          </a:xfrm>
          <a:noFill/>
        </p:spPr>
        <p:txBody>
          <a:bodyPr/>
          <a:lstStyle/>
          <a:p>
            <a:endParaRPr lang="pl-PL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9F42ED10-9CC8-44F9-BD61-C2E852D35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9" y="9943755"/>
            <a:ext cx="16001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>
                <a:solidFill>
                  <a:srgbClr val="767779"/>
                </a:solidFill>
              </a:rPr>
              <a:t>www.gov.pl/mrpit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2BE20A8-4967-4E5B-AEBB-29494D58EEB2}"/>
              </a:ext>
            </a:extLst>
          </p:cNvPr>
          <p:cNvGrpSpPr/>
          <p:nvPr userDrawn="1"/>
        </p:nvGrpSpPr>
        <p:grpSpPr>
          <a:xfrm>
            <a:off x="5784851" y="9007477"/>
            <a:ext cx="5343443" cy="1183797"/>
            <a:chOff x="5784850" y="9007475"/>
            <a:chExt cx="5343442" cy="1183797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D97C4C53-5567-4A1C-B153-EFF317FC6A86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BDA7F4E6-8997-4F3A-873B-26C9D5E3ECD3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26" name="Obraz 25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F4537895-D5F9-460E-BD7D-78487F801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27" name="Obraz 26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D7D6DDFF-3EDA-4878-8DBB-7C648E6DD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8" name="Obraz 27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30258F8C-3B08-46B2-94F5-ACEB36519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9" name="Obraz 28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89112F54-F598-44AA-AE09-E758A5E11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0" name="Obraz 29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7042285B-468F-4E5A-8F2B-B2371272B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1" name="Obraz 30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1D592934-1E80-4362-BD92-0C65A44BF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7426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7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graf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55445417-538C-4EFD-A11E-9B31B0D91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2"/>
            <a:ext cx="4020721" cy="1675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5C2820AB-AA1E-4549-A3AC-119755E06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85ABD2B4-B2ED-4788-A42C-16C75AA748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8750" y="3521075"/>
            <a:ext cx="5410200" cy="5410200"/>
          </a:xfrm>
          <a:noFill/>
        </p:spPr>
        <p:txBody>
          <a:bodyPr/>
          <a:lstStyle/>
          <a:p>
            <a:endParaRPr lang="pl-PL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C02A7C95-0D04-4F82-A77B-55B051347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9" y="9943755"/>
            <a:ext cx="16001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4CDA2D86-9E87-4E8B-88E2-0603DEBA0519}"/>
              </a:ext>
            </a:extLst>
          </p:cNvPr>
          <p:cNvGrpSpPr/>
          <p:nvPr userDrawn="1"/>
        </p:nvGrpSpPr>
        <p:grpSpPr>
          <a:xfrm>
            <a:off x="5784851" y="9007477"/>
            <a:ext cx="5343443" cy="1183797"/>
            <a:chOff x="5784850" y="9007475"/>
            <a:chExt cx="5343442" cy="1183797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B71011DA-6639-4A92-8018-4AB5718CA83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3678A7F7-17D2-4000-9BDA-AAC445F3782C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26" name="Obraz 25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2E28505F-067C-4B2A-97DF-B7D7EB8FF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27" name="Obraz 26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781BA3EE-64D4-4137-8649-487B40FAF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8" name="Obraz 27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50DD4E4D-264D-4A26-88D0-D24F32178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9" name="Obraz 28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DC700540-AF78-4B44-951B-B994A1375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0" name="Obraz 29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05A1E914-6C72-43FA-B098-E7932ADA8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1" name="Obraz 30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90A117E1-5D77-4A86-BAD1-9584A3E9A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8516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7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cytat/wyrozni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069741BC-9898-4040-82B9-6847358830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0650" y="-60325"/>
            <a:ext cx="16687800" cy="11506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900" y="2757538"/>
            <a:ext cx="7936551" cy="1296939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1282"/>
            <a:ext cx="4020721" cy="1675299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8649" y="4816475"/>
            <a:ext cx="7924800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C97FDC3-A4FE-4B4C-AB8E-51B49D86ED88}"/>
              </a:ext>
            </a:extLst>
          </p:cNvPr>
          <p:cNvSpPr txBox="1">
            <a:spLocks/>
          </p:cNvSpPr>
          <p:nvPr userDrawn="1"/>
        </p:nvSpPr>
        <p:spPr>
          <a:xfrm>
            <a:off x="12566651" y="1539876"/>
            <a:ext cx="7537449" cy="78486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Lato"/>
                <a:ea typeface="+mj-ea"/>
                <a:cs typeface="Lato"/>
              </a:defRPr>
            </a:lvl1pPr>
          </a:lstStyle>
          <a:p>
            <a:pPr algn="l"/>
            <a:r>
              <a:rPr lang="pl-PL" sz="5401" kern="0" dirty="0"/>
              <a:t>Kliknij, aby edytować styl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DED3717E-74D3-426B-8E46-38FE64B52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6651" y="1539875"/>
            <a:ext cx="5638799" cy="7848600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1200"/>
              </a:spcAft>
              <a:defRPr sz="5401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spcAft>
                <a:spcPts val="1200"/>
              </a:spcAft>
              <a:defRPr sz="5401"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spcAft>
                <a:spcPts val="1200"/>
              </a:spcAft>
              <a:defRPr sz="5401"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spcAft>
                <a:spcPts val="1200"/>
              </a:spcAft>
              <a:defRPr sz="5401"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spcAft>
                <a:spcPts val="1200"/>
              </a:spcAft>
              <a:defRPr sz="5401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AE380E41-8FDF-4109-BB4D-9771E2566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5"/>
            <a:ext cx="16001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>
                <a:solidFill>
                  <a:srgbClr val="767779"/>
                </a:solidFill>
              </a:rPr>
              <a:t>www.gov.pl/mrpit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815FFDB-4A29-4C58-99F0-F0055E8733BD}"/>
              </a:ext>
            </a:extLst>
          </p:cNvPr>
          <p:cNvGrpSpPr/>
          <p:nvPr userDrawn="1"/>
        </p:nvGrpSpPr>
        <p:grpSpPr>
          <a:xfrm>
            <a:off x="1887537" y="9007477"/>
            <a:ext cx="5343443" cy="1183797"/>
            <a:chOff x="5784850" y="9007475"/>
            <a:chExt cx="5343442" cy="1183797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8C4AE0F-F2E5-4A01-B111-69FEBB450015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123727B5-E373-4CE2-A71E-9516C5F8A9AA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8" name="Obraz 17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A1A49851-1B8F-485D-B772-36A4BFE8C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9" name="Obraz 18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6473B43A-85E1-4B47-B88D-C7EA9266D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B0A44765-8252-4BA9-B385-D4CA0190D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1" name="Obraz 20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2B2BA3AC-7B48-442D-AA02-6128912FE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22" name="Obraz 21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57DAD9DA-1737-4A91-ABBD-768D7FB32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3" name="Obraz 22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333226CB-DB3F-45EB-9FDC-BE085851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773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899" y="2757538"/>
            <a:ext cx="16330300" cy="7635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6899" y="4066183"/>
            <a:ext cx="16330300" cy="47888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624050" y="9911908"/>
            <a:ext cx="16119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76777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605251" y="9911906"/>
            <a:ext cx="1611948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950" b="0" i="0">
                <a:solidFill>
                  <a:srgbClr val="767779"/>
                </a:solidFill>
                <a:latin typeface="Lato"/>
                <a:cs typeface="Lato"/>
              </a:defRPr>
            </a:lvl1pPr>
          </a:lstStyle>
          <a:p>
            <a:pPr marL="38102">
              <a:spcBef>
                <a:spcPts val="80"/>
              </a:spcBef>
            </a:pPr>
            <a:fld id="{81D60167-4931-47E6-BA6A-407CBD079E47}" type="slidenum">
              <a:rPr lang="pl-PL" spc="11" smtClean="0"/>
              <a:pPr marL="38102">
                <a:spcBef>
                  <a:spcPts val="80"/>
                </a:spcBef>
              </a:pPr>
              <a:t>‹#›</a:t>
            </a:fld>
            <a:endParaRPr lang="pl-PL" spc="1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78" r:id="rId4"/>
    <p:sldLayoutId id="2147483670" r:id="rId5"/>
    <p:sldLayoutId id="2147483676" r:id="rId6"/>
    <p:sldLayoutId id="2147483677" r:id="rId7"/>
    <p:sldLayoutId id="2147483669" r:id="rId8"/>
    <p:sldLayoutId id="2147483675" r:id="rId9"/>
    <p:sldLayoutId id="2147483663" r:id="rId10"/>
    <p:sldLayoutId id="2147483673" r:id="rId11"/>
    <p:sldLayoutId id="2147483674" r:id="rId12"/>
    <p:sldLayoutId id="2147483666" r:id="rId13"/>
    <p:sldLayoutId id="2147483672" r:id="rId14"/>
    <p:sldLayoutId id="2147483664" r:id="rId15"/>
    <p:sldLayoutId id="2147483665" r:id="rId16"/>
  </p:sldLayoutIdLst>
  <p:hf hdr="0" dt="0"/>
  <p:txStyles>
    <p:titleStyle>
      <a:lvl1pPr>
        <a:defRPr sz="5401" baseline="0">
          <a:noFill/>
          <a:latin typeface="+mj-lt"/>
          <a:ea typeface="+mj-ea"/>
          <a:cs typeface="+mj-cs"/>
        </a:defRPr>
      </a:lvl1pPr>
    </p:titleStyle>
    <p:bodyStyle>
      <a:lvl1pPr marL="0" algn="l">
        <a:lnSpc>
          <a:spcPct val="150000"/>
        </a:lnSpc>
        <a:defRPr sz="3600">
          <a:latin typeface="+mn-lt"/>
          <a:ea typeface="+mn-ea"/>
          <a:cs typeface="+mn-cs"/>
        </a:defRPr>
      </a:lvl1pPr>
      <a:lvl2pPr marL="457216">
        <a:defRPr>
          <a:latin typeface="+mn-lt"/>
          <a:ea typeface="+mn-ea"/>
          <a:cs typeface="+mn-cs"/>
        </a:defRPr>
      </a:lvl2pPr>
      <a:lvl3pPr marL="914430">
        <a:defRPr>
          <a:latin typeface="+mn-lt"/>
          <a:ea typeface="+mn-ea"/>
          <a:cs typeface="+mn-cs"/>
        </a:defRPr>
      </a:lvl3pPr>
      <a:lvl4pPr marL="1371645">
        <a:defRPr>
          <a:latin typeface="+mn-lt"/>
          <a:ea typeface="+mn-ea"/>
          <a:cs typeface="+mn-cs"/>
        </a:defRPr>
      </a:lvl4pPr>
      <a:lvl5pPr marL="1828861">
        <a:defRPr>
          <a:latin typeface="+mn-lt"/>
          <a:ea typeface="+mn-ea"/>
          <a:cs typeface="+mn-cs"/>
        </a:defRPr>
      </a:lvl5pPr>
      <a:lvl6pPr marL="2286077">
        <a:defRPr>
          <a:latin typeface="+mn-lt"/>
          <a:ea typeface="+mn-ea"/>
          <a:cs typeface="+mn-cs"/>
        </a:defRPr>
      </a:lvl6pPr>
      <a:lvl7pPr marL="2743291">
        <a:defRPr>
          <a:latin typeface="+mn-lt"/>
          <a:ea typeface="+mn-ea"/>
          <a:cs typeface="+mn-cs"/>
        </a:defRPr>
      </a:lvl7pPr>
      <a:lvl8pPr marL="3200507">
        <a:defRPr>
          <a:latin typeface="+mn-lt"/>
          <a:ea typeface="+mn-ea"/>
          <a:cs typeface="+mn-cs"/>
        </a:defRPr>
      </a:lvl8pPr>
      <a:lvl9pPr marL="36577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16">
        <a:defRPr>
          <a:latin typeface="+mn-lt"/>
          <a:ea typeface="+mn-ea"/>
          <a:cs typeface="+mn-cs"/>
        </a:defRPr>
      </a:lvl2pPr>
      <a:lvl3pPr marL="914430">
        <a:defRPr>
          <a:latin typeface="+mn-lt"/>
          <a:ea typeface="+mn-ea"/>
          <a:cs typeface="+mn-cs"/>
        </a:defRPr>
      </a:lvl3pPr>
      <a:lvl4pPr marL="1371645">
        <a:defRPr>
          <a:latin typeface="+mn-lt"/>
          <a:ea typeface="+mn-ea"/>
          <a:cs typeface="+mn-cs"/>
        </a:defRPr>
      </a:lvl4pPr>
      <a:lvl5pPr marL="1828861">
        <a:defRPr>
          <a:latin typeface="+mn-lt"/>
          <a:ea typeface="+mn-ea"/>
          <a:cs typeface="+mn-cs"/>
        </a:defRPr>
      </a:lvl5pPr>
      <a:lvl6pPr marL="2286077">
        <a:defRPr>
          <a:latin typeface="+mn-lt"/>
          <a:ea typeface="+mn-ea"/>
          <a:cs typeface="+mn-cs"/>
        </a:defRPr>
      </a:lvl6pPr>
      <a:lvl7pPr marL="2743291">
        <a:defRPr>
          <a:latin typeface="+mn-lt"/>
          <a:ea typeface="+mn-ea"/>
          <a:cs typeface="+mn-cs"/>
        </a:defRPr>
      </a:lvl7pPr>
      <a:lvl8pPr marL="3200507">
        <a:defRPr>
          <a:latin typeface="+mn-lt"/>
          <a:ea typeface="+mn-ea"/>
          <a:cs typeface="+mn-cs"/>
        </a:defRPr>
      </a:lvl8pPr>
      <a:lvl9pPr marL="3657722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38" userDrawn="1">
          <p15:clr>
            <a:srgbClr val="F26B43"/>
          </p15:clr>
        </p15:guide>
        <p15:guide id="2" orient="horz" pos="5626" userDrawn="1">
          <p15:clr>
            <a:srgbClr val="F26B43"/>
          </p15:clr>
        </p15:guide>
        <p15:guide id="3" pos="1196" userDrawn="1">
          <p15:clr>
            <a:srgbClr val="F26B43"/>
          </p15:clr>
        </p15:guide>
        <p15:guide id="4" pos="6333" userDrawn="1">
          <p15:clr>
            <a:srgbClr val="F26B43"/>
          </p15:clr>
        </p15:guide>
        <p15:guide id="5" pos="11468" userDrawn="1">
          <p15:clr>
            <a:srgbClr val="F26B43"/>
          </p15:clr>
        </p15:guide>
        <p15:guide id="6" orient="horz" pos="2218" userDrawn="1">
          <p15:clr>
            <a:srgbClr val="F26B43"/>
          </p15:clr>
        </p15:guide>
        <p15:guide id="7" orient="horz" pos="2554" userDrawn="1">
          <p15:clr>
            <a:srgbClr val="F26B43"/>
          </p15:clr>
        </p15:guide>
        <p15:guide id="8" orient="horz" pos="6250" userDrawn="1">
          <p15:clr>
            <a:srgbClr val="F26B43"/>
          </p15:clr>
        </p15:guide>
        <p15:guide id="9" pos="1052" userDrawn="1">
          <p15:clr>
            <a:srgbClr val="F26B43"/>
          </p15:clr>
        </p15:guide>
        <p15:guide id="10" orient="horz" pos="826" userDrawn="1">
          <p15:clr>
            <a:srgbClr val="F26B43"/>
          </p15:clr>
        </p15:guide>
        <p15:guide id="11" pos="8924" userDrawn="1">
          <p15:clr>
            <a:srgbClr val="F26B43"/>
          </p15:clr>
        </p15:guide>
        <p15:guide id="12" pos="3788" userDrawn="1">
          <p15:clr>
            <a:srgbClr val="F26B43"/>
          </p15:clr>
        </p15:guide>
        <p15:guide id="13" pos="7629" userDrawn="1">
          <p15:clr>
            <a:srgbClr val="F26B43"/>
          </p15:clr>
        </p15:guide>
        <p15:guide id="14" pos="6187" userDrawn="1">
          <p15:clr>
            <a:srgbClr val="F26B43"/>
          </p15:clr>
        </p15:guide>
        <p15:guide id="15" pos="7773" userDrawn="1">
          <p15:clr>
            <a:srgbClr val="F26B43"/>
          </p15:clr>
        </p15:guide>
        <p15:guide id="16" pos="6477" userDrawn="1">
          <p15:clr>
            <a:srgbClr val="F26B43"/>
          </p15:clr>
        </p15:guide>
        <p15:guide id="17" pos="7916" userDrawn="1">
          <p15:clr>
            <a:srgbClr val="F26B43"/>
          </p15:clr>
        </p15:guide>
        <p15:guide id="18" pos="3932" userDrawn="1">
          <p15:clr>
            <a:srgbClr val="F26B43"/>
          </p15:clr>
        </p15:guide>
        <p15:guide id="19" pos="3644" userDrawn="1">
          <p15:clr>
            <a:srgbClr val="F26B43"/>
          </p15:clr>
        </p15:guide>
        <p15:guide id="20" pos="9068" userDrawn="1">
          <p15:clr>
            <a:srgbClr val="F26B43"/>
          </p15:clr>
        </p15:guide>
        <p15:guide id="21" pos="9212" userDrawn="1">
          <p15:clr>
            <a:srgbClr val="F26B43"/>
          </p15:clr>
        </p15:guide>
        <p15:guide id="22" orient="horz" pos="3034" userDrawn="1">
          <p15:clr>
            <a:srgbClr val="F26B43"/>
          </p15:clr>
        </p15:guide>
        <p15:guide id="23" orient="horz" pos="7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cin.jaczewski@mrpit.gov.p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DC575F7D-F597-46C8-AB8C-3F801043D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3787776"/>
            <a:ext cx="17373600" cy="208982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301" dirty="0"/>
              <a:t>Propozycja Ministerstwa Rozwoju i Technologii </a:t>
            </a:r>
            <a:br>
              <a:rPr lang="pl-PL" sz="5301" dirty="0"/>
            </a:br>
            <a:br>
              <a:rPr lang="pl-PL" sz="5301" dirty="0"/>
            </a:br>
            <a:r>
              <a:rPr lang="pl-PL" sz="6601" dirty="0"/>
              <a:t>w zakresie wsparcia społeczności energetycznych</a:t>
            </a:r>
            <a:br>
              <a:rPr lang="pl-PL" sz="6601" dirty="0"/>
            </a:br>
            <a:br>
              <a:rPr lang="pl-PL" sz="6601" dirty="0"/>
            </a:br>
            <a:r>
              <a:rPr lang="pl-PL" sz="5301" dirty="0"/>
              <a:t>w ramach Krajowego Planu Odbudowy</a:t>
            </a:r>
            <a:br>
              <a:rPr lang="pl-PL" sz="5301" dirty="0"/>
            </a:br>
            <a:br>
              <a:rPr lang="pl-PL" sz="5301" dirty="0"/>
            </a:br>
            <a:r>
              <a:rPr lang="pl-PL" sz="5301" dirty="0">
                <a:highlight>
                  <a:srgbClr val="FFFF00"/>
                </a:highlight>
              </a:rPr>
              <a:t>Kryteria wyboru przedsięwzięć w ramach części przedinwestycyjnej</a:t>
            </a:r>
          </a:p>
        </p:txBody>
      </p:sp>
      <p:sp>
        <p:nvSpPr>
          <p:cNvPr id="5" name="Podtytuł 1"/>
          <p:cNvSpPr txBox="1">
            <a:spLocks/>
          </p:cNvSpPr>
          <p:nvPr/>
        </p:nvSpPr>
        <p:spPr>
          <a:xfrm>
            <a:off x="3994147" y="7374895"/>
            <a:ext cx="12153900" cy="2971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  <a:p>
            <a:pPr algn="ctr"/>
            <a:endParaRPr lang="pl-PL" sz="3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23" y="-209551"/>
            <a:ext cx="5196948" cy="4351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1"/>
          <p:cNvSpPr txBox="1">
            <a:spLocks/>
          </p:cNvSpPr>
          <p:nvPr/>
        </p:nvSpPr>
        <p:spPr>
          <a:xfrm>
            <a:off x="679451" y="2606675"/>
            <a:ext cx="18592798" cy="815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dirty="0"/>
          </a:p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831852" y="2073275"/>
            <a:ext cx="18592798" cy="906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 algn="just"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-133350"/>
            <a:ext cx="3067714" cy="2568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02" y="570671"/>
            <a:ext cx="2209993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15335" y="5110795"/>
            <a:ext cx="5867400" cy="10343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700" dirty="0"/>
              <a:t>KLASTRY ENERGII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7087041" y="5110795"/>
            <a:ext cx="5867400" cy="1046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3400" dirty="0"/>
              <a:t>SPÓŁDZIELNIE ENERGETYCZNE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13427030" y="5105648"/>
            <a:ext cx="5867400" cy="1046440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200" b="1" dirty="0"/>
              <a:t>JST</a:t>
            </a:r>
          </a:p>
          <a:p>
            <a:pPr algn="ctr"/>
            <a:r>
              <a:rPr lang="pl-PL" sz="2000" b="1" dirty="0"/>
              <a:t>które planują powołanie społeczności </a:t>
            </a:r>
            <a:r>
              <a:rPr lang="pl-PL" sz="2000" b="1" dirty="0" err="1"/>
              <a:t>energ</a:t>
            </a:r>
            <a:r>
              <a:rPr lang="pl-PL" sz="2000" b="1" dirty="0"/>
              <a:t>. </a:t>
            </a:r>
          </a:p>
        </p:txBody>
      </p:sp>
      <p:sp>
        <p:nvSpPr>
          <p:cNvPr id="8" name="Strzałka w dół 7"/>
          <p:cNvSpPr/>
          <p:nvPr/>
        </p:nvSpPr>
        <p:spPr>
          <a:xfrm rot="3595287">
            <a:off x="6547732" y="1516570"/>
            <a:ext cx="609600" cy="398649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9690760" y="2980917"/>
            <a:ext cx="609600" cy="190499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 rot="18508856">
            <a:off x="12604451" y="1775586"/>
            <a:ext cx="609600" cy="366716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5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1"/>
          <p:cNvSpPr txBox="1">
            <a:spLocks/>
          </p:cNvSpPr>
          <p:nvPr/>
        </p:nvSpPr>
        <p:spPr>
          <a:xfrm>
            <a:off x="679451" y="2606675"/>
            <a:ext cx="18592798" cy="815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dirty="0"/>
          </a:p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831851" y="2072670"/>
            <a:ext cx="18592798" cy="906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 algn="just"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-133350"/>
            <a:ext cx="3067714" cy="2568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1" y="128167"/>
            <a:ext cx="2077392" cy="20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91" name="Grupa 1490">
            <a:extLst>
              <a:ext uri="{FF2B5EF4-FFF2-40B4-BE49-F238E27FC236}">
                <a16:creationId xmlns:a16="http://schemas.microsoft.com/office/drawing/2014/main" id="{5B3DBE7B-FC5A-EF80-543D-9FFD726F777F}"/>
              </a:ext>
            </a:extLst>
          </p:cNvPr>
          <p:cNvGrpSpPr/>
          <p:nvPr/>
        </p:nvGrpSpPr>
        <p:grpSpPr>
          <a:xfrm>
            <a:off x="7291474" y="3117233"/>
            <a:ext cx="3326252" cy="663156"/>
            <a:chOff x="8970059" y="3131194"/>
            <a:chExt cx="3326252" cy="663156"/>
          </a:xfrm>
        </p:grpSpPr>
        <p:sp>
          <p:nvSpPr>
            <p:cNvPr id="1440" name="Freeform 8">
              <a:extLst>
                <a:ext uri="{FF2B5EF4-FFF2-40B4-BE49-F238E27FC236}">
                  <a16:creationId xmlns:a16="http://schemas.microsoft.com/office/drawing/2014/main" id="{55C93368-B612-F763-A780-28856940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059" y="3131194"/>
              <a:ext cx="3326252" cy="663156"/>
            </a:xfrm>
            <a:custGeom>
              <a:avLst/>
              <a:gdLst>
                <a:gd name="T0" fmla="*/ 738 w 738"/>
                <a:gd name="T1" fmla="*/ 0 h 146"/>
                <a:gd name="T2" fmla="*/ 0 w 738"/>
                <a:gd name="T3" fmla="*/ 0 h 146"/>
                <a:gd name="T4" fmla="*/ 0 w 738"/>
                <a:gd name="T5" fmla="*/ 146 h 146"/>
                <a:gd name="T6" fmla="*/ 738 w 738"/>
                <a:gd name="T7" fmla="*/ 146 h 146"/>
                <a:gd name="T8" fmla="*/ 738 w 738"/>
                <a:gd name="T9" fmla="*/ 0 h 146"/>
                <a:gd name="T10" fmla="*/ 738 w 738"/>
                <a:gd name="T11" fmla="*/ 0 h 146"/>
                <a:gd name="T12" fmla="*/ 738 w 738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146">
                  <a:moveTo>
                    <a:pt x="738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738" y="146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41" name="Text Box 9">
              <a:extLst>
                <a:ext uri="{FF2B5EF4-FFF2-40B4-BE49-F238E27FC236}">
                  <a16:creationId xmlns:a16="http://schemas.microsoft.com/office/drawing/2014/main" id="{6087EDDA-F1A9-2B85-8D39-A70F584A5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4963" y="3305249"/>
              <a:ext cx="3207582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pl-PL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liczba JST</a:t>
              </a:r>
              <a:endParaRPr lang="en-US" altLang="pl-PL" sz="1979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92" name="Grupa 1491">
            <a:extLst>
              <a:ext uri="{FF2B5EF4-FFF2-40B4-BE49-F238E27FC236}">
                <a16:creationId xmlns:a16="http://schemas.microsoft.com/office/drawing/2014/main" id="{C06E2529-6E77-98E5-E1C1-0B71DF62445E}"/>
              </a:ext>
            </a:extLst>
          </p:cNvPr>
          <p:cNvGrpSpPr/>
          <p:nvPr/>
        </p:nvGrpSpPr>
        <p:grpSpPr>
          <a:xfrm>
            <a:off x="11723140" y="3117233"/>
            <a:ext cx="3047027" cy="649195"/>
            <a:chOff x="12680244" y="3131194"/>
            <a:chExt cx="3047027" cy="649195"/>
          </a:xfrm>
        </p:grpSpPr>
        <p:sp>
          <p:nvSpPr>
            <p:cNvPr id="1442" name="Freeform 10">
              <a:extLst>
                <a:ext uri="{FF2B5EF4-FFF2-40B4-BE49-F238E27FC236}">
                  <a16:creationId xmlns:a16="http://schemas.microsoft.com/office/drawing/2014/main" id="{8A3A2351-B2A3-B457-C076-79C7D5B4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0244" y="3131194"/>
              <a:ext cx="3047027" cy="649195"/>
            </a:xfrm>
            <a:custGeom>
              <a:avLst/>
              <a:gdLst>
                <a:gd name="T0" fmla="*/ 677 w 677"/>
                <a:gd name="T1" fmla="*/ 0 h 144"/>
                <a:gd name="T2" fmla="*/ 0 w 677"/>
                <a:gd name="T3" fmla="*/ 0 h 144"/>
                <a:gd name="T4" fmla="*/ 0 w 677"/>
                <a:gd name="T5" fmla="*/ 144 h 144"/>
                <a:gd name="T6" fmla="*/ 677 w 677"/>
                <a:gd name="T7" fmla="*/ 144 h 144"/>
                <a:gd name="T8" fmla="*/ 677 w 677"/>
                <a:gd name="T9" fmla="*/ 0 h 144"/>
                <a:gd name="T10" fmla="*/ 677 w 677"/>
                <a:gd name="T11" fmla="*/ 0 h 144"/>
                <a:gd name="T12" fmla="*/ 677 w 67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" h="144">
                  <a:moveTo>
                    <a:pt x="677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677" y="144"/>
                  </a:lnTo>
                  <a:lnTo>
                    <a:pt x="677" y="0"/>
                  </a:lnTo>
                  <a:lnTo>
                    <a:pt x="677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43" name="Text Box 11">
              <a:extLst>
                <a:ext uri="{FF2B5EF4-FFF2-40B4-BE49-F238E27FC236}">
                  <a16:creationId xmlns:a16="http://schemas.microsoft.com/office/drawing/2014/main" id="{C363CC61-4EA0-CF93-E5A2-6A04576DB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15147" y="3286053"/>
              <a:ext cx="2952790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pl-PL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moc OZE</a:t>
              </a:r>
              <a:endParaRPr lang="en-US" altLang="pl-PL" sz="1979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93" name="Grupa 1492">
            <a:extLst>
              <a:ext uri="{FF2B5EF4-FFF2-40B4-BE49-F238E27FC236}">
                <a16:creationId xmlns:a16="http://schemas.microsoft.com/office/drawing/2014/main" id="{17DE11C2-D470-FBDD-B548-5FC7724F87D8}"/>
              </a:ext>
            </a:extLst>
          </p:cNvPr>
          <p:cNvGrpSpPr/>
          <p:nvPr/>
        </p:nvGrpSpPr>
        <p:grpSpPr>
          <a:xfrm>
            <a:off x="16135637" y="3131194"/>
            <a:ext cx="3832344" cy="649195"/>
            <a:chOff x="16135637" y="3131194"/>
            <a:chExt cx="3832344" cy="649195"/>
          </a:xfrm>
        </p:grpSpPr>
        <p:sp>
          <p:nvSpPr>
            <p:cNvPr id="1444" name="Freeform 12">
              <a:extLst>
                <a:ext uri="{FF2B5EF4-FFF2-40B4-BE49-F238E27FC236}">
                  <a16:creationId xmlns:a16="http://schemas.microsoft.com/office/drawing/2014/main" id="{25AA1EA4-69D6-080C-47F7-285EC3DFC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5637" y="3131194"/>
              <a:ext cx="3832344" cy="649195"/>
            </a:xfrm>
            <a:custGeom>
              <a:avLst/>
              <a:gdLst>
                <a:gd name="T0" fmla="*/ 850 w 850"/>
                <a:gd name="T1" fmla="*/ 0 h 144"/>
                <a:gd name="T2" fmla="*/ 0 w 850"/>
                <a:gd name="T3" fmla="*/ 0 h 144"/>
                <a:gd name="T4" fmla="*/ 0 w 850"/>
                <a:gd name="T5" fmla="*/ 144 h 144"/>
                <a:gd name="T6" fmla="*/ 850 w 850"/>
                <a:gd name="T7" fmla="*/ 144 h 144"/>
                <a:gd name="T8" fmla="*/ 850 w 850"/>
                <a:gd name="T9" fmla="*/ 0 h 144"/>
                <a:gd name="T10" fmla="*/ 850 w 850"/>
                <a:gd name="T11" fmla="*/ 0 h 144"/>
                <a:gd name="T12" fmla="*/ 850 w 850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0" h="144">
                  <a:moveTo>
                    <a:pt x="85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850" y="144"/>
                  </a:lnTo>
                  <a:lnTo>
                    <a:pt x="850" y="0"/>
                  </a:lnTo>
                  <a:lnTo>
                    <a:pt x="850" y="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45" name="Text Box 13">
              <a:extLst>
                <a:ext uri="{FF2B5EF4-FFF2-40B4-BE49-F238E27FC236}">
                  <a16:creationId xmlns:a16="http://schemas.microsoft.com/office/drawing/2014/main" id="{2A0C1178-9673-36BB-6665-A832F7E8E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4029" y="3286053"/>
              <a:ext cx="3706693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pl-PL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instalacje </a:t>
              </a:r>
              <a:r>
                <a:rPr lang="pl-PL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prosumenckie</a:t>
              </a:r>
              <a:endParaRPr lang="en-US" altLang="pl-PL" sz="1979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87" name="Grupa 1486">
            <a:extLst>
              <a:ext uri="{FF2B5EF4-FFF2-40B4-BE49-F238E27FC236}">
                <a16:creationId xmlns:a16="http://schemas.microsoft.com/office/drawing/2014/main" id="{FFBA3B55-5ED5-DD46-BC5E-F91A2BC604A7}"/>
              </a:ext>
            </a:extLst>
          </p:cNvPr>
          <p:cNvGrpSpPr/>
          <p:nvPr/>
        </p:nvGrpSpPr>
        <p:grpSpPr>
          <a:xfrm>
            <a:off x="7261797" y="4139887"/>
            <a:ext cx="3355929" cy="2197860"/>
            <a:chOff x="9004963" y="4139888"/>
            <a:chExt cx="3218052" cy="3709887"/>
          </a:xfrm>
        </p:grpSpPr>
        <p:sp>
          <p:nvSpPr>
            <p:cNvPr id="1446" name="Freeform 14">
              <a:extLst>
                <a:ext uri="{FF2B5EF4-FFF2-40B4-BE49-F238E27FC236}">
                  <a16:creationId xmlns:a16="http://schemas.microsoft.com/office/drawing/2014/main" id="{69FCB1BE-D6D3-C506-CE6D-02E174B4B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963" y="4139888"/>
              <a:ext cx="3218052" cy="3026087"/>
            </a:xfrm>
            <a:custGeom>
              <a:avLst/>
              <a:gdLst>
                <a:gd name="T0" fmla="*/ 714 w 714"/>
                <a:gd name="T1" fmla="*/ 0 h 672"/>
                <a:gd name="T2" fmla="*/ 0 w 714"/>
                <a:gd name="T3" fmla="*/ 0 h 672"/>
                <a:gd name="T4" fmla="*/ 0 w 714"/>
                <a:gd name="T5" fmla="*/ 672 h 672"/>
                <a:gd name="T6" fmla="*/ 714 w 714"/>
                <a:gd name="T7" fmla="*/ 672 h 672"/>
                <a:gd name="T8" fmla="*/ 714 w 714"/>
                <a:gd name="T9" fmla="*/ 0 h 672"/>
                <a:gd name="T10" fmla="*/ 714 w 714"/>
                <a:gd name="T11" fmla="*/ 0 h 672"/>
                <a:gd name="T12" fmla="*/ 714 w 714"/>
                <a:gd name="T13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4" h="672">
                  <a:moveTo>
                    <a:pt x="714" y="0"/>
                  </a:moveTo>
                  <a:lnTo>
                    <a:pt x="0" y="0"/>
                  </a:lnTo>
                  <a:lnTo>
                    <a:pt x="0" y="672"/>
                  </a:lnTo>
                  <a:lnTo>
                    <a:pt x="714" y="672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47" name="Text Box 15">
              <a:extLst>
                <a:ext uri="{FF2B5EF4-FFF2-40B4-BE49-F238E27FC236}">
                  <a16:creationId xmlns:a16="http://schemas.microsoft.com/office/drawing/2014/main" id="{B57CB608-CA58-54FD-EAC1-EB797885E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6462" y="4213186"/>
              <a:ext cx="3095891" cy="3636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 pkt. – Przedsięwzięcie realizowane przez jedną gminę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 pkt. – Przedsięwzięcie realizowane przez powiat lub grupę gmin lub związek gmin</a:t>
              </a:r>
              <a:r>
                <a:rPr lang="en-US" altLang="pl-PL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
</a:t>
              </a:r>
            </a:p>
          </p:txBody>
        </p:sp>
      </p:grpSp>
      <p:grpSp>
        <p:nvGrpSpPr>
          <p:cNvPr id="1481" name="Grupa 1480">
            <a:extLst>
              <a:ext uri="{FF2B5EF4-FFF2-40B4-BE49-F238E27FC236}">
                <a16:creationId xmlns:a16="http://schemas.microsoft.com/office/drawing/2014/main" id="{6167A38C-3A89-67B8-2545-072EA6B2E052}"/>
              </a:ext>
            </a:extLst>
          </p:cNvPr>
          <p:cNvGrpSpPr/>
          <p:nvPr/>
        </p:nvGrpSpPr>
        <p:grpSpPr>
          <a:xfrm>
            <a:off x="7261797" y="2269088"/>
            <a:ext cx="12755048" cy="641302"/>
            <a:chOff x="8970059" y="2269088"/>
            <a:chExt cx="11046785" cy="502603"/>
          </a:xfrm>
        </p:grpSpPr>
        <p:sp>
          <p:nvSpPr>
            <p:cNvPr id="1452" name="Freeform 20">
              <a:extLst>
                <a:ext uri="{FF2B5EF4-FFF2-40B4-BE49-F238E27FC236}">
                  <a16:creationId xmlns:a16="http://schemas.microsoft.com/office/drawing/2014/main" id="{3E145EB0-D2E9-8E30-76E8-DD31632E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059" y="2269088"/>
              <a:ext cx="11046785" cy="502603"/>
            </a:xfrm>
            <a:custGeom>
              <a:avLst/>
              <a:gdLst>
                <a:gd name="T0" fmla="*/ 2453 w 2453"/>
                <a:gd name="T1" fmla="*/ 0 h 112"/>
                <a:gd name="T2" fmla="*/ 0 w 2453"/>
                <a:gd name="T3" fmla="*/ 0 h 112"/>
                <a:gd name="T4" fmla="*/ 0 w 2453"/>
                <a:gd name="T5" fmla="*/ 112 h 112"/>
                <a:gd name="T6" fmla="*/ 2453 w 2453"/>
                <a:gd name="T7" fmla="*/ 112 h 112"/>
                <a:gd name="T8" fmla="*/ 2453 w 2453"/>
                <a:gd name="T9" fmla="*/ 0 h 112"/>
                <a:gd name="T10" fmla="*/ 2453 w 2453"/>
                <a:gd name="T11" fmla="*/ 0 h 112"/>
                <a:gd name="T12" fmla="*/ 2453 w 2453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3" h="112">
                  <a:moveTo>
                    <a:pt x="2453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2453" y="112"/>
                  </a:lnTo>
                  <a:lnTo>
                    <a:pt x="2453" y="0"/>
                  </a:lnTo>
                  <a:lnTo>
                    <a:pt x="2453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1A76D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53" name="Text Box 21">
              <a:extLst>
                <a:ext uri="{FF2B5EF4-FFF2-40B4-BE49-F238E27FC236}">
                  <a16:creationId xmlns:a16="http://schemas.microsoft.com/office/drawing/2014/main" id="{F9C87E53-7375-8836-1D48-15DCB76D0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4961" y="2315149"/>
              <a:ext cx="10949057" cy="372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KRYTERIA MERYTORYCZNE - PUNKTOWE</a:t>
              </a:r>
            </a:p>
          </p:txBody>
        </p:sp>
      </p:grpSp>
      <p:grpSp>
        <p:nvGrpSpPr>
          <p:cNvPr id="1488" name="Grupa 1487">
            <a:extLst>
              <a:ext uri="{FF2B5EF4-FFF2-40B4-BE49-F238E27FC236}">
                <a16:creationId xmlns:a16="http://schemas.microsoft.com/office/drawing/2014/main" id="{30FFC9AC-6310-CBEF-CC5A-FD18E194548A}"/>
              </a:ext>
            </a:extLst>
          </p:cNvPr>
          <p:cNvGrpSpPr/>
          <p:nvPr/>
        </p:nvGrpSpPr>
        <p:grpSpPr>
          <a:xfrm>
            <a:off x="11699425" y="4139888"/>
            <a:ext cx="3036557" cy="2733987"/>
            <a:chOff x="12680244" y="4139888"/>
            <a:chExt cx="3036557" cy="4494605"/>
          </a:xfrm>
        </p:grpSpPr>
        <p:sp>
          <p:nvSpPr>
            <p:cNvPr id="1456" name="Freeform 24">
              <a:extLst>
                <a:ext uri="{FF2B5EF4-FFF2-40B4-BE49-F238E27FC236}">
                  <a16:creationId xmlns:a16="http://schemas.microsoft.com/office/drawing/2014/main" id="{F8356550-F852-9CB4-71C8-474812DC0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0244" y="4139888"/>
              <a:ext cx="3036557" cy="3026087"/>
            </a:xfrm>
            <a:custGeom>
              <a:avLst/>
              <a:gdLst>
                <a:gd name="T0" fmla="*/ 674 w 674"/>
                <a:gd name="T1" fmla="*/ 0 h 672"/>
                <a:gd name="T2" fmla="*/ 0 w 674"/>
                <a:gd name="T3" fmla="*/ 0 h 672"/>
                <a:gd name="T4" fmla="*/ 0 w 674"/>
                <a:gd name="T5" fmla="*/ 672 h 672"/>
                <a:gd name="T6" fmla="*/ 674 w 674"/>
                <a:gd name="T7" fmla="*/ 672 h 672"/>
                <a:gd name="T8" fmla="*/ 674 w 674"/>
                <a:gd name="T9" fmla="*/ 0 h 672"/>
                <a:gd name="T10" fmla="*/ 674 w 674"/>
                <a:gd name="T11" fmla="*/ 0 h 672"/>
                <a:gd name="T12" fmla="*/ 674 w 674"/>
                <a:gd name="T13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672">
                  <a:moveTo>
                    <a:pt x="674" y="0"/>
                  </a:moveTo>
                  <a:lnTo>
                    <a:pt x="0" y="0"/>
                  </a:lnTo>
                  <a:lnTo>
                    <a:pt x="0" y="672"/>
                  </a:lnTo>
                  <a:lnTo>
                    <a:pt x="674" y="672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57" name="Text Box 25">
              <a:extLst>
                <a:ext uri="{FF2B5EF4-FFF2-40B4-BE49-F238E27FC236}">
                  <a16:creationId xmlns:a16="http://schemas.microsoft.com/office/drawing/2014/main" id="{574B6378-B91F-42EE-671C-55FAA2466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5562" y="4237973"/>
              <a:ext cx="2917887" cy="4396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 pkt. – do 100 </a:t>
              </a:r>
              <a:r>
                <a:rPr lang="pl-PL" altLang="pl-PL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kWe</a:t>
              </a:r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	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 pkt. – 101-500 </a:t>
              </a:r>
              <a:r>
                <a:rPr lang="pl-PL" altLang="pl-PL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kWe</a:t>
              </a:r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	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3 pkt. – 501-1000 </a:t>
              </a:r>
              <a:r>
                <a:rPr lang="pl-PL" altLang="pl-PL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kWe</a:t>
              </a:r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	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 pkt. – 1001-2000 </a:t>
              </a:r>
              <a:r>
                <a:rPr lang="pl-PL" altLang="pl-PL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kWe</a:t>
              </a:r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	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5 pkt. – powyżej 2000 </a:t>
              </a:r>
              <a:r>
                <a:rPr lang="pl-PL" altLang="pl-PL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kWe</a:t>
              </a:r>
              <a:r>
                <a:rPr lang="pl-PL" altLang="pl-PL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	</a:t>
              </a:r>
              <a:endParaRPr lang="en-US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89" name="Grupa 1488">
            <a:extLst>
              <a:ext uri="{FF2B5EF4-FFF2-40B4-BE49-F238E27FC236}">
                <a16:creationId xmlns:a16="http://schemas.microsoft.com/office/drawing/2014/main" id="{30F7DDC6-48B5-8BC6-9811-F9406026469C}"/>
              </a:ext>
            </a:extLst>
          </p:cNvPr>
          <p:cNvGrpSpPr/>
          <p:nvPr/>
        </p:nvGrpSpPr>
        <p:grpSpPr>
          <a:xfrm>
            <a:off x="16174029" y="4139889"/>
            <a:ext cx="3793952" cy="2733986"/>
            <a:chOff x="16174029" y="4139888"/>
            <a:chExt cx="3793952" cy="4496588"/>
          </a:xfrm>
        </p:grpSpPr>
        <p:sp>
          <p:nvSpPr>
            <p:cNvPr id="1458" name="Freeform 26">
              <a:extLst>
                <a:ext uri="{FF2B5EF4-FFF2-40B4-BE49-F238E27FC236}">
                  <a16:creationId xmlns:a16="http://schemas.microsoft.com/office/drawing/2014/main" id="{E44C4F29-5BB4-1783-307A-21DAE97B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4029" y="4139888"/>
              <a:ext cx="3793952" cy="3026087"/>
            </a:xfrm>
            <a:custGeom>
              <a:avLst/>
              <a:gdLst>
                <a:gd name="T0" fmla="*/ 842 w 842"/>
                <a:gd name="T1" fmla="*/ 0 h 672"/>
                <a:gd name="T2" fmla="*/ 0 w 842"/>
                <a:gd name="T3" fmla="*/ 0 h 672"/>
                <a:gd name="T4" fmla="*/ 0 w 842"/>
                <a:gd name="T5" fmla="*/ 672 h 672"/>
                <a:gd name="T6" fmla="*/ 842 w 842"/>
                <a:gd name="T7" fmla="*/ 672 h 672"/>
                <a:gd name="T8" fmla="*/ 842 w 842"/>
                <a:gd name="T9" fmla="*/ 0 h 672"/>
                <a:gd name="T10" fmla="*/ 842 w 842"/>
                <a:gd name="T11" fmla="*/ 0 h 672"/>
                <a:gd name="T12" fmla="*/ 842 w 842"/>
                <a:gd name="T13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672">
                  <a:moveTo>
                    <a:pt x="842" y="0"/>
                  </a:moveTo>
                  <a:lnTo>
                    <a:pt x="0" y="0"/>
                  </a:lnTo>
                  <a:lnTo>
                    <a:pt x="0" y="672"/>
                  </a:lnTo>
                  <a:lnTo>
                    <a:pt x="842" y="672"/>
                  </a:lnTo>
                  <a:lnTo>
                    <a:pt x="842" y="0"/>
                  </a:lnTo>
                  <a:lnTo>
                    <a:pt x="842" y="0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59" name="Text Box 27">
              <a:extLst>
                <a:ext uri="{FF2B5EF4-FFF2-40B4-BE49-F238E27FC236}">
                  <a16:creationId xmlns:a16="http://schemas.microsoft.com/office/drawing/2014/main" id="{04505824-2801-363D-E632-F16DCA5DE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0018" y="4239956"/>
              <a:ext cx="3671790" cy="4396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 pkt. – do 100 instalacji	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 pkt. – 101-200 instalacji	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3 pkt. – 201-500 instalacji	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 pkt. – 501-1000 instalacji	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5 pkt. – powyżej 1000 instalacji	</a:t>
              </a:r>
              <a:endParaRPr lang="en-US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94" name="Grupa 1493">
            <a:extLst>
              <a:ext uri="{FF2B5EF4-FFF2-40B4-BE49-F238E27FC236}">
                <a16:creationId xmlns:a16="http://schemas.microsoft.com/office/drawing/2014/main" id="{C0EDDCBF-19FC-DAA6-4B24-47DE61FB63D4}"/>
              </a:ext>
            </a:extLst>
          </p:cNvPr>
          <p:cNvGrpSpPr/>
          <p:nvPr/>
        </p:nvGrpSpPr>
        <p:grpSpPr>
          <a:xfrm>
            <a:off x="7042541" y="5928649"/>
            <a:ext cx="13023850" cy="328221"/>
            <a:chOff x="8844408" y="7110130"/>
            <a:chExt cx="11308556" cy="649195"/>
          </a:xfrm>
        </p:grpSpPr>
        <p:sp>
          <p:nvSpPr>
            <p:cNvPr id="1460" name="Freeform 29">
              <a:extLst>
                <a:ext uri="{FF2B5EF4-FFF2-40B4-BE49-F238E27FC236}">
                  <a16:creationId xmlns:a16="http://schemas.microsoft.com/office/drawing/2014/main" id="{D5B210E1-B500-067C-6CBE-5FAA9A986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8686" y="7110130"/>
              <a:ext cx="5654278" cy="649195"/>
            </a:xfrm>
            <a:custGeom>
              <a:avLst/>
              <a:gdLst>
                <a:gd name="T0" fmla="*/ 0 w 1256"/>
                <a:gd name="T1" fmla="*/ 104 h 144"/>
                <a:gd name="T2" fmla="*/ 407 w 1256"/>
                <a:gd name="T3" fmla="*/ 56 h 144"/>
                <a:gd name="T4" fmla="*/ 712 w 1256"/>
                <a:gd name="T5" fmla="*/ 56 h 144"/>
                <a:gd name="T6" fmla="*/ 1232 w 1256"/>
                <a:gd name="T7" fmla="*/ 0 h 144"/>
                <a:gd name="T8" fmla="*/ 1256 w 1256"/>
                <a:gd name="T9" fmla="*/ 8 h 144"/>
                <a:gd name="T10" fmla="*/ 712 w 1256"/>
                <a:gd name="T11" fmla="*/ 88 h 144"/>
                <a:gd name="T12" fmla="*/ 373 w 1256"/>
                <a:gd name="T13" fmla="*/ 88 h 144"/>
                <a:gd name="T14" fmla="*/ 12 w 1256"/>
                <a:gd name="T15" fmla="*/ 144 h 144"/>
                <a:gd name="T16" fmla="*/ 0 w 1256"/>
                <a:gd name="T17" fmla="*/ 144 h 144"/>
                <a:gd name="T18" fmla="*/ 0 w 1256"/>
                <a:gd name="T19" fmla="*/ 104 h 144"/>
                <a:gd name="T20" fmla="*/ 0 w 1256"/>
                <a:gd name="T21" fmla="*/ 10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4">
                  <a:moveTo>
                    <a:pt x="0" y="104"/>
                  </a:moveTo>
                  <a:cubicBezTo>
                    <a:pt x="16" y="72"/>
                    <a:pt x="151" y="56"/>
                    <a:pt x="407" y="56"/>
                  </a:cubicBezTo>
                  <a:lnTo>
                    <a:pt x="712" y="56"/>
                  </a:lnTo>
                  <a:cubicBezTo>
                    <a:pt x="1042" y="56"/>
                    <a:pt x="1216" y="37"/>
                    <a:pt x="1232" y="0"/>
                  </a:cubicBezTo>
                  <a:lnTo>
                    <a:pt x="1256" y="8"/>
                  </a:lnTo>
                  <a:cubicBezTo>
                    <a:pt x="1234" y="61"/>
                    <a:pt x="1053" y="88"/>
                    <a:pt x="712" y="88"/>
                  </a:cubicBezTo>
                  <a:lnTo>
                    <a:pt x="373" y="88"/>
                  </a:lnTo>
                  <a:cubicBezTo>
                    <a:pt x="132" y="88"/>
                    <a:pt x="12" y="106"/>
                    <a:pt x="12" y="144"/>
                  </a:cubicBezTo>
                  <a:lnTo>
                    <a:pt x="0" y="144"/>
                  </a:lnTo>
                  <a:cubicBezTo>
                    <a:pt x="0" y="106"/>
                    <a:pt x="0" y="93"/>
                    <a:pt x="0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4A4A4A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638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61" name="Freeform 30">
              <a:extLst>
                <a:ext uri="{FF2B5EF4-FFF2-40B4-BE49-F238E27FC236}">
                  <a16:creationId xmlns:a16="http://schemas.microsoft.com/office/drawing/2014/main" id="{5A0C4F85-D3E5-9D3D-E7E7-10B252A20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4408" y="7110130"/>
              <a:ext cx="5654278" cy="649195"/>
            </a:xfrm>
            <a:custGeom>
              <a:avLst/>
              <a:gdLst>
                <a:gd name="T0" fmla="*/ 1256 w 1256"/>
                <a:gd name="T1" fmla="*/ 88 h 144"/>
                <a:gd name="T2" fmla="*/ 1256 w 1256"/>
                <a:gd name="T3" fmla="*/ 144 h 144"/>
                <a:gd name="T4" fmla="*/ 1244 w 1256"/>
                <a:gd name="T5" fmla="*/ 144 h 144"/>
                <a:gd name="T6" fmla="*/ 882 w 1256"/>
                <a:gd name="T7" fmla="*/ 88 h 144"/>
                <a:gd name="T8" fmla="*/ 543 w 1256"/>
                <a:gd name="T9" fmla="*/ 88 h 144"/>
                <a:gd name="T10" fmla="*/ 0 w 1256"/>
                <a:gd name="T11" fmla="*/ 8 h 144"/>
                <a:gd name="T12" fmla="*/ 24 w 1256"/>
                <a:gd name="T13" fmla="*/ 0 h 144"/>
                <a:gd name="T14" fmla="*/ 543 w 1256"/>
                <a:gd name="T15" fmla="*/ 56 h 144"/>
                <a:gd name="T16" fmla="*/ 848 w 1256"/>
                <a:gd name="T17" fmla="*/ 56 h 144"/>
                <a:gd name="T18" fmla="*/ 1256 w 1256"/>
                <a:gd name="T19" fmla="*/ 104 h 144"/>
                <a:gd name="T20" fmla="*/ 1256 w 1256"/>
                <a:gd name="T21" fmla="*/ 8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4">
                  <a:moveTo>
                    <a:pt x="1256" y="88"/>
                  </a:moveTo>
                  <a:lnTo>
                    <a:pt x="1256" y="144"/>
                  </a:lnTo>
                  <a:lnTo>
                    <a:pt x="1244" y="144"/>
                  </a:lnTo>
                  <a:cubicBezTo>
                    <a:pt x="1244" y="106"/>
                    <a:pt x="1123" y="88"/>
                    <a:pt x="882" y="88"/>
                  </a:cubicBezTo>
                  <a:lnTo>
                    <a:pt x="543" y="88"/>
                  </a:lnTo>
                  <a:cubicBezTo>
                    <a:pt x="202" y="88"/>
                    <a:pt x="21" y="61"/>
                    <a:pt x="0" y="8"/>
                  </a:cubicBezTo>
                  <a:lnTo>
                    <a:pt x="24" y="0"/>
                  </a:lnTo>
                  <a:cubicBezTo>
                    <a:pt x="40" y="37"/>
                    <a:pt x="213" y="56"/>
                    <a:pt x="543" y="56"/>
                  </a:cubicBezTo>
                  <a:lnTo>
                    <a:pt x="848" y="56"/>
                  </a:lnTo>
                  <a:cubicBezTo>
                    <a:pt x="1104" y="56"/>
                    <a:pt x="1240" y="72"/>
                    <a:pt x="1256" y="104"/>
                  </a:cubicBezTo>
                  <a:lnTo>
                    <a:pt x="1256" y="88"/>
                  </a:lnTo>
                  <a:close/>
                </a:path>
              </a:pathLst>
            </a:custGeom>
            <a:solidFill>
              <a:srgbClr val="4A4A4A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638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</p:grpSp>
      <p:grpSp>
        <p:nvGrpSpPr>
          <p:cNvPr id="1495" name="Grupa 1494">
            <a:extLst>
              <a:ext uri="{FF2B5EF4-FFF2-40B4-BE49-F238E27FC236}">
                <a16:creationId xmlns:a16="http://schemas.microsoft.com/office/drawing/2014/main" id="{651B67EC-854A-C695-39A4-4C8AD4BE4164}"/>
              </a:ext>
            </a:extLst>
          </p:cNvPr>
          <p:cNvGrpSpPr/>
          <p:nvPr/>
        </p:nvGrpSpPr>
        <p:grpSpPr>
          <a:xfrm>
            <a:off x="7148363" y="6478269"/>
            <a:ext cx="12742488" cy="2140944"/>
            <a:chOff x="8896765" y="7776775"/>
            <a:chExt cx="11022352" cy="2511039"/>
          </a:xfrm>
        </p:grpSpPr>
        <p:sp>
          <p:nvSpPr>
            <p:cNvPr id="1462" name="Freeform 31">
              <a:extLst>
                <a:ext uri="{FF2B5EF4-FFF2-40B4-BE49-F238E27FC236}">
                  <a16:creationId xmlns:a16="http://schemas.microsoft.com/office/drawing/2014/main" id="{A32F9D11-96E5-FD61-ECFC-51CC9A250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765" y="7776775"/>
              <a:ext cx="11022352" cy="2511039"/>
            </a:xfrm>
            <a:custGeom>
              <a:avLst/>
              <a:gdLst>
                <a:gd name="T0" fmla="*/ 2448 w 2448"/>
                <a:gd name="T1" fmla="*/ 0 h 430"/>
                <a:gd name="T2" fmla="*/ 0 w 2448"/>
                <a:gd name="T3" fmla="*/ 0 h 430"/>
                <a:gd name="T4" fmla="*/ 0 w 2448"/>
                <a:gd name="T5" fmla="*/ 430 h 430"/>
                <a:gd name="T6" fmla="*/ 2448 w 2448"/>
                <a:gd name="T7" fmla="*/ 430 h 430"/>
                <a:gd name="T8" fmla="*/ 2448 w 2448"/>
                <a:gd name="T9" fmla="*/ 0 h 430"/>
                <a:gd name="T10" fmla="*/ 2448 w 2448"/>
                <a:gd name="T11" fmla="*/ 0 h 430"/>
                <a:gd name="T12" fmla="*/ 2448 w 2448"/>
                <a:gd name="T1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8" h="430">
                  <a:moveTo>
                    <a:pt x="2448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2448" y="43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63" name="Text Box 32">
              <a:extLst>
                <a:ext uri="{FF2B5EF4-FFF2-40B4-BE49-F238E27FC236}">
                  <a16:creationId xmlns:a16="http://schemas.microsoft.com/office/drawing/2014/main" id="{A76885BF-05FF-5CA2-8A16-0644166BD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978" y="8134540"/>
              <a:ext cx="10875760" cy="1804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maksymalna liczba punktów - 12 pkt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minimalna liczba punktów warunkująca otrzymanie dofinansowania - 6 pkt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Lista rezerwowa - 2-5 pkt</a:t>
              </a: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łącznie za K1, K2, K3 </a:t>
              </a:r>
              <a:r>
                <a:rPr lang="pl-PL" altLang="pl-PL" sz="20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12 pkt </a:t>
              </a:r>
              <a:endParaRPr lang="pl-PL" altLang="pl-PL" sz="20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warunek minimum  6 pkt (czyli np. A. 1 </a:t>
              </a:r>
              <a:r>
                <a:rPr lang="pl-PL" altLang="pl-PL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gm</a:t>
              </a:r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+ 2000 kW +100 </a:t>
              </a:r>
              <a:r>
                <a:rPr lang="pl-PL" altLang="pl-PL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ins</a:t>
              </a:r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B. 2 </a:t>
              </a:r>
              <a:r>
                <a:rPr lang="pl-PL" altLang="pl-PL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gm</a:t>
              </a:r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+ 1000 kW + 100 </a:t>
              </a:r>
              <a:r>
                <a:rPr lang="pl-PL" altLang="pl-PL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inst</a:t>
              </a:r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C. 1gm + 100kW + 1000 </a:t>
              </a:r>
              <a:r>
                <a:rPr lang="pl-PL" altLang="pl-PL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inst</a:t>
              </a:r>
              <a:r>
                <a:rPr lang="pl-PL" altLang="pl-PL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)</a:t>
              </a:r>
              <a:endParaRPr lang="en-US" altLang="pl-PL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469" name="Freeform 39">
            <a:extLst>
              <a:ext uri="{FF2B5EF4-FFF2-40B4-BE49-F238E27FC236}">
                <a16:creationId xmlns:a16="http://schemas.microsoft.com/office/drawing/2014/main" id="{7E73AB50-0059-2D6F-C84A-D8848A231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354" y="9720871"/>
            <a:ext cx="4935277" cy="1333293"/>
          </a:xfrm>
          <a:custGeom>
            <a:avLst/>
            <a:gdLst>
              <a:gd name="T0" fmla="*/ 1096 w 1096"/>
              <a:gd name="T1" fmla="*/ 0 h 296"/>
              <a:gd name="T2" fmla="*/ 0 w 1096"/>
              <a:gd name="T3" fmla="*/ 0 h 296"/>
              <a:gd name="T4" fmla="*/ 0 w 1096"/>
              <a:gd name="T5" fmla="*/ 296 h 296"/>
              <a:gd name="T6" fmla="*/ 1096 w 1096"/>
              <a:gd name="T7" fmla="*/ 296 h 296"/>
              <a:gd name="T8" fmla="*/ 1096 w 1096"/>
              <a:gd name="T9" fmla="*/ 0 h 296"/>
              <a:gd name="T10" fmla="*/ 1096 w 1096"/>
              <a:gd name="T11" fmla="*/ 0 h 296"/>
              <a:gd name="T12" fmla="*/ 1096 w 1096"/>
              <a:gd name="T13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6" h="296">
                <a:moveTo>
                  <a:pt x="1096" y="0"/>
                </a:moveTo>
                <a:lnTo>
                  <a:pt x="0" y="0"/>
                </a:lnTo>
                <a:lnTo>
                  <a:pt x="0" y="296"/>
                </a:lnTo>
                <a:lnTo>
                  <a:pt x="1096" y="296"/>
                </a:lnTo>
                <a:lnTo>
                  <a:pt x="1096" y="0"/>
                </a:lnTo>
                <a:lnTo>
                  <a:pt x="1096" y="0"/>
                </a:lnTo>
                <a:lnTo>
                  <a:pt x="1096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2761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3957"/>
          </a:p>
        </p:txBody>
      </p:sp>
      <p:grpSp>
        <p:nvGrpSpPr>
          <p:cNvPr id="1490" name="Grupa 1489">
            <a:extLst>
              <a:ext uri="{FF2B5EF4-FFF2-40B4-BE49-F238E27FC236}">
                <a16:creationId xmlns:a16="http://schemas.microsoft.com/office/drawing/2014/main" id="{BFB8BF96-C84F-577F-D639-05496F7722D1}"/>
              </a:ext>
            </a:extLst>
          </p:cNvPr>
          <p:cNvGrpSpPr/>
          <p:nvPr/>
        </p:nvGrpSpPr>
        <p:grpSpPr>
          <a:xfrm>
            <a:off x="9671050" y="10080049"/>
            <a:ext cx="8139368" cy="1177600"/>
            <a:chOff x="10121856" y="9914955"/>
            <a:chExt cx="8139368" cy="1177600"/>
          </a:xfrm>
        </p:grpSpPr>
        <p:sp>
          <p:nvSpPr>
            <p:cNvPr id="1464" name="Freeform 33">
              <a:extLst>
                <a:ext uri="{FF2B5EF4-FFF2-40B4-BE49-F238E27FC236}">
                  <a16:creationId xmlns:a16="http://schemas.microsoft.com/office/drawing/2014/main" id="{338414FF-3E93-97B3-A010-0EA81500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1856" y="9937268"/>
              <a:ext cx="8139368" cy="1155287"/>
            </a:xfrm>
            <a:custGeom>
              <a:avLst/>
              <a:gdLst>
                <a:gd name="T0" fmla="*/ 0 w 1807"/>
                <a:gd name="T1" fmla="*/ 176 h 256"/>
                <a:gd name="T2" fmla="*/ 903 w 1807"/>
                <a:gd name="T3" fmla="*/ 256 h 256"/>
                <a:gd name="T4" fmla="*/ 1807 w 1807"/>
                <a:gd name="T5" fmla="*/ 176 h 256"/>
                <a:gd name="T6" fmla="*/ 1420 w 1807"/>
                <a:gd name="T7" fmla="*/ 176 h 256"/>
                <a:gd name="T8" fmla="*/ 1420 w 1807"/>
                <a:gd name="T9" fmla="*/ 0 h 256"/>
                <a:gd name="T10" fmla="*/ 387 w 1807"/>
                <a:gd name="T11" fmla="*/ 0 h 256"/>
                <a:gd name="T12" fmla="*/ 387 w 1807"/>
                <a:gd name="T13" fmla="*/ 176 h 256"/>
                <a:gd name="T14" fmla="*/ 0 w 1807"/>
                <a:gd name="T15" fmla="*/ 176 h 256"/>
                <a:gd name="T16" fmla="*/ 0 w 1807"/>
                <a:gd name="T17" fmla="*/ 176 h 256"/>
                <a:gd name="T18" fmla="*/ 0 w 1807"/>
                <a:gd name="T19" fmla="*/ 17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7" h="256">
                  <a:moveTo>
                    <a:pt x="0" y="176"/>
                  </a:moveTo>
                  <a:lnTo>
                    <a:pt x="903" y="256"/>
                  </a:lnTo>
                  <a:lnTo>
                    <a:pt x="1807" y="176"/>
                  </a:lnTo>
                  <a:lnTo>
                    <a:pt x="1420" y="176"/>
                  </a:lnTo>
                  <a:lnTo>
                    <a:pt x="1420" y="0"/>
                  </a:lnTo>
                  <a:lnTo>
                    <a:pt x="387" y="0"/>
                  </a:lnTo>
                  <a:lnTo>
                    <a:pt x="387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70C0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70" name="Text Box 40">
              <a:extLst>
                <a:ext uri="{FF2B5EF4-FFF2-40B4-BE49-F238E27FC236}">
                  <a16:creationId xmlns:a16="http://schemas.microsoft.com/office/drawing/2014/main" id="{C6CEDCEB-D19E-2597-17C6-A931A902E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79748" y="9914955"/>
              <a:ext cx="4823588" cy="91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ETAP II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
po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weryfikacji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przez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ekspertów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przygotowanej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pl-PL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w ramach Przedsięwzięcia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przez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pl-PL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JST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koncepcji</a:t>
              </a:r>
              <a:endParaRPr lang="en-US" altLang="pl-PL" sz="1979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63E4394B-FF68-B720-9D19-D30FF85696C5}"/>
              </a:ext>
            </a:extLst>
          </p:cNvPr>
          <p:cNvSpPr/>
          <p:nvPr/>
        </p:nvSpPr>
        <p:spPr>
          <a:xfrm>
            <a:off x="12100704" y="430571"/>
            <a:ext cx="1418903" cy="1472390"/>
          </a:xfrm>
          <a:prstGeom prst="rect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l-PL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ETAP </a:t>
            </a:r>
            <a:r>
              <a:rPr lang="pl-PL" altLang="pl-PL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I</a:t>
            </a:r>
            <a:endParaRPr lang="en-US" altLang="pl-PL" sz="32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B17CCD-6F95-4EDE-7A71-7C27A8CAB9A2}"/>
              </a:ext>
            </a:extLst>
          </p:cNvPr>
          <p:cNvSpPr txBox="1"/>
          <p:nvPr/>
        </p:nvSpPr>
        <p:spPr>
          <a:xfrm>
            <a:off x="5861050" y="627883"/>
            <a:ext cx="5867400" cy="1046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200" dirty="0"/>
              <a:t>JST</a:t>
            </a:r>
          </a:p>
          <a:p>
            <a:pPr algn="ctr"/>
            <a:r>
              <a:rPr lang="pl-PL" sz="2000" dirty="0"/>
              <a:t>które planują powołanie społeczności </a:t>
            </a:r>
            <a:r>
              <a:rPr lang="pl-PL" sz="2000" dirty="0" err="1"/>
              <a:t>energ</a:t>
            </a:r>
            <a:r>
              <a:rPr lang="pl-PL" sz="2000" dirty="0"/>
              <a:t>. 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6348E553-1F55-CF8B-2887-4FF1E0F0CEBD}"/>
              </a:ext>
            </a:extLst>
          </p:cNvPr>
          <p:cNvGrpSpPr/>
          <p:nvPr/>
        </p:nvGrpSpPr>
        <p:grpSpPr>
          <a:xfrm>
            <a:off x="40408" y="2114789"/>
            <a:ext cx="7099430" cy="1672998"/>
            <a:chOff x="301429" y="8627222"/>
            <a:chExt cx="7099430" cy="1672998"/>
          </a:xfrm>
        </p:grpSpPr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D61C43EC-8510-F0F1-2F25-5ED44BAF2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29" y="8627222"/>
              <a:ext cx="1992253" cy="1672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23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KRYTERIA HORYZONTALNE</a:t>
              </a: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CC327162-F84B-1253-4B3D-FB5928569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543" y="8898949"/>
              <a:ext cx="3206599" cy="1110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KRYTERIA FORMALNE</a:t>
              </a:r>
              <a:endParaRPr lang="pl-PL" altLang="pl-PL" sz="2418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m.in. </a:t>
              </a:r>
              <a:r>
                <a:rPr lang="en-US" altLang="pl-PL" sz="24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wymogi</a:t>
              </a:r>
              <a:r>
                <a:rPr lang="en-US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uczestnictwa JST (</a:t>
              </a:r>
              <a:r>
                <a:rPr lang="pl-PL" altLang="pl-PL" sz="24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gm</a:t>
              </a:r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, powiat lub zw. </a:t>
              </a:r>
              <a:r>
                <a:rPr lang="pl-PL" altLang="pl-PL" sz="24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gm</a:t>
              </a:r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)</a:t>
              </a:r>
              <a:endParaRPr lang="en-US" altLang="pl-PL" sz="2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8A808252-9F09-272E-7D8E-2394A76C0E4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071591" y="9143968"/>
              <a:ext cx="1499196" cy="750214"/>
            </a:xfrm>
            <a:custGeom>
              <a:avLst/>
              <a:gdLst>
                <a:gd name="T0" fmla="*/ 0 w 1807"/>
                <a:gd name="T1" fmla="*/ 176 h 256"/>
                <a:gd name="T2" fmla="*/ 903 w 1807"/>
                <a:gd name="T3" fmla="*/ 256 h 256"/>
                <a:gd name="T4" fmla="*/ 1807 w 1807"/>
                <a:gd name="T5" fmla="*/ 176 h 256"/>
                <a:gd name="T6" fmla="*/ 1420 w 1807"/>
                <a:gd name="T7" fmla="*/ 176 h 256"/>
                <a:gd name="T8" fmla="*/ 1420 w 1807"/>
                <a:gd name="T9" fmla="*/ 0 h 256"/>
                <a:gd name="T10" fmla="*/ 387 w 1807"/>
                <a:gd name="T11" fmla="*/ 0 h 256"/>
                <a:gd name="T12" fmla="*/ 387 w 1807"/>
                <a:gd name="T13" fmla="*/ 176 h 256"/>
                <a:gd name="T14" fmla="*/ 0 w 1807"/>
                <a:gd name="T15" fmla="*/ 176 h 256"/>
                <a:gd name="T16" fmla="*/ 0 w 1807"/>
                <a:gd name="T17" fmla="*/ 176 h 256"/>
                <a:gd name="T18" fmla="*/ 0 w 1807"/>
                <a:gd name="T19" fmla="*/ 17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7" h="256">
                  <a:moveTo>
                    <a:pt x="0" y="176"/>
                  </a:moveTo>
                  <a:lnTo>
                    <a:pt x="903" y="256"/>
                  </a:lnTo>
                  <a:lnTo>
                    <a:pt x="1807" y="176"/>
                  </a:lnTo>
                  <a:lnTo>
                    <a:pt x="1420" y="176"/>
                  </a:lnTo>
                  <a:lnTo>
                    <a:pt x="1420" y="0"/>
                  </a:lnTo>
                  <a:lnTo>
                    <a:pt x="387" y="0"/>
                  </a:lnTo>
                  <a:lnTo>
                    <a:pt x="387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70C0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A090F8AE-A038-9B90-3AD0-0ACD220E36E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276154" y="9157295"/>
              <a:ext cx="1499196" cy="750214"/>
            </a:xfrm>
            <a:custGeom>
              <a:avLst/>
              <a:gdLst>
                <a:gd name="T0" fmla="*/ 0 w 1807"/>
                <a:gd name="T1" fmla="*/ 176 h 256"/>
                <a:gd name="T2" fmla="*/ 903 w 1807"/>
                <a:gd name="T3" fmla="*/ 256 h 256"/>
                <a:gd name="T4" fmla="*/ 1807 w 1807"/>
                <a:gd name="T5" fmla="*/ 176 h 256"/>
                <a:gd name="T6" fmla="*/ 1420 w 1807"/>
                <a:gd name="T7" fmla="*/ 176 h 256"/>
                <a:gd name="T8" fmla="*/ 1420 w 1807"/>
                <a:gd name="T9" fmla="*/ 0 h 256"/>
                <a:gd name="T10" fmla="*/ 387 w 1807"/>
                <a:gd name="T11" fmla="*/ 0 h 256"/>
                <a:gd name="T12" fmla="*/ 387 w 1807"/>
                <a:gd name="T13" fmla="*/ 176 h 256"/>
                <a:gd name="T14" fmla="*/ 0 w 1807"/>
                <a:gd name="T15" fmla="*/ 176 h 256"/>
                <a:gd name="T16" fmla="*/ 0 w 1807"/>
                <a:gd name="T17" fmla="*/ 176 h 256"/>
                <a:gd name="T18" fmla="*/ 0 w 1807"/>
                <a:gd name="T19" fmla="*/ 17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7" h="256">
                  <a:moveTo>
                    <a:pt x="0" y="176"/>
                  </a:moveTo>
                  <a:lnTo>
                    <a:pt x="903" y="256"/>
                  </a:lnTo>
                  <a:lnTo>
                    <a:pt x="1807" y="176"/>
                  </a:lnTo>
                  <a:lnTo>
                    <a:pt x="1420" y="176"/>
                  </a:lnTo>
                  <a:lnTo>
                    <a:pt x="1420" y="0"/>
                  </a:lnTo>
                  <a:lnTo>
                    <a:pt x="387" y="0"/>
                  </a:lnTo>
                  <a:lnTo>
                    <a:pt x="387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70C0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 sz="3957"/>
            </a:p>
          </p:txBody>
        </p:sp>
      </p:grpSp>
    </p:spTree>
    <p:extLst>
      <p:ext uri="{BB962C8B-B14F-4D97-AF65-F5344CB8AC3E}">
        <p14:creationId xmlns:p14="http://schemas.microsoft.com/office/powerpoint/2010/main" val="33319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1"/>
          <p:cNvSpPr txBox="1">
            <a:spLocks/>
          </p:cNvSpPr>
          <p:nvPr/>
        </p:nvSpPr>
        <p:spPr>
          <a:xfrm>
            <a:off x="679451" y="2606675"/>
            <a:ext cx="18592798" cy="815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dirty="0"/>
          </a:p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831852" y="2073275"/>
            <a:ext cx="18592798" cy="906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 algn="just"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-133350"/>
            <a:ext cx="3067714" cy="2568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1" y="128167"/>
            <a:ext cx="2077392" cy="20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83" name="Grupa 1482">
            <a:extLst>
              <a:ext uri="{FF2B5EF4-FFF2-40B4-BE49-F238E27FC236}">
                <a16:creationId xmlns:a16="http://schemas.microsoft.com/office/drawing/2014/main" id="{1B10A56D-848B-DF41-B8B6-082473CE4D9A}"/>
              </a:ext>
            </a:extLst>
          </p:cNvPr>
          <p:cNvGrpSpPr/>
          <p:nvPr/>
        </p:nvGrpSpPr>
        <p:grpSpPr>
          <a:xfrm>
            <a:off x="71649" y="3153994"/>
            <a:ext cx="3396758" cy="645706"/>
            <a:chOff x="3389078" y="3169585"/>
            <a:chExt cx="2844589" cy="645706"/>
          </a:xfrm>
        </p:grpSpPr>
        <p:sp>
          <p:nvSpPr>
            <p:cNvPr id="1434" name="Freeform 2">
              <a:extLst>
                <a:ext uri="{FF2B5EF4-FFF2-40B4-BE49-F238E27FC236}">
                  <a16:creationId xmlns:a16="http://schemas.microsoft.com/office/drawing/2014/main" id="{43D6942B-E880-8CFA-F0D4-9EE7A9AAB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078" y="3169585"/>
              <a:ext cx="2844589" cy="645706"/>
            </a:xfrm>
            <a:custGeom>
              <a:avLst/>
              <a:gdLst>
                <a:gd name="T0" fmla="*/ 632 w 632"/>
                <a:gd name="T1" fmla="*/ 0 h 144"/>
                <a:gd name="T2" fmla="*/ 0 w 632"/>
                <a:gd name="T3" fmla="*/ 0 h 144"/>
                <a:gd name="T4" fmla="*/ 0 w 632"/>
                <a:gd name="T5" fmla="*/ 144 h 144"/>
                <a:gd name="T6" fmla="*/ 632 w 632"/>
                <a:gd name="T7" fmla="*/ 144 h 144"/>
                <a:gd name="T8" fmla="*/ 632 w 632"/>
                <a:gd name="T9" fmla="*/ 0 h 144"/>
                <a:gd name="T10" fmla="*/ 632 w 632"/>
                <a:gd name="T11" fmla="*/ 0 h 144"/>
                <a:gd name="T12" fmla="*/ 632 w 632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144">
                  <a:moveTo>
                    <a:pt x="632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632" y="144"/>
                  </a:lnTo>
                  <a:lnTo>
                    <a:pt x="632" y="0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35" name="Text Box 3">
              <a:extLst>
                <a:ext uri="{FF2B5EF4-FFF2-40B4-BE49-F238E27FC236}">
                  <a16:creationId xmlns:a16="http://schemas.microsoft.com/office/drawing/2014/main" id="{F15C436B-9AA6-8FC9-718C-BDB26B7D1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981" y="3322702"/>
              <a:ext cx="2736391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koncepcja</a:t>
              </a:r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vs </a:t>
              </a:r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regul</a:t>
              </a:r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1484" name="Grupa 1483">
            <a:extLst>
              <a:ext uri="{FF2B5EF4-FFF2-40B4-BE49-F238E27FC236}">
                <a16:creationId xmlns:a16="http://schemas.microsoft.com/office/drawing/2014/main" id="{25EE7EFC-42A3-74AD-A442-79FAA2B106F7}"/>
              </a:ext>
            </a:extLst>
          </p:cNvPr>
          <p:cNvGrpSpPr/>
          <p:nvPr/>
        </p:nvGrpSpPr>
        <p:grpSpPr>
          <a:xfrm>
            <a:off x="3676441" y="3149131"/>
            <a:ext cx="4826459" cy="645706"/>
            <a:chOff x="6593169" y="3169585"/>
            <a:chExt cx="1619497" cy="645706"/>
          </a:xfrm>
        </p:grpSpPr>
        <p:sp>
          <p:nvSpPr>
            <p:cNvPr id="1436" name="Freeform 4">
              <a:extLst>
                <a:ext uri="{FF2B5EF4-FFF2-40B4-BE49-F238E27FC236}">
                  <a16:creationId xmlns:a16="http://schemas.microsoft.com/office/drawing/2014/main" id="{6C9CE4EC-3A25-99F5-7FC9-EA2AB8E3D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169" y="3169585"/>
              <a:ext cx="1619497" cy="645706"/>
            </a:xfrm>
            <a:custGeom>
              <a:avLst/>
              <a:gdLst>
                <a:gd name="T0" fmla="*/ 360 w 360"/>
                <a:gd name="T1" fmla="*/ 0 h 144"/>
                <a:gd name="T2" fmla="*/ 0 w 360"/>
                <a:gd name="T3" fmla="*/ 0 h 144"/>
                <a:gd name="T4" fmla="*/ 0 w 360"/>
                <a:gd name="T5" fmla="*/ 144 h 144"/>
                <a:gd name="T6" fmla="*/ 360 w 360"/>
                <a:gd name="T7" fmla="*/ 144 h 144"/>
                <a:gd name="T8" fmla="*/ 360 w 360"/>
                <a:gd name="T9" fmla="*/ 0 h 144"/>
                <a:gd name="T10" fmla="*/ 360 w 360"/>
                <a:gd name="T11" fmla="*/ 0 h 144"/>
                <a:gd name="T12" fmla="*/ 360 w 360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144">
                  <a:moveTo>
                    <a:pt x="36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360" y="144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37" name="Text Box 5">
              <a:extLst>
                <a:ext uri="{FF2B5EF4-FFF2-40B4-BE49-F238E27FC236}">
                  <a16:creationId xmlns:a16="http://schemas.microsoft.com/office/drawing/2014/main" id="{60AE0C0C-EADE-2E25-B43F-A6A7D7E95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8073" y="3322701"/>
              <a:ext cx="1514788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pl-PL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spójność koncepcji</a:t>
              </a:r>
              <a:endParaRPr lang="en-US" altLang="pl-PL" sz="1979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80" name="Grupa 1479">
            <a:extLst>
              <a:ext uri="{FF2B5EF4-FFF2-40B4-BE49-F238E27FC236}">
                <a16:creationId xmlns:a16="http://schemas.microsoft.com/office/drawing/2014/main" id="{48C1EEA9-1B01-17C4-7809-C0D2591D1361}"/>
              </a:ext>
            </a:extLst>
          </p:cNvPr>
          <p:cNvGrpSpPr/>
          <p:nvPr/>
        </p:nvGrpSpPr>
        <p:grpSpPr>
          <a:xfrm>
            <a:off x="141455" y="2179602"/>
            <a:ext cx="8361445" cy="744178"/>
            <a:chOff x="3458885" y="2211568"/>
            <a:chExt cx="4753782" cy="579251"/>
          </a:xfrm>
        </p:grpSpPr>
        <p:sp>
          <p:nvSpPr>
            <p:cNvPr id="1450" name="Freeform 18">
              <a:extLst>
                <a:ext uri="{FF2B5EF4-FFF2-40B4-BE49-F238E27FC236}">
                  <a16:creationId xmlns:a16="http://schemas.microsoft.com/office/drawing/2014/main" id="{E9F5B958-47B1-5E5F-D35D-17DE84C95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885" y="2269088"/>
              <a:ext cx="4753782" cy="502603"/>
            </a:xfrm>
            <a:custGeom>
              <a:avLst/>
              <a:gdLst>
                <a:gd name="T0" fmla="*/ 1056 w 1056"/>
                <a:gd name="T1" fmla="*/ 0 h 112"/>
                <a:gd name="T2" fmla="*/ 0 w 1056"/>
                <a:gd name="T3" fmla="*/ 0 h 112"/>
                <a:gd name="T4" fmla="*/ 0 w 1056"/>
                <a:gd name="T5" fmla="*/ 112 h 112"/>
                <a:gd name="T6" fmla="*/ 1056 w 1056"/>
                <a:gd name="T7" fmla="*/ 112 h 112"/>
                <a:gd name="T8" fmla="*/ 1056 w 1056"/>
                <a:gd name="T9" fmla="*/ 0 h 112"/>
                <a:gd name="T10" fmla="*/ 1056 w 1056"/>
                <a:gd name="T11" fmla="*/ 0 h 112"/>
                <a:gd name="T12" fmla="*/ 1056 w 1056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112">
                  <a:moveTo>
                    <a:pt x="1056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056" y="112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1A76D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51" name="Text Box 19">
              <a:extLst>
                <a:ext uri="{FF2B5EF4-FFF2-40B4-BE49-F238E27FC236}">
                  <a16:creationId xmlns:a16="http://schemas.microsoft.com/office/drawing/2014/main" id="{43661200-567D-D656-4E77-AC07EC6D2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277" y="2211568"/>
              <a:ext cx="4645584" cy="5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KRYTERIA </a:t>
              </a:r>
              <a:r>
                <a:rPr lang="pl-PL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MERYTORYCZNE - DOSTĘPOWE</a:t>
              </a:r>
              <a:endParaRPr lang="en-US" altLang="pl-PL" sz="2418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86" name="Grupa 1485">
            <a:extLst>
              <a:ext uri="{FF2B5EF4-FFF2-40B4-BE49-F238E27FC236}">
                <a16:creationId xmlns:a16="http://schemas.microsoft.com/office/drawing/2014/main" id="{56E016DF-754F-1D36-ECDF-0D7147D90643}"/>
              </a:ext>
            </a:extLst>
          </p:cNvPr>
          <p:cNvGrpSpPr/>
          <p:nvPr/>
        </p:nvGrpSpPr>
        <p:grpSpPr>
          <a:xfrm>
            <a:off x="3693653" y="4062844"/>
            <a:ext cx="4809247" cy="7118339"/>
            <a:chOff x="6593169" y="4213184"/>
            <a:chExt cx="1657889" cy="6949177"/>
          </a:xfrm>
        </p:grpSpPr>
        <p:sp>
          <p:nvSpPr>
            <p:cNvPr id="1471" name="Freeform 42">
              <a:extLst>
                <a:ext uri="{FF2B5EF4-FFF2-40B4-BE49-F238E27FC236}">
                  <a16:creationId xmlns:a16="http://schemas.microsoft.com/office/drawing/2014/main" id="{E183509E-A525-C837-EAAD-E2593DBE8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169" y="4213184"/>
              <a:ext cx="1657889" cy="6949177"/>
            </a:xfrm>
            <a:custGeom>
              <a:avLst/>
              <a:gdLst>
                <a:gd name="T0" fmla="*/ 368 w 368"/>
                <a:gd name="T1" fmla="*/ 0 h 1544"/>
                <a:gd name="T2" fmla="*/ 0 w 368"/>
                <a:gd name="T3" fmla="*/ 0 h 1544"/>
                <a:gd name="T4" fmla="*/ 0 w 368"/>
                <a:gd name="T5" fmla="*/ 1544 h 1544"/>
                <a:gd name="T6" fmla="*/ 368 w 368"/>
                <a:gd name="T7" fmla="*/ 1544 h 1544"/>
                <a:gd name="T8" fmla="*/ 368 w 368"/>
                <a:gd name="T9" fmla="*/ 0 h 1544"/>
                <a:gd name="T10" fmla="*/ 368 w 368"/>
                <a:gd name="T11" fmla="*/ 0 h 1544"/>
                <a:gd name="T12" fmla="*/ 368 w 368"/>
                <a:gd name="T13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1544">
                  <a:moveTo>
                    <a:pt x="368" y="0"/>
                  </a:moveTo>
                  <a:lnTo>
                    <a:pt x="0" y="0"/>
                  </a:lnTo>
                  <a:lnTo>
                    <a:pt x="0" y="1544"/>
                  </a:lnTo>
                  <a:lnTo>
                    <a:pt x="368" y="1544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72" name="Text Box 43">
              <a:extLst>
                <a:ext uri="{FF2B5EF4-FFF2-40B4-BE49-F238E27FC236}">
                  <a16:creationId xmlns:a16="http://schemas.microsoft.com/office/drawing/2014/main" id="{D4A3EFE3-2AF8-5DB4-FC9D-9D806D0E9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2630" y="4247436"/>
              <a:ext cx="1549691" cy="6489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t">
              <a:spAutoFit/>
            </a:bodyPr>
            <a:lstStyle/>
            <a:p>
              <a:pPr eaLnBrk="1" hangingPunct="1"/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Przedmiotem weryfikacji będzie: </a:t>
              </a:r>
            </a:p>
            <a:p>
              <a:pPr eaLnBrk="1" hangingPunct="1"/>
              <a:endPara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a. </a:t>
              </a:r>
              <a:r>
                <a:rPr lang="pl-PL" altLang="pl-PL" sz="2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wewnętrzna spójność</a:t>
              </a:r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szczegółowej koncepcji</a:t>
              </a:r>
            </a:p>
            <a:p>
              <a:pPr eaLnBrk="1" hangingPunct="1"/>
              <a:endPara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b. </a:t>
              </a:r>
              <a:r>
                <a:rPr lang="pl-PL" altLang="pl-PL" sz="2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trafności doboru metod i środków </a:t>
              </a:r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przyjętych w szczegółowej koncepcji</a:t>
              </a:r>
            </a:p>
            <a:p>
              <a:pPr eaLnBrk="1" hangingPunct="1"/>
              <a:endPara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c. </a:t>
              </a:r>
              <a:r>
                <a:rPr lang="pl-PL" altLang="pl-PL" sz="2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trafności identyfikacji potencjalnych źródeł finansowania </a:t>
              </a:r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ujętych w kierunkowym planie inwestycyjnym</a:t>
              </a:r>
            </a:p>
            <a:p>
              <a:pPr eaLnBrk="1" hangingPunct="1"/>
              <a:endPara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d. </a:t>
              </a:r>
              <a:r>
                <a:rPr lang="pl-PL" altLang="pl-PL" sz="2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wykonalności zadań ujętych w szczegółowym planie działań rozwojowych</a:t>
              </a:r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przewidywanych do realizacji przy udziale środków KPO w okresie realizacji Przedsięwzięcia</a:t>
              </a:r>
              <a:endParaRPr lang="en-US" altLang="pl-PL" sz="24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09DDDA7D-4492-434E-C29A-5387AD6F3E3E}"/>
              </a:ext>
            </a:extLst>
          </p:cNvPr>
          <p:cNvSpPr/>
          <p:nvPr/>
        </p:nvSpPr>
        <p:spPr>
          <a:xfrm>
            <a:off x="12100704" y="430571"/>
            <a:ext cx="1418903" cy="1472390"/>
          </a:xfrm>
          <a:prstGeom prst="rect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l-PL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ETAP </a:t>
            </a:r>
            <a:r>
              <a:rPr lang="pl-PL" altLang="pl-PL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II</a:t>
            </a:r>
            <a:endParaRPr lang="en-US" altLang="pl-PL" sz="32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9AF82FA-DF5B-028A-34FD-6E50C59436EC}"/>
              </a:ext>
            </a:extLst>
          </p:cNvPr>
          <p:cNvSpPr txBox="1"/>
          <p:nvPr/>
        </p:nvSpPr>
        <p:spPr>
          <a:xfrm>
            <a:off x="5861050" y="627883"/>
            <a:ext cx="5867400" cy="1046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200" dirty="0"/>
              <a:t>JST</a:t>
            </a:r>
          </a:p>
          <a:p>
            <a:pPr algn="ctr"/>
            <a:r>
              <a:rPr lang="pl-PL" sz="2000" dirty="0"/>
              <a:t>które planują powołanie społeczności </a:t>
            </a:r>
            <a:r>
              <a:rPr lang="pl-PL" sz="2000" dirty="0" err="1"/>
              <a:t>energ</a:t>
            </a:r>
            <a:r>
              <a:rPr lang="pl-PL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78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55B41-A895-4682-8C6F-687186D8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Kontakt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3515566-59EF-4EFE-B691-CE49048F8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6"/>
            <a:ext cx="8458200" cy="5410200"/>
          </a:xfrm>
        </p:spPr>
        <p:txBody>
          <a:bodyPr/>
          <a:lstStyle/>
          <a:p>
            <a:endParaRPr lang="pl-PL" dirty="0"/>
          </a:p>
          <a:p>
            <a:pPr lvl="1"/>
            <a:endParaRPr lang="pl-PL" dirty="0"/>
          </a:p>
          <a:p>
            <a:pPr lvl="1"/>
            <a:r>
              <a:rPr lang="pl-PL" sz="3200" dirty="0"/>
              <a:t>Departament Gospodarki Niskoemisyjnej</a:t>
            </a:r>
          </a:p>
          <a:p>
            <a:pPr lvl="1"/>
            <a:r>
              <a:rPr lang="pl-PL" sz="3200" dirty="0"/>
              <a:t>e-mail: </a:t>
            </a:r>
            <a:r>
              <a:rPr lang="pl-PL" sz="3200" dirty="0">
                <a:hlinkClick r:id="rId3"/>
              </a:rPr>
              <a:t>b222@mrit.gov.pl</a:t>
            </a:r>
            <a:br>
              <a:rPr lang="pl-PL" dirty="0"/>
            </a:br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92" y="113966"/>
            <a:ext cx="3067714" cy="25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1"/>
          <p:cNvSpPr txBox="1">
            <a:spLocks/>
          </p:cNvSpPr>
          <p:nvPr/>
        </p:nvSpPr>
        <p:spPr>
          <a:xfrm>
            <a:off x="679451" y="2606675"/>
            <a:ext cx="18592798" cy="815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dirty="0"/>
          </a:p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831852" y="2073275"/>
            <a:ext cx="18592798" cy="906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 algn="just"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-133350"/>
            <a:ext cx="3067714" cy="2568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02" y="570671"/>
            <a:ext cx="2209993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15335" y="5110795"/>
            <a:ext cx="5867400" cy="10343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700" dirty="0"/>
              <a:t>KLASTRY ENERGII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7087041" y="5110795"/>
            <a:ext cx="5867400" cy="1046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3400" dirty="0"/>
              <a:t>SPÓŁDZIELNIE ENERGETYCZNE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13427030" y="5105648"/>
            <a:ext cx="5867400" cy="1046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200" dirty="0"/>
              <a:t>JST</a:t>
            </a:r>
          </a:p>
          <a:p>
            <a:pPr algn="ctr"/>
            <a:r>
              <a:rPr lang="pl-PL" sz="2000" dirty="0"/>
              <a:t>które planują powołanie społeczności </a:t>
            </a:r>
            <a:r>
              <a:rPr lang="pl-PL" sz="2000" dirty="0" err="1"/>
              <a:t>energ</a:t>
            </a:r>
            <a:r>
              <a:rPr lang="pl-PL" sz="2000" dirty="0"/>
              <a:t>. </a:t>
            </a:r>
          </a:p>
        </p:txBody>
      </p:sp>
      <p:sp>
        <p:nvSpPr>
          <p:cNvPr id="8" name="Strzałka w dół 7"/>
          <p:cNvSpPr/>
          <p:nvPr/>
        </p:nvSpPr>
        <p:spPr>
          <a:xfrm rot="3595287">
            <a:off x="6547732" y="1516570"/>
            <a:ext cx="609600" cy="398649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9690760" y="2980917"/>
            <a:ext cx="609600" cy="190499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 rot="18508856">
            <a:off x="12604451" y="1775586"/>
            <a:ext cx="609600" cy="366716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4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1"/>
          <p:cNvSpPr txBox="1">
            <a:spLocks/>
          </p:cNvSpPr>
          <p:nvPr/>
        </p:nvSpPr>
        <p:spPr>
          <a:xfrm>
            <a:off x="679451" y="2606675"/>
            <a:ext cx="18592798" cy="815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dirty="0"/>
          </a:p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831852" y="2073275"/>
            <a:ext cx="18592798" cy="906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 algn="just"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-133350"/>
            <a:ext cx="3067714" cy="2568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02" y="570671"/>
            <a:ext cx="2209993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15335" y="5110795"/>
            <a:ext cx="5867400" cy="1034386"/>
          </a:xfrm>
          <a:prstGeom prst="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700" b="1" dirty="0"/>
              <a:t>KLASTRY ENERGII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7087041" y="5110795"/>
            <a:ext cx="5867400" cy="1046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3400" dirty="0"/>
              <a:t>SPÓŁDZIELNIE ENERGETYCZNE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13427030" y="5105648"/>
            <a:ext cx="5867400" cy="1046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200" dirty="0"/>
              <a:t>JST</a:t>
            </a:r>
          </a:p>
          <a:p>
            <a:pPr algn="ctr"/>
            <a:r>
              <a:rPr lang="pl-PL" sz="2000" dirty="0"/>
              <a:t>które planują powołanie społeczności </a:t>
            </a:r>
            <a:r>
              <a:rPr lang="pl-PL" sz="2000" dirty="0" err="1"/>
              <a:t>energ</a:t>
            </a:r>
            <a:r>
              <a:rPr lang="pl-PL" sz="2000" dirty="0"/>
              <a:t>. </a:t>
            </a:r>
          </a:p>
        </p:txBody>
      </p:sp>
      <p:sp>
        <p:nvSpPr>
          <p:cNvPr id="8" name="Strzałka w dół 7"/>
          <p:cNvSpPr/>
          <p:nvPr/>
        </p:nvSpPr>
        <p:spPr>
          <a:xfrm rot="3595287">
            <a:off x="6547732" y="1516570"/>
            <a:ext cx="609600" cy="398649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9690760" y="2980917"/>
            <a:ext cx="609600" cy="190499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 rot="18508856">
            <a:off x="12604451" y="1775586"/>
            <a:ext cx="609600" cy="366716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1"/>
          <p:cNvSpPr txBox="1">
            <a:spLocks/>
          </p:cNvSpPr>
          <p:nvPr/>
        </p:nvSpPr>
        <p:spPr>
          <a:xfrm>
            <a:off x="679451" y="2606675"/>
            <a:ext cx="18592798" cy="815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dirty="0"/>
          </a:p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831852" y="2073275"/>
            <a:ext cx="18592798" cy="906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 algn="just"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-133350"/>
            <a:ext cx="3067714" cy="2568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1" y="128167"/>
            <a:ext cx="2077392" cy="20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937250" y="550940"/>
            <a:ext cx="5867400" cy="1054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800" dirty="0"/>
              <a:t>KLASTRY ENERGII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3ED9C27-1CD4-9ADA-0DD2-D093EBEA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306" y="2695240"/>
            <a:ext cx="2772097" cy="14723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lnSpc>
                <a:spcPct val="150000"/>
              </a:lnSpc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pl-PL" sz="3200" b="1" dirty="0"/>
              <a:t>bez </a:t>
            </a:r>
            <a:r>
              <a:rPr lang="en-US" altLang="pl-PL" sz="3200" b="1" dirty="0" err="1"/>
              <a:t>koncepcji</a:t>
            </a:r>
            <a:r>
              <a:rPr lang="en-US" altLang="pl-PL" sz="3200" b="1" dirty="0"/>
              <a:t> </a:t>
            </a:r>
            <a:r>
              <a:rPr lang="en-US" altLang="pl-PL" sz="3200" b="1" dirty="0" err="1"/>
              <a:t>rozwoju</a:t>
            </a:r>
            <a:endParaRPr lang="en-US" altLang="pl-PL" sz="3200" b="1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03DA0DE-05AC-EC14-BE4F-08685831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7104" y="2692366"/>
            <a:ext cx="2772097" cy="14723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lnSpc>
                <a:spcPct val="150000"/>
              </a:lnSpc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pl-PL" sz="3200" b="1" dirty="0"/>
              <a:t>z </a:t>
            </a:r>
            <a:r>
              <a:rPr lang="en-US" altLang="pl-PL" sz="3200" b="1" dirty="0" err="1"/>
              <a:t>koncepcją</a:t>
            </a:r>
            <a:r>
              <a:rPr lang="en-US" altLang="pl-PL" sz="3200" b="1" dirty="0"/>
              <a:t> </a:t>
            </a:r>
            <a:r>
              <a:rPr lang="en-US" altLang="pl-PL" sz="3200" b="1" dirty="0" err="1"/>
              <a:t>rozwoju</a:t>
            </a:r>
            <a:endParaRPr lang="en-US" altLang="pl-PL" sz="3200" b="1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7779736-8ADE-368E-7830-2E49F4A8ACDA}"/>
              </a:ext>
            </a:extLst>
          </p:cNvPr>
          <p:cNvSpPr txBox="1"/>
          <p:nvPr/>
        </p:nvSpPr>
        <p:spPr>
          <a:xfrm>
            <a:off x="146050" y="4398697"/>
            <a:ext cx="15484116" cy="603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2000"/>
              </a:lnSpc>
            </a:pPr>
            <a:r>
              <a:rPr lang="pl-PL" altLang="pl-PL" sz="3200" dirty="0">
                <a:solidFill>
                  <a:srgbClr val="000000"/>
                </a:solidFill>
              </a:rPr>
              <a:t>S</a:t>
            </a:r>
            <a:r>
              <a:rPr lang="en-US" altLang="pl-PL" sz="3200" dirty="0" err="1">
                <a:solidFill>
                  <a:srgbClr val="000000"/>
                </a:solidFill>
              </a:rPr>
              <a:t>zczegółow</a:t>
            </a:r>
            <a:r>
              <a:rPr lang="pl-PL" altLang="pl-PL" sz="3200" dirty="0">
                <a:solidFill>
                  <a:srgbClr val="000000"/>
                </a:solidFill>
              </a:rPr>
              <a:t>a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koncepcj</a:t>
            </a:r>
            <a:r>
              <a:rPr lang="pl-PL" altLang="pl-PL" sz="3200" dirty="0">
                <a:solidFill>
                  <a:srgbClr val="000000"/>
                </a:solidFill>
              </a:rPr>
              <a:t>a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rozwoju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klastra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energii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</a:p>
          <a:p>
            <a:pPr marL="457216" indent="-457216">
              <a:lnSpc>
                <a:spcPct val="122000"/>
              </a:lnSpc>
              <a:buFont typeface="+mj-lt"/>
              <a:buAutoNum type="alphaLcPeriod"/>
            </a:pPr>
            <a:r>
              <a:rPr lang="en-US" altLang="pl-PL" sz="3200" dirty="0" err="1">
                <a:solidFill>
                  <a:srgbClr val="000000"/>
                </a:solidFill>
              </a:rPr>
              <a:t>obejmującą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b="1" dirty="0" err="1">
                <a:solidFill>
                  <a:srgbClr val="000000"/>
                </a:solidFill>
              </a:rPr>
              <a:t>perspektywę</a:t>
            </a:r>
            <a:r>
              <a:rPr lang="en-US" altLang="pl-PL" sz="3200" dirty="0">
                <a:solidFill>
                  <a:srgbClr val="000000"/>
                </a:solidFill>
              </a:rPr>
              <a:t> co </a:t>
            </a:r>
            <a:r>
              <a:rPr lang="en-US" altLang="pl-PL" sz="3200" dirty="0" err="1">
                <a:solidFill>
                  <a:srgbClr val="000000"/>
                </a:solidFill>
              </a:rPr>
              <a:t>najmniej</a:t>
            </a:r>
            <a:r>
              <a:rPr lang="en-US" altLang="pl-PL" sz="3200" dirty="0">
                <a:solidFill>
                  <a:srgbClr val="000000"/>
                </a:solidFill>
              </a:rPr>
              <a:t> do </a:t>
            </a:r>
            <a:r>
              <a:rPr lang="en-US" altLang="pl-PL" sz="3200" dirty="0" err="1">
                <a:solidFill>
                  <a:srgbClr val="000000"/>
                </a:solidFill>
              </a:rPr>
              <a:t>roku</a:t>
            </a:r>
            <a:r>
              <a:rPr lang="en-US" altLang="pl-PL" sz="3200" dirty="0">
                <a:solidFill>
                  <a:srgbClr val="000000"/>
                </a:solidFill>
              </a:rPr>
              <a:t> 2030 </a:t>
            </a:r>
            <a:endParaRPr lang="pl-PL" altLang="pl-PL" sz="3200" dirty="0">
              <a:solidFill>
                <a:srgbClr val="000000"/>
              </a:solidFill>
            </a:endParaRPr>
          </a:p>
          <a:p>
            <a:pPr marL="457216" indent="-457216">
              <a:lnSpc>
                <a:spcPct val="122000"/>
              </a:lnSpc>
              <a:buFont typeface="+mj-lt"/>
              <a:buAutoNum type="alphaLcPeriod"/>
            </a:pPr>
            <a:r>
              <a:rPr lang="pl-PL" altLang="pl-PL" sz="3200" dirty="0">
                <a:solidFill>
                  <a:srgbClr val="000000"/>
                </a:solidFill>
              </a:rPr>
              <a:t>zawierająca bieżący (2020 lub 2021) i planowany </a:t>
            </a:r>
            <a:r>
              <a:rPr lang="pl-PL" altLang="pl-PL" sz="3200" b="1" dirty="0">
                <a:solidFill>
                  <a:srgbClr val="000000"/>
                </a:solidFill>
              </a:rPr>
              <a:t>bilans energetyczny </a:t>
            </a:r>
            <a:r>
              <a:rPr lang="pl-PL" altLang="pl-PL" sz="3200" dirty="0">
                <a:solidFill>
                  <a:srgbClr val="000000"/>
                </a:solidFill>
              </a:rPr>
              <a:t>(np. 2030)</a:t>
            </a:r>
            <a:endParaRPr lang="en-US" altLang="pl-PL" sz="3200" dirty="0">
              <a:solidFill>
                <a:srgbClr val="000000"/>
              </a:solidFill>
            </a:endParaRPr>
          </a:p>
          <a:p>
            <a:pPr marL="457216" indent="-457216">
              <a:lnSpc>
                <a:spcPct val="122000"/>
              </a:lnSpc>
              <a:buFont typeface="+mj-lt"/>
              <a:buAutoNum type="alphaLcPeriod"/>
            </a:pPr>
            <a:r>
              <a:rPr lang="en-US" altLang="pl-PL" sz="3200" dirty="0" err="1">
                <a:solidFill>
                  <a:srgbClr val="000000"/>
                </a:solidFill>
              </a:rPr>
              <a:t>odnoszącą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się</a:t>
            </a:r>
            <a:r>
              <a:rPr lang="en-US" altLang="pl-PL" sz="3200" dirty="0">
                <a:solidFill>
                  <a:srgbClr val="000000"/>
                </a:solidFill>
              </a:rPr>
              <a:t> do </a:t>
            </a:r>
            <a:r>
              <a:rPr lang="en-US" altLang="pl-PL" sz="3200" b="1" dirty="0" err="1">
                <a:solidFill>
                  <a:srgbClr val="000000"/>
                </a:solidFill>
              </a:rPr>
              <a:t>dostępnych</a:t>
            </a:r>
            <a:r>
              <a:rPr lang="en-US" altLang="pl-PL" sz="3200" b="1" dirty="0">
                <a:solidFill>
                  <a:srgbClr val="000000"/>
                </a:solidFill>
              </a:rPr>
              <a:t> </a:t>
            </a:r>
            <a:r>
              <a:rPr lang="en-US" altLang="pl-PL" sz="3200" b="1" dirty="0" err="1">
                <a:solidFill>
                  <a:srgbClr val="000000"/>
                </a:solidFill>
              </a:rPr>
              <a:t>źródeł</a:t>
            </a:r>
            <a:r>
              <a:rPr lang="en-US" altLang="pl-PL" sz="3200" b="1" dirty="0">
                <a:solidFill>
                  <a:srgbClr val="000000"/>
                </a:solidFill>
              </a:rPr>
              <a:t> </a:t>
            </a:r>
            <a:r>
              <a:rPr lang="en-US" altLang="pl-PL" sz="3200" b="1" dirty="0" err="1">
                <a:solidFill>
                  <a:srgbClr val="000000"/>
                </a:solidFill>
              </a:rPr>
              <a:t>finansowania</a:t>
            </a:r>
            <a:r>
              <a:rPr lang="en-US" altLang="pl-PL" sz="3200" b="1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działań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nieinwestycyjnych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i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inwestycyjnych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planowanych</a:t>
            </a:r>
            <a:r>
              <a:rPr lang="en-US" altLang="pl-PL" sz="3200" dirty="0">
                <a:solidFill>
                  <a:srgbClr val="000000"/>
                </a:solidFill>
              </a:rPr>
              <a:t> do </a:t>
            </a:r>
            <a:r>
              <a:rPr lang="en-US" altLang="pl-PL" sz="3200" dirty="0" err="1">
                <a:solidFill>
                  <a:srgbClr val="000000"/>
                </a:solidFill>
              </a:rPr>
              <a:t>realizacji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przez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członków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klastra</a:t>
            </a:r>
            <a:r>
              <a:rPr lang="en-US" altLang="pl-PL" sz="3200" dirty="0">
                <a:solidFill>
                  <a:srgbClr val="000000"/>
                </a:solidFill>
              </a:rPr>
              <a:t> z </a:t>
            </a:r>
            <a:r>
              <a:rPr lang="en-US" altLang="pl-PL" sz="3200" dirty="0" err="1">
                <a:solidFill>
                  <a:srgbClr val="000000"/>
                </a:solidFill>
              </a:rPr>
              <a:t>wykorzystanie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środków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publicznych</a:t>
            </a:r>
            <a:r>
              <a:rPr lang="en-US" altLang="pl-PL" sz="3200" dirty="0">
                <a:solidFill>
                  <a:srgbClr val="000000"/>
                </a:solidFill>
              </a:rPr>
              <a:t> (</a:t>
            </a:r>
            <a:r>
              <a:rPr lang="pl-PL" altLang="pl-PL" sz="3200" dirty="0">
                <a:solidFill>
                  <a:srgbClr val="000000"/>
                </a:solidFill>
              </a:rPr>
              <a:t>w</a:t>
            </a:r>
            <a:r>
              <a:rPr lang="en-US" altLang="pl-PL" sz="3200" dirty="0">
                <a:solidFill>
                  <a:srgbClr val="000000"/>
                </a:solidFill>
              </a:rPr>
              <a:t>g </a:t>
            </a:r>
            <a:r>
              <a:rPr lang="en-US" altLang="pl-PL" sz="3200" dirty="0" err="1">
                <a:solidFill>
                  <a:srgbClr val="000000"/>
                </a:solidFill>
              </a:rPr>
              <a:t>dostępnego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stanu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wiedzy</a:t>
            </a:r>
            <a:r>
              <a:rPr lang="en-US" altLang="pl-PL" sz="3200" dirty="0">
                <a:solidFill>
                  <a:srgbClr val="000000"/>
                </a:solidFill>
              </a:rPr>
              <a:t> w </a:t>
            </a:r>
            <a:r>
              <a:rPr lang="en-US" altLang="pl-PL" sz="3200" dirty="0" err="1">
                <a:solidFill>
                  <a:srgbClr val="000000"/>
                </a:solidFill>
              </a:rPr>
              <a:t>okresie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opracowania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wniosku</a:t>
            </a:r>
            <a:r>
              <a:rPr lang="en-US" altLang="pl-PL" sz="3200" dirty="0">
                <a:solidFill>
                  <a:srgbClr val="000000"/>
                </a:solidFill>
              </a:rPr>
              <a:t>), </a:t>
            </a:r>
            <a:r>
              <a:rPr lang="en-US" altLang="pl-PL" sz="3200" dirty="0" err="1">
                <a:solidFill>
                  <a:srgbClr val="000000"/>
                </a:solidFill>
              </a:rPr>
              <a:t>sektora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bankowego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oraz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prywatnych</a:t>
            </a:r>
            <a:endParaRPr lang="en-US" altLang="pl-PL" sz="3200" dirty="0">
              <a:solidFill>
                <a:srgbClr val="000000"/>
              </a:solidFill>
            </a:endParaRPr>
          </a:p>
          <a:p>
            <a:pPr marL="457216" indent="-457216">
              <a:lnSpc>
                <a:spcPct val="122000"/>
              </a:lnSpc>
              <a:buFont typeface="+mj-lt"/>
              <a:buAutoNum type="alphaLcPeriod"/>
            </a:pPr>
            <a:r>
              <a:rPr lang="en-US" altLang="pl-PL" sz="3200" b="1" dirty="0" err="1">
                <a:solidFill>
                  <a:srgbClr val="000000"/>
                </a:solidFill>
              </a:rPr>
              <a:t>kierunkowy</a:t>
            </a:r>
            <a:r>
              <a:rPr lang="en-US" altLang="pl-PL" sz="3200" b="1" dirty="0">
                <a:solidFill>
                  <a:srgbClr val="000000"/>
                </a:solidFill>
              </a:rPr>
              <a:t> </a:t>
            </a:r>
            <a:r>
              <a:rPr lang="en-US" altLang="pl-PL" sz="3200" b="1" u="sng" dirty="0">
                <a:solidFill>
                  <a:srgbClr val="000000"/>
                </a:solidFill>
              </a:rPr>
              <a:t>plan </a:t>
            </a:r>
            <a:r>
              <a:rPr lang="en-US" altLang="pl-PL" sz="3200" b="1" u="sng" dirty="0" err="1">
                <a:solidFill>
                  <a:srgbClr val="000000"/>
                </a:solidFill>
              </a:rPr>
              <a:t>inwestycyjny</a:t>
            </a:r>
            <a:r>
              <a:rPr lang="pl-PL" altLang="pl-PL" sz="3200" b="1" u="sng" dirty="0">
                <a:solidFill>
                  <a:srgbClr val="000000"/>
                </a:solidFill>
              </a:rPr>
              <a:t> </a:t>
            </a:r>
            <a:r>
              <a:rPr lang="pl-PL" altLang="pl-PL" sz="3200" u="sng" dirty="0">
                <a:solidFill>
                  <a:srgbClr val="000000"/>
                </a:solidFill>
              </a:rPr>
              <a:t>(plany klastra do 2030 r.)</a:t>
            </a:r>
          </a:p>
          <a:p>
            <a:pPr marL="457216" indent="-457216">
              <a:lnSpc>
                <a:spcPct val="122000"/>
              </a:lnSpc>
              <a:buFont typeface="+mj-lt"/>
              <a:buAutoNum type="alphaLcPeriod"/>
            </a:pPr>
            <a:r>
              <a:rPr lang="en-US" altLang="pl-PL" sz="3200" b="1" dirty="0" err="1">
                <a:solidFill>
                  <a:srgbClr val="000000"/>
                </a:solidFill>
              </a:rPr>
              <a:t>szczegółowy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b="1" u="sng" dirty="0">
                <a:solidFill>
                  <a:srgbClr val="000000"/>
                </a:solidFill>
              </a:rPr>
              <a:t>plan </a:t>
            </a:r>
            <a:r>
              <a:rPr lang="en-US" altLang="pl-PL" sz="3200" b="1" u="sng" dirty="0" err="1">
                <a:solidFill>
                  <a:srgbClr val="000000"/>
                </a:solidFill>
              </a:rPr>
              <a:t>działań</a:t>
            </a:r>
            <a:r>
              <a:rPr lang="en-US" altLang="pl-PL" sz="3200" b="1" u="sng" dirty="0">
                <a:solidFill>
                  <a:srgbClr val="000000"/>
                </a:solidFill>
              </a:rPr>
              <a:t> </a:t>
            </a:r>
            <a:r>
              <a:rPr lang="en-US" altLang="pl-PL" sz="3200" b="1" u="sng" dirty="0" err="1">
                <a:solidFill>
                  <a:srgbClr val="000000"/>
                </a:solidFill>
              </a:rPr>
              <a:t>rozwojowych</a:t>
            </a:r>
            <a:r>
              <a:rPr lang="en-US" altLang="pl-PL" sz="3200" b="1" u="sng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przewidywanych</a:t>
            </a:r>
            <a:r>
              <a:rPr lang="en-US" altLang="pl-PL" sz="3200" dirty="0">
                <a:solidFill>
                  <a:srgbClr val="000000"/>
                </a:solidFill>
              </a:rPr>
              <a:t> do </a:t>
            </a:r>
            <a:r>
              <a:rPr lang="en-US" altLang="pl-PL" sz="3200" dirty="0" err="1">
                <a:solidFill>
                  <a:srgbClr val="000000"/>
                </a:solidFill>
              </a:rPr>
              <a:t>realizacji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przy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udziale</a:t>
            </a:r>
            <a:r>
              <a:rPr lang="en-US" altLang="pl-PL" sz="3200" dirty="0">
                <a:solidFill>
                  <a:srgbClr val="000000"/>
                </a:solidFill>
              </a:rPr>
              <a:t> </a:t>
            </a:r>
            <a:r>
              <a:rPr lang="en-US" altLang="pl-PL" sz="3200" dirty="0" err="1">
                <a:solidFill>
                  <a:srgbClr val="000000"/>
                </a:solidFill>
              </a:rPr>
              <a:t>środków</a:t>
            </a:r>
            <a:r>
              <a:rPr lang="en-US" altLang="pl-PL" sz="3200" dirty="0">
                <a:solidFill>
                  <a:srgbClr val="000000"/>
                </a:solidFill>
              </a:rPr>
              <a:t> KPO.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DDA73591-F1C7-DC92-344A-69BBC69E227E}"/>
              </a:ext>
            </a:extLst>
          </p:cNvPr>
          <p:cNvGrpSpPr/>
          <p:nvPr/>
        </p:nvGrpSpPr>
        <p:grpSpPr>
          <a:xfrm rot="16200000">
            <a:off x="13189481" y="5726986"/>
            <a:ext cx="7895602" cy="1557653"/>
            <a:chOff x="9693398" y="9343304"/>
            <a:chExt cx="7895602" cy="1557653"/>
          </a:xfrm>
        </p:grpSpPr>
        <p:sp>
          <p:nvSpPr>
            <p:cNvPr id="4" name="Freeform 33">
              <a:extLst>
                <a:ext uri="{FF2B5EF4-FFF2-40B4-BE49-F238E27FC236}">
                  <a16:creationId xmlns:a16="http://schemas.microsoft.com/office/drawing/2014/main" id="{ECFCB18F-28CB-5450-08C6-14792BDCA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398" y="9343304"/>
              <a:ext cx="7895602" cy="1557653"/>
            </a:xfrm>
            <a:custGeom>
              <a:avLst/>
              <a:gdLst>
                <a:gd name="T0" fmla="*/ 0 w 3528"/>
                <a:gd name="T1" fmla="*/ 478 h 696"/>
                <a:gd name="T2" fmla="*/ 1763 w 3528"/>
                <a:gd name="T3" fmla="*/ 696 h 696"/>
                <a:gd name="T4" fmla="*/ 3527 w 3528"/>
                <a:gd name="T5" fmla="*/ 478 h 696"/>
                <a:gd name="T6" fmla="*/ 2771 w 3528"/>
                <a:gd name="T7" fmla="*/ 478 h 696"/>
                <a:gd name="T8" fmla="*/ 2771 w 3528"/>
                <a:gd name="T9" fmla="*/ 0 h 696"/>
                <a:gd name="T10" fmla="*/ 755 w 3528"/>
                <a:gd name="T11" fmla="*/ 0 h 696"/>
                <a:gd name="T12" fmla="*/ 755 w 3528"/>
                <a:gd name="T13" fmla="*/ 478 h 696"/>
                <a:gd name="T14" fmla="*/ 0 w 3528"/>
                <a:gd name="T15" fmla="*/ 478 h 696"/>
                <a:gd name="T16" fmla="*/ 0 w 3528"/>
                <a:gd name="T17" fmla="*/ 478 h 696"/>
                <a:gd name="T18" fmla="*/ 0 w 3528"/>
                <a:gd name="T19" fmla="*/ 47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8" h="696">
                  <a:moveTo>
                    <a:pt x="0" y="478"/>
                  </a:moveTo>
                  <a:lnTo>
                    <a:pt x="1763" y="696"/>
                  </a:lnTo>
                  <a:lnTo>
                    <a:pt x="3527" y="478"/>
                  </a:lnTo>
                  <a:lnTo>
                    <a:pt x="2771" y="478"/>
                  </a:lnTo>
                  <a:lnTo>
                    <a:pt x="2771" y="0"/>
                  </a:lnTo>
                  <a:lnTo>
                    <a:pt x="755" y="0"/>
                  </a:lnTo>
                  <a:lnTo>
                    <a:pt x="755" y="478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1A76D2"/>
            </a:solidFill>
            <a:ln w="21719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2968"/>
            </a:p>
          </p:txBody>
        </p:sp>
        <p:sp>
          <p:nvSpPr>
            <p:cNvPr id="8" name="Text Box 46">
              <a:extLst>
                <a:ext uri="{FF2B5EF4-FFF2-40B4-BE49-F238E27FC236}">
                  <a16:creationId xmlns:a16="http://schemas.microsoft.com/office/drawing/2014/main" id="{B659DE5E-A274-BCCB-A4DF-1253CCD80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7232" y="9858223"/>
              <a:ext cx="4727937" cy="314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lnSpc>
                  <a:spcPct val="113000"/>
                </a:lnSpc>
              </a:pPr>
              <a:r>
                <a:rPr lang="pl-PL" altLang="pl-PL" sz="197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KRYTERIA OCENY</a:t>
              </a:r>
              <a:endParaRPr lang="en-US" altLang="pl-PL" sz="1814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4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1"/>
          <p:cNvSpPr txBox="1">
            <a:spLocks/>
          </p:cNvSpPr>
          <p:nvPr/>
        </p:nvSpPr>
        <p:spPr>
          <a:xfrm>
            <a:off x="679451" y="2606675"/>
            <a:ext cx="18592798" cy="815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dirty="0"/>
          </a:p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831851" y="2072670"/>
            <a:ext cx="18592798" cy="906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 algn="just"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-133350"/>
            <a:ext cx="3067714" cy="2568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1" y="128167"/>
            <a:ext cx="2077392" cy="20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937250" y="550940"/>
            <a:ext cx="5867400" cy="1054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800" dirty="0"/>
              <a:t>KLASTRY ENERGII</a:t>
            </a:r>
          </a:p>
        </p:txBody>
      </p:sp>
      <p:grpSp>
        <p:nvGrpSpPr>
          <p:cNvPr id="1491" name="Grupa 1490">
            <a:extLst>
              <a:ext uri="{FF2B5EF4-FFF2-40B4-BE49-F238E27FC236}">
                <a16:creationId xmlns:a16="http://schemas.microsoft.com/office/drawing/2014/main" id="{5B3DBE7B-FC5A-EF80-543D-9FFD726F777F}"/>
              </a:ext>
            </a:extLst>
          </p:cNvPr>
          <p:cNvGrpSpPr/>
          <p:nvPr/>
        </p:nvGrpSpPr>
        <p:grpSpPr>
          <a:xfrm>
            <a:off x="7291474" y="3048993"/>
            <a:ext cx="3326252" cy="663156"/>
            <a:chOff x="8970059" y="3131194"/>
            <a:chExt cx="3326252" cy="663156"/>
          </a:xfrm>
        </p:grpSpPr>
        <p:sp>
          <p:nvSpPr>
            <p:cNvPr id="1440" name="Freeform 8">
              <a:extLst>
                <a:ext uri="{FF2B5EF4-FFF2-40B4-BE49-F238E27FC236}">
                  <a16:creationId xmlns:a16="http://schemas.microsoft.com/office/drawing/2014/main" id="{55C93368-B612-F763-A780-28856940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059" y="3131194"/>
              <a:ext cx="3326252" cy="663156"/>
            </a:xfrm>
            <a:custGeom>
              <a:avLst/>
              <a:gdLst>
                <a:gd name="T0" fmla="*/ 738 w 738"/>
                <a:gd name="T1" fmla="*/ 0 h 146"/>
                <a:gd name="T2" fmla="*/ 0 w 738"/>
                <a:gd name="T3" fmla="*/ 0 h 146"/>
                <a:gd name="T4" fmla="*/ 0 w 738"/>
                <a:gd name="T5" fmla="*/ 146 h 146"/>
                <a:gd name="T6" fmla="*/ 738 w 738"/>
                <a:gd name="T7" fmla="*/ 146 h 146"/>
                <a:gd name="T8" fmla="*/ 738 w 738"/>
                <a:gd name="T9" fmla="*/ 0 h 146"/>
                <a:gd name="T10" fmla="*/ 738 w 738"/>
                <a:gd name="T11" fmla="*/ 0 h 146"/>
                <a:gd name="T12" fmla="*/ 738 w 738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146">
                  <a:moveTo>
                    <a:pt x="738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738" y="146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41" name="Text Box 9">
              <a:extLst>
                <a:ext uri="{FF2B5EF4-FFF2-40B4-BE49-F238E27FC236}">
                  <a16:creationId xmlns:a16="http://schemas.microsoft.com/office/drawing/2014/main" id="{6087EDDA-F1A9-2B85-8D39-A70F584A5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4963" y="3305249"/>
              <a:ext cx="3207582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okres</a:t>
              </a:r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działania</a:t>
              </a:r>
              <a:endParaRPr lang="en-US" altLang="pl-PL" sz="1979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92" name="Grupa 1491">
            <a:extLst>
              <a:ext uri="{FF2B5EF4-FFF2-40B4-BE49-F238E27FC236}">
                <a16:creationId xmlns:a16="http://schemas.microsoft.com/office/drawing/2014/main" id="{C06E2529-6E77-98E5-E1C1-0B71DF62445E}"/>
              </a:ext>
            </a:extLst>
          </p:cNvPr>
          <p:cNvGrpSpPr/>
          <p:nvPr/>
        </p:nvGrpSpPr>
        <p:grpSpPr>
          <a:xfrm>
            <a:off x="11723140" y="3048993"/>
            <a:ext cx="3047027" cy="649195"/>
            <a:chOff x="12680244" y="3131194"/>
            <a:chExt cx="3047027" cy="649195"/>
          </a:xfrm>
        </p:grpSpPr>
        <p:sp>
          <p:nvSpPr>
            <p:cNvPr id="1442" name="Freeform 10">
              <a:extLst>
                <a:ext uri="{FF2B5EF4-FFF2-40B4-BE49-F238E27FC236}">
                  <a16:creationId xmlns:a16="http://schemas.microsoft.com/office/drawing/2014/main" id="{8A3A2351-B2A3-B457-C076-79C7D5B4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0244" y="3131194"/>
              <a:ext cx="3047027" cy="649195"/>
            </a:xfrm>
            <a:custGeom>
              <a:avLst/>
              <a:gdLst>
                <a:gd name="T0" fmla="*/ 677 w 677"/>
                <a:gd name="T1" fmla="*/ 0 h 144"/>
                <a:gd name="T2" fmla="*/ 0 w 677"/>
                <a:gd name="T3" fmla="*/ 0 h 144"/>
                <a:gd name="T4" fmla="*/ 0 w 677"/>
                <a:gd name="T5" fmla="*/ 144 h 144"/>
                <a:gd name="T6" fmla="*/ 677 w 677"/>
                <a:gd name="T7" fmla="*/ 144 h 144"/>
                <a:gd name="T8" fmla="*/ 677 w 677"/>
                <a:gd name="T9" fmla="*/ 0 h 144"/>
                <a:gd name="T10" fmla="*/ 677 w 677"/>
                <a:gd name="T11" fmla="*/ 0 h 144"/>
                <a:gd name="T12" fmla="*/ 677 w 67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" h="144">
                  <a:moveTo>
                    <a:pt x="677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677" y="144"/>
                  </a:lnTo>
                  <a:lnTo>
                    <a:pt x="677" y="0"/>
                  </a:lnTo>
                  <a:lnTo>
                    <a:pt x="677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43" name="Text Box 11">
              <a:extLst>
                <a:ext uri="{FF2B5EF4-FFF2-40B4-BE49-F238E27FC236}">
                  <a16:creationId xmlns:a16="http://schemas.microsoft.com/office/drawing/2014/main" id="{C363CC61-4EA0-CF93-E5A2-6A04576DB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15147" y="3286053"/>
              <a:ext cx="2952790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udział</a:t>
              </a:r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przedsiębiorców</a:t>
              </a:r>
              <a:endParaRPr lang="en-US" altLang="pl-PL" sz="1979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93" name="Grupa 1492">
            <a:extLst>
              <a:ext uri="{FF2B5EF4-FFF2-40B4-BE49-F238E27FC236}">
                <a16:creationId xmlns:a16="http://schemas.microsoft.com/office/drawing/2014/main" id="{17DE11C2-D470-FBDD-B548-5FC7724F87D8}"/>
              </a:ext>
            </a:extLst>
          </p:cNvPr>
          <p:cNvGrpSpPr/>
          <p:nvPr/>
        </p:nvGrpSpPr>
        <p:grpSpPr>
          <a:xfrm>
            <a:off x="16135637" y="3062954"/>
            <a:ext cx="3832344" cy="649195"/>
            <a:chOff x="16135637" y="3131194"/>
            <a:chExt cx="3832344" cy="649195"/>
          </a:xfrm>
        </p:grpSpPr>
        <p:sp>
          <p:nvSpPr>
            <p:cNvPr id="1444" name="Freeform 12">
              <a:extLst>
                <a:ext uri="{FF2B5EF4-FFF2-40B4-BE49-F238E27FC236}">
                  <a16:creationId xmlns:a16="http://schemas.microsoft.com/office/drawing/2014/main" id="{25AA1EA4-69D6-080C-47F7-285EC3DFC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5637" y="3131194"/>
              <a:ext cx="3832344" cy="649195"/>
            </a:xfrm>
            <a:custGeom>
              <a:avLst/>
              <a:gdLst>
                <a:gd name="T0" fmla="*/ 850 w 850"/>
                <a:gd name="T1" fmla="*/ 0 h 144"/>
                <a:gd name="T2" fmla="*/ 0 w 850"/>
                <a:gd name="T3" fmla="*/ 0 h 144"/>
                <a:gd name="T4" fmla="*/ 0 w 850"/>
                <a:gd name="T5" fmla="*/ 144 h 144"/>
                <a:gd name="T6" fmla="*/ 850 w 850"/>
                <a:gd name="T7" fmla="*/ 144 h 144"/>
                <a:gd name="T8" fmla="*/ 850 w 850"/>
                <a:gd name="T9" fmla="*/ 0 h 144"/>
                <a:gd name="T10" fmla="*/ 850 w 850"/>
                <a:gd name="T11" fmla="*/ 0 h 144"/>
                <a:gd name="T12" fmla="*/ 850 w 850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0" h="144">
                  <a:moveTo>
                    <a:pt x="85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850" y="144"/>
                  </a:lnTo>
                  <a:lnTo>
                    <a:pt x="850" y="0"/>
                  </a:lnTo>
                  <a:lnTo>
                    <a:pt x="850" y="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45" name="Text Box 13">
              <a:extLst>
                <a:ext uri="{FF2B5EF4-FFF2-40B4-BE49-F238E27FC236}">
                  <a16:creationId xmlns:a16="http://schemas.microsoft.com/office/drawing/2014/main" id="{2A0C1178-9673-36BB-6665-A832F7E8E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4029" y="3286053"/>
              <a:ext cx="3706693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udział</a:t>
              </a:r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JST</a:t>
              </a:r>
            </a:p>
          </p:txBody>
        </p:sp>
      </p:grpSp>
      <p:grpSp>
        <p:nvGrpSpPr>
          <p:cNvPr id="1487" name="Grupa 1486">
            <a:extLst>
              <a:ext uri="{FF2B5EF4-FFF2-40B4-BE49-F238E27FC236}">
                <a16:creationId xmlns:a16="http://schemas.microsoft.com/office/drawing/2014/main" id="{FFBA3B55-5ED5-DD46-BC5E-F91A2BC604A7}"/>
              </a:ext>
            </a:extLst>
          </p:cNvPr>
          <p:cNvGrpSpPr/>
          <p:nvPr/>
        </p:nvGrpSpPr>
        <p:grpSpPr>
          <a:xfrm>
            <a:off x="7261797" y="4139888"/>
            <a:ext cx="3355929" cy="1872073"/>
            <a:chOff x="9004963" y="4139888"/>
            <a:chExt cx="3218052" cy="5399267"/>
          </a:xfrm>
        </p:grpSpPr>
        <p:sp>
          <p:nvSpPr>
            <p:cNvPr id="1446" name="Freeform 14">
              <a:extLst>
                <a:ext uri="{FF2B5EF4-FFF2-40B4-BE49-F238E27FC236}">
                  <a16:creationId xmlns:a16="http://schemas.microsoft.com/office/drawing/2014/main" id="{69FCB1BE-D6D3-C506-CE6D-02E174B4B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963" y="4139888"/>
              <a:ext cx="3218052" cy="3026087"/>
            </a:xfrm>
            <a:custGeom>
              <a:avLst/>
              <a:gdLst>
                <a:gd name="T0" fmla="*/ 714 w 714"/>
                <a:gd name="T1" fmla="*/ 0 h 672"/>
                <a:gd name="T2" fmla="*/ 0 w 714"/>
                <a:gd name="T3" fmla="*/ 0 h 672"/>
                <a:gd name="T4" fmla="*/ 0 w 714"/>
                <a:gd name="T5" fmla="*/ 672 h 672"/>
                <a:gd name="T6" fmla="*/ 714 w 714"/>
                <a:gd name="T7" fmla="*/ 672 h 672"/>
                <a:gd name="T8" fmla="*/ 714 w 714"/>
                <a:gd name="T9" fmla="*/ 0 h 672"/>
                <a:gd name="T10" fmla="*/ 714 w 714"/>
                <a:gd name="T11" fmla="*/ 0 h 672"/>
                <a:gd name="T12" fmla="*/ 714 w 714"/>
                <a:gd name="T13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4" h="672">
                  <a:moveTo>
                    <a:pt x="714" y="0"/>
                  </a:moveTo>
                  <a:lnTo>
                    <a:pt x="0" y="0"/>
                  </a:lnTo>
                  <a:lnTo>
                    <a:pt x="0" y="672"/>
                  </a:lnTo>
                  <a:lnTo>
                    <a:pt x="714" y="672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47" name="Text Box 15">
              <a:extLst>
                <a:ext uri="{FF2B5EF4-FFF2-40B4-BE49-F238E27FC236}">
                  <a16:creationId xmlns:a16="http://schemas.microsoft.com/office/drawing/2014/main" id="{B57CB608-CA58-54FD-EAC1-EB797885E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6462" y="4213185"/>
              <a:ext cx="3095891" cy="5325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od 1 do 2 </a:t>
              </a:r>
              <a:r>
                <a:rPr lang="en-US" altLang="pl-PL" sz="2000" b="1" u="sng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lat</a:t>
              </a:r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- </a:t>
              </a:r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</a:t>
              </a:r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pkt.
</a:t>
              </a:r>
              <a:r>
                <a:rPr lang="en-US" altLang="pl-PL" sz="2000" b="1" u="sng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powyżej</a:t>
              </a:r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2000" b="1" u="sng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lat</a:t>
              </a:r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do 3 lat </a:t>
              </a:r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- </a:t>
              </a:r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pkt.</a:t>
              </a:r>
              <a:endParaRPr lang="pl-PL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powyżej 3 lat - 3 pkt.</a:t>
              </a:r>
            </a:p>
            <a:p>
              <a:pPr eaLnBrk="1" hangingPunct="1"/>
              <a:r>
                <a:rPr lang="en-US" altLang="pl-PL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
</a:t>
              </a:r>
            </a:p>
          </p:txBody>
        </p:sp>
      </p:grpSp>
      <p:sp>
        <p:nvSpPr>
          <p:cNvPr id="1449" name="Text Box 17">
            <a:extLst>
              <a:ext uri="{FF2B5EF4-FFF2-40B4-BE49-F238E27FC236}">
                <a16:creationId xmlns:a16="http://schemas.microsoft.com/office/drawing/2014/main" id="{7B65BFD2-CE1D-BF7E-BAE3-BD665B5B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41" y="2070698"/>
            <a:ext cx="1992253" cy="167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en-US" altLang="pl-PL" sz="2300" b="1" dirty="0">
                <a:solidFill>
                  <a:srgbClr val="000000"/>
                </a:solidFill>
                <a:latin typeface="Arial Narrow" panose="020B0606020202030204" pitchFamily="34" charset="0"/>
              </a:rPr>
              <a:t>KRYTERIA HORYZONTALNE</a:t>
            </a:r>
          </a:p>
        </p:txBody>
      </p:sp>
      <p:sp>
        <p:nvSpPr>
          <p:cNvPr id="1451" name="Text Box 19">
            <a:extLst>
              <a:ext uri="{FF2B5EF4-FFF2-40B4-BE49-F238E27FC236}">
                <a16:creationId xmlns:a16="http://schemas.microsoft.com/office/drawing/2014/main" id="{43661200-567D-D656-4E77-AC07EC6D2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255" y="2242102"/>
            <a:ext cx="3206599" cy="1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en-US" altLang="pl-PL" sz="2418" b="1" dirty="0">
                <a:solidFill>
                  <a:srgbClr val="000000"/>
                </a:solidFill>
                <a:latin typeface="Arial Narrow" panose="020B0606020202030204" pitchFamily="34" charset="0"/>
              </a:rPr>
              <a:t>KRYTERIA FORMALNE</a:t>
            </a:r>
            <a:endParaRPr lang="pl-PL" altLang="pl-PL" sz="2418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m.in. </a:t>
            </a:r>
            <a:r>
              <a:rPr lang="en-US" altLang="pl-PL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wymogi</a:t>
            </a:r>
            <a:r>
              <a:rPr lang="en-US" altLang="pl-P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pl-PL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ustawowe</a:t>
            </a:r>
            <a:r>
              <a: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wynikające z definicji klastra</a:t>
            </a:r>
            <a:endParaRPr lang="en-US" altLang="pl-PL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81" name="Grupa 1480">
            <a:extLst>
              <a:ext uri="{FF2B5EF4-FFF2-40B4-BE49-F238E27FC236}">
                <a16:creationId xmlns:a16="http://schemas.microsoft.com/office/drawing/2014/main" id="{6167A38C-3A89-67B8-2545-072EA6B2E052}"/>
              </a:ext>
            </a:extLst>
          </p:cNvPr>
          <p:cNvGrpSpPr/>
          <p:nvPr/>
        </p:nvGrpSpPr>
        <p:grpSpPr>
          <a:xfrm>
            <a:off x="7275445" y="2200164"/>
            <a:ext cx="12755048" cy="641301"/>
            <a:chOff x="8970059" y="2269088"/>
            <a:chExt cx="11046785" cy="502603"/>
          </a:xfrm>
        </p:grpSpPr>
        <p:sp>
          <p:nvSpPr>
            <p:cNvPr id="1452" name="Freeform 20">
              <a:extLst>
                <a:ext uri="{FF2B5EF4-FFF2-40B4-BE49-F238E27FC236}">
                  <a16:creationId xmlns:a16="http://schemas.microsoft.com/office/drawing/2014/main" id="{3E145EB0-D2E9-8E30-76E8-DD31632E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059" y="2269088"/>
              <a:ext cx="11046785" cy="502603"/>
            </a:xfrm>
            <a:custGeom>
              <a:avLst/>
              <a:gdLst>
                <a:gd name="T0" fmla="*/ 2453 w 2453"/>
                <a:gd name="T1" fmla="*/ 0 h 112"/>
                <a:gd name="T2" fmla="*/ 0 w 2453"/>
                <a:gd name="T3" fmla="*/ 0 h 112"/>
                <a:gd name="T4" fmla="*/ 0 w 2453"/>
                <a:gd name="T5" fmla="*/ 112 h 112"/>
                <a:gd name="T6" fmla="*/ 2453 w 2453"/>
                <a:gd name="T7" fmla="*/ 112 h 112"/>
                <a:gd name="T8" fmla="*/ 2453 w 2453"/>
                <a:gd name="T9" fmla="*/ 0 h 112"/>
                <a:gd name="T10" fmla="*/ 2453 w 2453"/>
                <a:gd name="T11" fmla="*/ 0 h 112"/>
                <a:gd name="T12" fmla="*/ 2453 w 2453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3" h="112">
                  <a:moveTo>
                    <a:pt x="2453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2453" y="112"/>
                  </a:lnTo>
                  <a:lnTo>
                    <a:pt x="2453" y="0"/>
                  </a:lnTo>
                  <a:lnTo>
                    <a:pt x="2453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1A76D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53" name="Text Box 21">
              <a:extLst>
                <a:ext uri="{FF2B5EF4-FFF2-40B4-BE49-F238E27FC236}">
                  <a16:creationId xmlns:a16="http://schemas.microsoft.com/office/drawing/2014/main" id="{F9C87E53-7375-8836-1D48-15DCB76D0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4961" y="2315149"/>
              <a:ext cx="10949057" cy="372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KRYTERIA MERYTORYCZNE - PUNKTOWE</a:t>
              </a:r>
            </a:p>
          </p:txBody>
        </p:sp>
      </p:grpSp>
      <p:grpSp>
        <p:nvGrpSpPr>
          <p:cNvPr id="1488" name="Grupa 1487">
            <a:extLst>
              <a:ext uri="{FF2B5EF4-FFF2-40B4-BE49-F238E27FC236}">
                <a16:creationId xmlns:a16="http://schemas.microsoft.com/office/drawing/2014/main" id="{30FFC9AC-6310-CBEF-CC5A-FD18E194548A}"/>
              </a:ext>
            </a:extLst>
          </p:cNvPr>
          <p:cNvGrpSpPr/>
          <p:nvPr/>
        </p:nvGrpSpPr>
        <p:grpSpPr>
          <a:xfrm>
            <a:off x="11699425" y="4139888"/>
            <a:ext cx="3036557" cy="1059200"/>
            <a:chOff x="12680244" y="4139888"/>
            <a:chExt cx="3036557" cy="3026087"/>
          </a:xfrm>
        </p:grpSpPr>
        <p:sp>
          <p:nvSpPr>
            <p:cNvPr id="1456" name="Freeform 24">
              <a:extLst>
                <a:ext uri="{FF2B5EF4-FFF2-40B4-BE49-F238E27FC236}">
                  <a16:creationId xmlns:a16="http://schemas.microsoft.com/office/drawing/2014/main" id="{F8356550-F852-9CB4-71C8-474812DC0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0244" y="4139888"/>
              <a:ext cx="3036557" cy="3026087"/>
            </a:xfrm>
            <a:custGeom>
              <a:avLst/>
              <a:gdLst>
                <a:gd name="T0" fmla="*/ 674 w 674"/>
                <a:gd name="T1" fmla="*/ 0 h 672"/>
                <a:gd name="T2" fmla="*/ 0 w 674"/>
                <a:gd name="T3" fmla="*/ 0 h 672"/>
                <a:gd name="T4" fmla="*/ 0 w 674"/>
                <a:gd name="T5" fmla="*/ 672 h 672"/>
                <a:gd name="T6" fmla="*/ 674 w 674"/>
                <a:gd name="T7" fmla="*/ 672 h 672"/>
                <a:gd name="T8" fmla="*/ 674 w 674"/>
                <a:gd name="T9" fmla="*/ 0 h 672"/>
                <a:gd name="T10" fmla="*/ 674 w 674"/>
                <a:gd name="T11" fmla="*/ 0 h 672"/>
                <a:gd name="T12" fmla="*/ 674 w 674"/>
                <a:gd name="T13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672">
                  <a:moveTo>
                    <a:pt x="674" y="0"/>
                  </a:moveTo>
                  <a:lnTo>
                    <a:pt x="0" y="0"/>
                  </a:lnTo>
                  <a:lnTo>
                    <a:pt x="0" y="672"/>
                  </a:lnTo>
                  <a:lnTo>
                    <a:pt x="674" y="672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57" name="Text Box 25">
              <a:extLst>
                <a:ext uri="{FF2B5EF4-FFF2-40B4-BE49-F238E27FC236}">
                  <a16:creationId xmlns:a16="http://schemas.microsoft.com/office/drawing/2014/main" id="{574B6378-B91F-42EE-671C-55FAA2466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5562" y="4237973"/>
              <a:ext cx="2917887" cy="1758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od 2 do 10 - 2 pkt.
</a:t>
              </a:r>
              <a:r>
                <a:rPr lang="en-US" altLang="pl-PL" sz="2000" b="1" u="sng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powyżej</a:t>
              </a:r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10 - 3 pkt.</a:t>
              </a:r>
            </a:p>
          </p:txBody>
        </p:sp>
      </p:grpSp>
      <p:grpSp>
        <p:nvGrpSpPr>
          <p:cNvPr id="1489" name="Grupa 1488">
            <a:extLst>
              <a:ext uri="{FF2B5EF4-FFF2-40B4-BE49-F238E27FC236}">
                <a16:creationId xmlns:a16="http://schemas.microsoft.com/office/drawing/2014/main" id="{30F7DDC6-48B5-8BC6-9811-F9406026469C}"/>
              </a:ext>
            </a:extLst>
          </p:cNvPr>
          <p:cNvGrpSpPr/>
          <p:nvPr/>
        </p:nvGrpSpPr>
        <p:grpSpPr>
          <a:xfrm>
            <a:off x="16174029" y="4139889"/>
            <a:ext cx="3793952" cy="1059200"/>
            <a:chOff x="16174029" y="4139888"/>
            <a:chExt cx="3793952" cy="3026087"/>
          </a:xfrm>
        </p:grpSpPr>
        <p:sp>
          <p:nvSpPr>
            <p:cNvPr id="1458" name="Freeform 26">
              <a:extLst>
                <a:ext uri="{FF2B5EF4-FFF2-40B4-BE49-F238E27FC236}">
                  <a16:creationId xmlns:a16="http://schemas.microsoft.com/office/drawing/2014/main" id="{E44C4F29-5BB4-1783-307A-21DAE97B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4029" y="4139888"/>
              <a:ext cx="3793952" cy="3026087"/>
            </a:xfrm>
            <a:custGeom>
              <a:avLst/>
              <a:gdLst>
                <a:gd name="T0" fmla="*/ 842 w 842"/>
                <a:gd name="T1" fmla="*/ 0 h 672"/>
                <a:gd name="T2" fmla="*/ 0 w 842"/>
                <a:gd name="T3" fmla="*/ 0 h 672"/>
                <a:gd name="T4" fmla="*/ 0 w 842"/>
                <a:gd name="T5" fmla="*/ 672 h 672"/>
                <a:gd name="T6" fmla="*/ 842 w 842"/>
                <a:gd name="T7" fmla="*/ 672 h 672"/>
                <a:gd name="T8" fmla="*/ 842 w 842"/>
                <a:gd name="T9" fmla="*/ 0 h 672"/>
                <a:gd name="T10" fmla="*/ 842 w 842"/>
                <a:gd name="T11" fmla="*/ 0 h 672"/>
                <a:gd name="T12" fmla="*/ 842 w 842"/>
                <a:gd name="T13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672">
                  <a:moveTo>
                    <a:pt x="842" y="0"/>
                  </a:moveTo>
                  <a:lnTo>
                    <a:pt x="0" y="0"/>
                  </a:lnTo>
                  <a:lnTo>
                    <a:pt x="0" y="672"/>
                  </a:lnTo>
                  <a:lnTo>
                    <a:pt x="842" y="672"/>
                  </a:lnTo>
                  <a:lnTo>
                    <a:pt x="842" y="0"/>
                  </a:lnTo>
                  <a:lnTo>
                    <a:pt x="842" y="0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59" name="Text Box 27">
              <a:extLst>
                <a:ext uri="{FF2B5EF4-FFF2-40B4-BE49-F238E27FC236}">
                  <a16:creationId xmlns:a16="http://schemas.microsoft.com/office/drawing/2014/main" id="{04505824-2801-363D-E632-F16DCA5DE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0018" y="4239955"/>
              <a:ext cx="367179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 </a:t>
              </a:r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gmina</a:t>
              </a:r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- 5 pkt.
</a:t>
              </a:r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&gt; 1 gmina, związek gm. lub powiat</a:t>
              </a:r>
              <a:r>
                <a:rPr lang="en-US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 - 6 pkt.</a:t>
              </a:r>
            </a:p>
          </p:txBody>
        </p:sp>
      </p:grpSp>
      <p:grpSp>
        <p:nvGrpSpPr>
          <p:cNvPr id="1494" name="Grupa 1493">
            <a:extLst>
              <a:ext uri="{FF2B5EF4-FFF2-40B4-BE49-F238E27FC236}">
                <a16:creationId xmlns:a16="http://schemas.microsoft.com/office/drawing/2014/main" id="{C0EDDCBF-19FC-DAA6-4B24-47DE61FB63D4}"/>
              </a:ext>
            </a:extLst>
          </p:cNvPr>
          <p:cNvGrpSpPr/>
          <p:nvPr/>
        </p:nvGrpSpPr>
        <p:grpSpPr>
          <a:xfrm>
            <a:off x="7127396" y="5178386"/>
            <a:ext cx="13023850" cy="328221"/>
            <a:chOff x="8844408" y="7110130"/>
            <a:chExt cx="11308556" cy="649195"/>
          </a:xfrm>
        </p:grpSpPr>
        <p:sp>
          <p:nvSpPr>
            <p:cNvPr id="1460" name="Freeform 29">
              <a:extLst>
                <a:ext uri="{FF2B5EF4-FFF2-40B4-BE49-F238E27FC236}">
                  <a16:creationId xmlns:a16="http://schemas.microsoft.com/office/drawing/2014/main" id="{D5B210E1-B500-067C-6CBE-5FAA9A986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8686" y="7110130"/>
              <a:ext cx="5654278" cy="649195"/>
            </a:xfrm>
            <a:custGeom>
              <a:avLst/>
              <a:gdLst>
                <a:gd name="T0" fmla="*/ 0 w 1256"/>
                <a:gd name="T1" fmla="*/ 104 h 144"/>
                <a:gd name="T2" fmla="*/ 407 w 1256"/>
                <a:gd name="T3" fmla="*/ 56 h 144"/>
                <a:gd name="T4" fmla="*/ 712 w 1256"/>
                <a:gd name="T5" fmla="*/ 56 h 144"/>
                <a:gd name="T6" fmla="*/ 1232 w 1256"/>
                <a:gd name="T7" fmla="*/ 0 h 144"/>
                <a:gd name="T8" fmla="*/ 1256 w 1256"/>
                <a:gd name="T9" fmla="*/ 8 h 144"/>
                <a:gd name="T10" fmla="*/ 712 w 1256"/>
                <a:gd name="T11" fmla="*/ 88 h 144"/>
                <a:gd name="T12" fmla="*/ 373 w 1256"/>
                <a:gd name="T13" fmla="*/ 88 h 144"/>
                <a:gd name="T14" fmla="*/ 12 w 1256"/>
                <a:gd name="T15" fmla="*/ 144 h 144"/>
                <a:gd name="T16" fmla="*/ 0 w 1256"/>
                <a:gd name="T17" fmla="*/ 144 h 144"/>
                <a:gd name="T18" fmla="*/ 0 w 1256"/>
                <a:gd name="T19" fmla="*/ 104 h 144"/>
                <a:gd name="T20" fmla="*/ 0 w 1256"/>
                <a:gd name="T21" fmla="*/ 10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4">
                  <a:moveTo>
                    <a:pt x="0" y="104"/>
                  </a:moveTo>
                  <a:cubicBezTo>
                    <a:pt x="16" y="72"/>
                    <a:pt x="151" y="56"/>
                    <a:pt x="407" y="56"/>
                  </a:cubicBezTo>
                  <a:lnTo>
                    <a:pt x="712" y="56"/>
                  </a:lnTo>
                  <a:cubicBezTo>
                    <a:pt x="1042" y="56"/>
                    <a:pt x="1216" y="37"/>
                    <a:pt x="1232" y="0"/>
                  </a:cubicBezTo>
                  <a:lnTo>
                    <a:pt x="1256" y="8"/>
                  </a:lnTo>
                  <a:cubicBezTo>
                    <a:pt x="1234" y="61"/>
                    <a:pt x="1053" y="88"/>
                    <a:pt x="712" y="88"/>
                  </a:cubicBezTo>
                  <a:lnTo>
                    <a:pt x="373" y="88"/>
                  </a:lnTo>
                  <a:cubicBezTo>
                    <a:pt x="132" y="88"/>
                    <a:pt x="12" y="106"/>
                    <a:pt x="12" y="144"/>
                  </a:cubicBezTo>
                  <a:lnTo>
                    <a:pt x="0" y="144"/>
                  </a:lnTo>
                  <a:cubicBezTo>
                    <a:pt x="0" y="106"/>
                    <a:pt x="0" y="93"/>
                    <a:pt x="0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4A4A4A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638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61" name="Freeform 30">
              <a:extLst>
                <a:ext uri="{FF2B5EF4-FFF2-40B4-BE49-F238E27FC236}">
                  <a16:creationId xmlns:a16="http://schemas.microsoft.com/office/drawing/2014/main" id="{5A0C4F85-D3E5-9D3D-E7E7-10B252A20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4408" y="7110130"/>
              <a:ext cx="5654278" cy="649195"/>
            </a:xfrm>
            <a:custGeom>
              <a:avLst/>
              <a:gdLst>
                <a:gd name="T0" fmla="*/ 1256 w 1256"/>
                <a:gd name="T1" fmla="*/ 88 h 144"/>
                <a:gd name="T2" fmla="*/ 1256 w 1256"/>
                <a:gd name="T3" fmla="*/ 144 h 144"/>
                <a:gd name="T4" fmla="*/ 1244 w 1256"/>
                <a:gd name="T5" fmla="*/ 144 h 144"/>
                <a:gd name="T6" fmla="*/ 882 w 1256"/>
                <a:gd name="T7" fmla="*/ 88 h 144"/>
                <a:gd name="T8" fmla="*/ 543 w 1256"/>
                <a:gd name="T9" fmla="*/ 88 h 144"/>
                <a:gd name="T10" fmla="*/ 0 w 1256"/>
                <a:gd name="T11" fmla="*/ 8 h 144"/>
                <a:gd name="T12" fmla="*/ 24 w 1256"/>
                <a:gd name="T13" fmla="*/ 0 h 144"/>
                <a:gd name="T14" fmla="*/ 543 w 1256"/>
                <a:gd name="T15" fmla="*/ 56 h 144"/>
                <a:gd name="T16" fmla="*/ 848 w 1256"/>
                <a:gd name="T17" fmla="*/ 56 h 144"/>
                <a:gd name="T18" fmla="*/ 1256 w 1256"/>
                <a:gd name="T19" fmla="*/ 104 h 144"/>
                <a:gd name="T20" fmla="*/ 1256 w 1256"/>
                <a:gd name="T21" fmla="*/ 8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4">
                  <a:moveTo>
                    <a:pt x="1256" y="88"/>
                  </a:moveTo>
                  <a:lnTo>
                    <a:pt x="1256" y="144"/>
                  </a:lnTo>
                  <a:lnTo>
                    <a:pt x="1244" y="144"/>
                  </a:lnTo>
                  <a:cubicBezTo>
                    <a:pt x="1244" y="106"/>
                    <a:pt x="1123" y="88"/>
                    <a:pt x="882" y="88"/>
                  </a:cubicBezTo>
                  <a:lnTo>
                    <a:pt x="543" y="88"/>
                  </a:lnTo>
                  <a:cubicBezTo>
                    <a:pt x="202" y="88"/>
                    <a:pt x="21" y="61"/>
                    <a:pt x="0" y="8"/>
                  </a:cubicBezTo>
                  <a:lnTo>
                    <a:pt x="24" y="0"/>
                  </a:lnTo>
                  <a:cubicBezTo>
                    <a:pt x="40" y="37"/>
                    <a:pt x="213" y="56"/>
                    <a:pt x="543" y="56"/>
                  </a:cubicBezTo>
                  <a:lnTo>
                    <a:pt x="848" y="56"/>
                  </a:lnTo>
                  <a:cubicBezTo>
                    <a:pt x="1104" y="56"/>
                    <a:pt x="1240" y="72"/>
                    <a:pt x="1256" y="104"/>
                  </a:cubicBezTo>
                  <a:lnTo>
                    <a:pt x="1256" y="88"/>
                  </a:lnTo>
                  <a:close/>
                </a:path>
              </a:pathLst>
            </a:custGeom>
            <a:solidFill>
              <a:srgbClr val="4A4A4A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638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</p:grpSp>
      <p:grpSp>
        <p:nvGrpSpPr>
          <p:cNvPr id="1495" name="Grupa 1494">
            <a:extLst>
              <a:ext uri="{FF2B5EF4-FFF2-40B4-BE49-F238E27FC236}">
                <a16:creationId xmlns:a16="http://schemas.microsoft.com/office/drawing/2014/main" id="{651B67EC-854A-C695-39A4-4C8AD4BE4164}"/>
              </a:ext>
            </a:extLst>
          </p:cNvPr>
          <p:cNvGrpSpPr/>
          <p:nvPr/>
        </p:nvGrpSpPr>
        <p:grpSpPr>
          <a:xfrm>
            <a:off x="7201815" y="5656248"/>
            <a:ext cx="12742488" cy="4359809"/>
            <a:chOff x="8896765" y="7776775"/>
            <a:chExt cx="11022352" cy="2511039"/>
          </a:xfrm>
        </p:grpSpPr>
        <p:sp>
          <p:nvSpPr>
            <p:cNvPr id="1462" name="Freeform 31">
              <a:extLst>
                <a:ext uri="{FF2B5EF4-FFF2-40B4-BE49-F238E27FC236}">
                  <a16:creationId xmlns:a16="http://schemas.microsoft.com/office/drawing/2014/main" id="{A32F9D11-96E5-FD61-ECFC-51CC9A250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765" y="7776775"/>
              <a:ext cx="11022352" cy="2511039"/>
            </a:xfrm>
            <a:custGeom>
              <a:avLst/>
              <a:gdLst>
                <a:gd name="T0" fmla="*/ 2448 w 2448"/>
                <a:gd name="T1" fmla="*/ 0 h 430"/>
                <a:gd name="T2" fmla="*/ 0 w 2448"/>
                <a:gd name="T3" fmla="*/ 0 h 430"/>
                <a:gd name="T4" fmla="*/ 0 w 2448"/>
                <a:gd name="T5" fmla="*/ 430 h 430"/>
                <a:gd name="T6" fmla="*/ 2448 w 2448"/>
                <a:gd name="T7" fmla="*/ 430 h 430"/>
                <a:gd name="T8" fmla="*/ 2448 w 2448"/>
                <a:gd name="T9" fmla="*/ 0 h 430"/>
                <a:gd name="T10" fmla="*/ 2448 w 2448"/>
                <a:gd name="T11" fmla="*/ 0 h 430"/>
                <a:gd name="T12" fmla="*/ 2448 w 2448"/>
                <a:gd name="T1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8" h="430">
                  <a:moveTo>
                    <a:pt x="2448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2448" y="43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63" name="Text Box 32">
              <a:extLst>
                <a:ext uri="{FF2B5EF4-FFF2-40B4-BE49-F238E27FC236}">
                  <a16:creationId xmlns:a16="http://schemas.microsoft.com/office/drawing/2014/main" id="{A76885BF-05FF-5CA2-8A16-0644166BD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978" y="7942383"/>
              <a:ext cx="10875760" cy="2189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1" hangingPunct="1"/>
              <a:r>
                <a:rPr lang="en-US" altLang="pl-PL" sz="19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maksymalna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liczba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punktów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- 12 pkt.</a:t>
              </a:r>
            </a:p>
            <a:p>
              <a:pPr eaLnBrk="1" hangingPunct="1"/>
              <a:endParaRPr lang="pl-PL" altLang="pl-PL" sz="19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en-US" altLang="pl-PL" sz="19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minimalna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liczba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punktów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warunkująca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otrzymanie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dofinansowania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- 7 pkt.; </a:t>
              </a:r>
              <a:endParaRPr lang="pl-PL" altLang="pl-PL" sz="19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endParaRPr lang="pl-PL" altLang="pl-PL" sz="19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en-US" altLang="pl-PL" sz="19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lista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rezerwowa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– </a:t>
              </a:r>
              <a:r>
                <a:rPr lang="pl-PL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5-</a:t>
              </a:r>
              <a:r>
                <a:rPr lang="en-US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6 pkt.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
</a:t>
              </a:r>
              <a:endParaRPr lang="pl-PL" altLang="pl-PL" sz="1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Przykładowe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warianty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:
1/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Klaster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dopiero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powstał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z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inicjatywy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 gminy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- 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5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pkt. Do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otrzymania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musi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zaangażować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min. 2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przedsiębiorców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.</a:t>
              </a:r>
              <a:endParaRPr lang="pl-PL" altLang="pl-PL" sz="1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
2/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Klaster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gminny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funkcjonuje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min. 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3 lata 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- 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8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pkt.</a:t>
              </a:r>
              <a:endParaRPr lang="pl-PL" altLang="pl-PL" sz="1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
3/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Klaster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"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przemysłowy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". Bez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zaangażowania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JST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nie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jest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możliwe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otrzymanie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7 pkt. W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przypadku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niemożności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zaangażowania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JST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Klaster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musi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liczyć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na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otrzymanie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dofinansowania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za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pomocą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listy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rezerwowej</a:t>
              </a:r>
              <a:r>
                <a:rPr lang="en-US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sp>
        <p:nvSpPr>
          <p:cNvPr id="1469" name="Freeform 39">
            <a:extLst>
              <a:ext uri="{FF2B5EF4-FFF2-40B4-BE49-F238E27FC236}">
                <a16:creationId xmlns:a16="http://schemas.microsoft.com/office/drawing/2014/main" id="{7E73AB50-0059-2D6F-C84A-D8848A231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354" y="9720871"/>
            <a:ext cx="4935277" cy="1333293"/>
          </a:xfrm>
          <a:custGeom>
            <a:avLst/>
            <a:gdLst>
              <a:gd name="T0" fmla="*/ 1096 w 1096"/>
              <a:gd name="T1" fmla="*/ 0 h 296"/>
              <a:gd name="T2" fmla="*/ 0 w 1096"/>
              <a:gd name="T3" fmla="*/ 0 h 296"/>
              <a:gd name="T4" fmla="*/ 0 w 1096"/>
              <a:gd name="T5" fmla="*/ 296 h 296"/>
              <a:gd name="T6" fmla="*/ 1096 w 1096"/>
              <a:gd name="T7" fmla="*/ 296 h 296"/>
              <a:gd name="T8" fmla="*/ 1096 w 1096"/>
              <a:gd name="T9" fmla="*/ 0 h 296"/>
              <a:gd name="T10" fmla="*/ 1096 w 1096"/>
              <a:gd name="T11" fmla="*/ 0 h 296"/>
              <a:gd name="T12" fmla="*/ 1096 w 1096"/>
              <a:gd name="T13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6" h="296">
                <a:moveTo>
                  <a:pt x="1096" y="0"/>
                </a:moveTo>
                <a:lnTo>
                  <a:pt x="0" y="0"/>
                </a:lnTo>
                <a:lnTo>
                  <a:pt x="0" y="296"/>
                </a:lnTo>
                <a:lnTo>
                  <a:pt x="1096" y="296"/>
                </a:lnTo>
                <a:lnTo>
                  <a:pt x="1096" y="0"/>
                </a:lnTo>
                <a:lnTo>
                  <a:pt x="1096" y="0"/>
                </a:lnTo>
                <a:lnTo>
                  <a:pt x="1096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2761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3957"/>
          </a:p>
        </p:txBody>
      </p:sp>
      <p:grpSp>
        <p:nvGrpSpPr>
          <p:cNvPr id="1490" name="Grupa 1489">
            <a:extLst>
              <a:ext uri="{FF2B5EF4-FFF2-40B4-BE49-F238E27FC236}">
                <a16:creationId xmlns:a16="http://schemas.microsoft.com/office/drawing/2014/main" id="{BFB8BF96-C84F-577F-D639-05496F7722D1}"/>
              </a:ext>
            </a:extLst>
          </p:cNvPr>
          <p:cNvGrpSpPr/>
          <p:nvPr/>
        </p:nvGrpSpPr>
        <p:grpSpPr>
          <a:xfrm>
            <a:off x="9671050" y="10080049"/>
            <a:ext cx="8139368" cy="1177600"/>
            <a:chOff x="10121856" y="9914955"/>
            <a:chExt cx="8139368" cy="1177600"/>
          </a:xfrm>
        </p:grpSpPr>
        <p:sp>
          <p:nvSpPr>
            <p:cNvPr id="1464" name="Freeform 33">
              <a:extLst>
                <a:ext uri="{FF2B5EF4-FFF2-40B4-BE49-F238E27FC236}">
                  <a16:creationId xmlns:a16="http://schemas.microsoft.com/office/drawing/2014/main" id="{338414FF-3E93-97B3-A010-0EA81500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1856" y="9937268"/>
              <a:ext cx="8139368" cy="1155287"/>
            </a:xfrm>
            <a:custGeom>
              <a:avLst/>
              <a:gdLst>
                <a:gd name="T0" fmla="*/ 0 w 1807"/>
                <a:gd name="T1" fmla="*/ 176 h 256"/>
                <a:gd name="T2" fmla="*/ 903 w 1807"/>
                <a:gd name="T3" fmla="*/ 256 h 256"/>
                <a:gd name="T4" fmla="*/ 1807 w 1807"/>
                <a:gd name="T5" fmla="*/ 176 h 256"/>
                <a:gd name="T6" fmla="*/ 1420 w 1807"/>
                <a:gd name="T7" fmla="*/ 176 h 256"/>
                <a:gd name="T8" fmla="*/ 1420 w 1807"/>
                <a:gd name="T9" fmla="*/ 0 h 256"/>
                <a:gd name="T10" fmla="*/ 387 w 1807"/>
                <a:gd name="T11" fmla="*/ 0 h 256"/>
                <a:gd name="T12" fmla="*/ 387 w 1807"/>
                <a:gd name="T13" fmla="*/ 176 h 256"/>
                <a:gd name="T14" fmla="*/ 0 w 1807"/>
                <a:gd name="T15" fmla="*/ 176 h 256"/>
                <a:gd name="T16" fmla="*/ 0 w 1807"/>
                <a:gd name="T17" fmla="*/ 176 h 256"/>
                <a:gd name="T18" fmla="*/ 0 w 1807"/>
                <a:gd name="T19" fmla="*/ 17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7" h="256">
                  <a:moveTo>
                    <a:pt x="0" y="176"/>
                  </a:moveTo>
                  <a:lnTo>
                    <a:pt x="903" y="256"/>
                  </a:lnTo>
                  <a:lnTo>
                    <a:pt x="1807" y="176"/>
                  </a:lnTo>
                  <a:lnTo>
                    <a:pt x="1420" y="176"/>
                  </a:lnTo>
                  <a:lnTo>
                    <a:pt x="1420" y="0"/>
                  </a:lnTo>
                  <a:lnTo>
                    <a:pt x="387" y="0"/>
                  </a:lnTo>
                  <a:lnTo>
                    <a:pt x="387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70C0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70" name="Text Box 40">
              <a:extLst>
                <a:ext uri="{FF2B5EF4-FFF2-40B4-BE49-F238E27FC236}">
                  <a16:creationId xmlns:a16="http://schemas.microsoft.com/office/drawing/2014/main" id="{C6CEDCEB-D19E-2597-17C6-A931A902E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79748" y="9914955"/>
              <a:ext cx="4823588" cy="91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ETAP II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
po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weryfikacji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przez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ekspertów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pl-PL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opracowanej w ramach Przedsięwzięcia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przez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klaster</a:t>
              </a:r>
              <a:r>
                <a:rPr lang="en-US" altLang="pl-PL" sz="1979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l-PL" sz="1979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koncepcji</a:t>
              </a:r>
              <a:endParaRPr lang="en-US" altLang="pl-PL" sz="1979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78EF9A96-CA5D-FA31-6DA8-FFC495F13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2545" y="336927"/>
            <a:ext cx="2772097" cy="14723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lnSpc>
                <a:spcPct val="150000"/>
              </a:lnSpc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pl-PL" sz="3200" b="1" dirty="0"/>
              <a:t>bez </a:t>
            </a:r>
            <a:r>
              <a:rPr lang="en-US" altLang="pl-PL" sz="3200" b="1" dirty="0" err="1"/>
              <a:t>koncepcji</a:t>
            </a:r>
            <a:r>
              <a:rPr lang="en-US" altLang="pl-PL" sz="3200" b="1" dirty="0"/>
              <a:t> </a:t>
            </a:r>
            <a:r>
              <a:rPr lang="en-US" altLang="pl-PL" sz="3200" b="1" dirty="0" err="1"/>
              <a:t>rozwoju</a:t>
            </a:r>
            <a:endParaRPr lang="en-US" altLang="pl-PL" sz="3200" b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3E4394B-FF68-B720-9D19-D30FF85696C5}"/>
              </a:ext>
            </a:extLst>
          </p:cNvPr>
          <p:cNvSpPr/>
          <p:nvPr/>
        </p:nvSpPr>
        <p:spPr>
          <a:xfrm>
            <a:off x="15018098" y="348092"/>
            <a:ext cx="1418903" cy="1472390"/>
          </a:xfrm>
          <a:prstGeom prst="rect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l-PL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ETAP </a:t>
            </a:r>
            <a:r>
              <a:rPr lang="pl-PL" altLang="pl-PL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I</a:t>
            </a:r>
            <a:endParaRPr lang="en-US" altLang="pl-PL" sz="32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EEA5C5B6-453F-DB8C-5013-97321F244D1B}"/>
              </a:ext>
            </a:extLst>
          </p:cNvPr>
          <p:cNvSpPr>
            <a:spLocks/>
          </p:cNvSpPr>
          <p:nvPr/>
        </p:nvSpPr>
        <p:spPr bwMode="auto">
          <a:xfrm rot="16200000">
            <a:off x="1883303" y="2587444"/>
            <a:ext cx="1499196" cy="750214"/>
          </a:xfrm>
          <a:custGeom>
            <a:avLst/>
            <a:gdLst>
              <a:gd name="T0" fmla="*/ 0 w 1807"/>
              <a:gd name="T1" fmla="*/ 176 h 256"/>
              <a:gd name="T2" fmla="*/ 903 w 1807"/>
              <a:gd name="T3" fmla="*/ 256 h 256"/>
              <a:gd name="T4" fmla="*/ 1807 w 1807"/>
              <a:gd name="T5" fmla="*/ 176 h 256"/>
              <a:gd name="T6" fmla="*/ 1420 w 1807"/>
              <a:gd name="T7" fmla="*/ 176 h 256"/>
              <a:gd name="T8" fmla="*/ 1420 w 1807"/>
              <a:gd name="T9" fmla="*/ 0 h 256"/>
              <a:gd name="T10" fmla="*/ 387 w 1807"/>
              <a:gd name="T11" fmla="*/ 0 h 256"/>
              <a:gd name="T12" fmla="*/ 387 w 1807"/>
              <a:gd name="T13" fmla="*/ 176 h 256"/>
              <a:gd name="T14" fmla="*/ 0 w 1807"/>
              <a:gd name="T15" fmla="*/ 176 h 256"/>
              <a:gd name="T16" fmla="*/ 0 w 1807"/>
              <a:gd name="T17" fmla="*/ 176 h 256"/>
              <a:gd name="T18" fmla="*/ 0 w 1807"/>
              <a:gd name="T19" fmla="*/ 17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7" h="256">
                <a:moveTo>
                  <a:pt x="0" y="176"/>
                </a:moveTo>
                <a:lnTo>
                  <a:pt x="903" y="256"/>
                </a:lnTo>
                <a:lnTo>
                  <a:pt x="1807" y="176"/>
                </a:lnTo>
                <a:lnTo>
                  <a:pt x="1420" y="176"/>
                </a:lnTo>
                <a:lnTo>
                  <a:pt x="1420" y="0"/>
                </a:lnTo>
                <a:lnTo>
                  <a:pt x="387" y="0"/>
                </a:lnTo>
                <a:lnTo>
                  <a:pt x="387" y="176"/>
                </a:lnTo>
                <a:lnTo>
                  <a:pt x="0" y="176"/>
                </a:lnTo>
                <a:lnTo>
                  <a:pt x="0" y="176"/>
                </a:lnTo>
                <a:lnTo>
                  <a:pt x="0" y="176"/>
                </a:lnTo>
                <a:close/>
              </a:path>
            </a:pathLst>
          </a:custGeom>
          <a:solidFill>
            <a:srgbClr val="0070C0"/>
          </a:solidFill>
          <a:ln w="32761">
            <a:solidFill>
              <a:srgbClr val="4A4A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 sz="3957"/>
          </a:p>
        </p:txBody>
      </p:sp>
      <p:sp>
        <p:nvSpPr>
          <p:cNvPr id="10" name="Freeform 33">
            <a:extLst>
              <a:ext uri="{FF2B5EF4-FFF2-40B4-BE49-F238E27FC236}">
                <a16:creationId xmlns:a16="http://schemas.microsoft.com/office/drawing/2014/main" id="{B3161625-F3BC-9485-F69D-E04AFD9FC8D9}"/>
              </a:ext>
            </a:extLst>
          </p:cNvPr>
          <p:cNvSpPr>
            <a:spLocks/>
          </p:cNvSpPr>
          <p:nvPr/>
        </p:nvSpPr>
        <p:spPr bwMode="auto">
          <a:xfrm rot="16200000">
            <a:off x="6087866" y="2600771"/>
            <a:ext cx="1499196" cy="750214"/>
          </a:xfrm>
          <a:custGeom>
            <a:avLst/>
            <a:gdLst>
              <a:gd name="T0" fmla="*/ 0 w 1807"/>
              <a:gd name="T1" fmla="*/ 176 h 256"/>
              <a:gd name="T2" fmla="*/ 903 w 1807"/>
              <a:gd name="T3" fmla="*/ 256 h 256"/>
              <a:gd name="T4" fmla="*/ 1807 w 1807"/>
              <a:gd name="T5" fmla="*/ 176 h 256"/>
              <a:gd name="T6" fmla="*/ 1420 w 1807"/>
              <a:gd name="T7" fmla="*/ 176 h 256"/>
              <a:gd name="T8" fmla="*/ 1420 w 1807"/>
              <a:gd name="T9" fmla="*/ 0 h 256"/>
              <a:gd name="T10" fmla="*/ 387 w 1807"/>
              <a:gd name="T11" fmla="*/ 0 h 256"/>
              <a:gd name="T12" fmla="*/ 387 w 1807"/>
              <a:gd name="T13" fmla="*/ 176 h 256"/>
              <a:gd name="T14" fmla="*/ 0 w 1807"/>
              <a:gd name="T15" fmla="*/ 176 h 256"/>
              <a:gd name="T16" fmla="*/ 0 w 1807"/>
              <a:gd name="T17" fmla="*/ 176 h 256"/>
              <a:gd name="T18" fmla="*/ 0 w 1807"/>
              <a:gd name="T19" fmla="*/ 17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7" h="256">
                <a:moveTo>
                  <a:pt x="0" y="176"/>
                </a:moveTo>
                <a:lnTo>
                  <a:pt x="903" y="256"/>
                </a:lnTo>
                <a:lnTo>
                  <a:pt x="1807" y="176"/>
                </a:lnTo>
                <a:lnTo>
                  <a:pt x="1420" y="176"/>
                </a:lnTo>
                <a:lnTo>
                  <a:pt x="1420" y="0"/>
                </a:lnTo>
                <a:lnTo>
                  <a:pt x="387" y="0"/>
                </a:lnTo>
                <a:lnTo>
                  <a:pt x="387" y="176"/>
                </a:lnTo>
                <a:lnTo>
                  <a:pt x="0" y="176"/>
                </a:lnTo>
                <a:lnTo>
                  <a:pt x="0" y="176"/>
                </a:lnTo>
                <a:lnTo>
                  <a:pt x="0" y="176"/>
                </a:lnTo>
                <a:close/>
              </a:path>
            </a:pathLst>
          </a:custGeom>
          <a:solidFill>
            <a:srgbClr val="0070C0"/>
          </a:solidFill>
          <a:ln w="32761">
            <a:solidFill>
              <a:srgbClr val="4A4A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 sz="3957"/>
          </a:p>
        </p:txBody>
      </p:sp>
    </p:spTree>
    <p:extLst>
      <p:ext uri="{BB962C8B-B14F-4D97-AF65-F5344CB8AC3E}">
        <p14:creationId xmlns:p14="http://schemas.microsoft.com/office/powerpoint/2010/main" val="22607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1"/>
          <p:cNvSpPr txBox="1">
            <a:spLocks/>
          </p:cNvSpPr>
          <p:nvPr/>
        </p:nvSpPr>
        <p:spPr>
          <a:xfrm>
            <a:off x="679451" y="2606675"/>
            <a:ext cx="18592798" cy="815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dirty="0"/>
          </a:p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831852" y="2073275"/>
            <a:ext cx="18592798" cy="906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 algn="just"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-133350"/>
            <a:ext cx="3067714" cy="2568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1" y="128167"/>
            <a:ext cx="2077392" cy="20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937250" y="550940"/>
            <a:ext cx="5867400" cy="1054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800" dirty="0"/>
              <a:t>KLASTRY ENERGII</a:t>
            </a:r>
          </a:p>
        </p:txBody>
      </p:sp>
      <p:grpSp>
        <p:nvGrpSpPr>
          <p:cNvPr id="1483" name="Grupa 1482">
            <a:extLst>
              <a:ext uri="{FF2B5EF4-FFF2-40B4-BE49-F238E27FC236}">
                <a16:creationId xmlns:a16="http://schemas.microsoft.com/office/drawing/2014/main" id="{1B10A56D-848B-DF41-B8B6-082473CE4D9A}"/>
              </a:ext>
            </a:extLst>
          </p:cNvPr>
          <p:cNvGrpSpPr/>
          <p:nvPr/>
        </p:nvGrpSpPr>
        <p:grpSpPr>
          <a:xfrm>
            <a:off x="71649" y="3153994"/>
            <a:ext cx="3396758" cy="645706"/>
            <a:chOff x="3389078" y="3169585"/>
            <a:chExt cx="2844589" cy="645706"/>
          </a:xfrm>
        </p:grpSpPr>
        <p:sp>
          <p:nvSpPr>
            <p:cNvPr id="1434" name="Freeform 2">
              <a:extLst>
                <a:ext uri="{FF2B5EF4-FFF2-40B4-BE49-F238E27FC236}">
                  <a16:creationId xmlns:a16="http://schemas.microsoft.com/office/drawing/2014/main" id="{43D6942B-E880-8CFA-F0D4-9EE7A9AAB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078" y="3169585"/>
              <a:ext cx="2844589" cy="645706"/>
            </a:xfrm>
            <a:custGeom>
              <a:avLst/>
              <a:gdLst>
                <a:gd name="T0" fmla="*/ 632 w 632"/>
                <a:gd name="T1" fmla="*/ 0 h 144"/>
                <a:gd name="T2" fmla="*/ 0 w 632"/>
                <a:gd name="T3" fmla="*/ 0 h 144"/>
                <a:gd name="T4" fmla="*/ 0 w 632"/>
                <a:gd name="T5" fmla="*/ 144 h 144"/>
                <a:gd name="T6" fmla="*/ 632 w 632"/>
                <a:gd name="T7" fmla="*/ 144 h 144"/>
                <a:gd name="T8" fmla="*/ 632 w 632"/>
                <a:gd name="T9" fmla="*/ 0 h 144"/>
                <a:gd name="T10" fmla="*/ 632 w 632"/>
                <a:gd name="T11" fmla="*/ 0 h 144"/>
                <a:gd name="T12" fmla="*/ 632 w 632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144">
                  <a:moveTo>
                    <a:pt x="632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632" y="144"/>
                  </a:lnTo>
                  <a:lnTo>
                    <a:pt x="632" y="0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35" name="Text Box 3">
              <a:extLst>
                <a:ext uri="{FF2B5EF4-FFF2-40B4-BE49-F238E27FC236}">
                  <a16:creationId xmlns:a16="http://schemas.microsoft.com/office/drawing/2014/main" id="{F15C436B-9AA6-8FC9-718C-BDB26B7D1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981" y="3322702"/>
              <a:ext cx="2736391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koncepcja</a:t>
              </a:r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vs </a:t>
              </a:r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regul</a:t>
              </a:r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1484" name="Grupa 1483">
            <a:extLst>
              <a:ext uri="{FF2B5EF4-FFF2-40B4-BE49-F238E27FC236}">
                <a16:creationId xmlns:a16="http://schemas.microsoft.com/office/drawing/2014/main" id="{25EE7EFC-42A3-74AD-A442-79FAA2B106F7}"/>
              </a:ext>
            </a:extLst>
          </p:cNvPr>
          <p:cNvGrpSpPr/>
          <p:nvPr/>
        </p:nvGrpSpPr>
        <p:grpSpPr>
          <a:xfrm>
            <a:off x="3676441" y="3149131"/>
            <a:ext cx="4826459" cy="645706"/>
            <a:chOff x="6593169" y="3169585"/>
            <a:chExt cx="1619497" cy="645706"/>
          </a:xfrm>
        </p:grpSpPr>
        <p:sp>
          <p:nvSpPr>
            <p:cNvPr id="1436" name="Freeform 4">
              <a:extLst>
                <a:ext uri="{FF2B5EF4-FFF2-40B4-BE49-F238E27FC236}">
                  <a16:creationId xmlns:a16="http://schemas.microsoft.com/office/drawing/2014/main" id="{6C9CE4EC-3A25-99F5-7FC9-EA2AB8E3D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169" y="3169585"/>
              <a:ext cx="1619497" cy="645706"/>
            </a:xfrm>
            <a:custGeom>
              <a:avLst/>
              <a:gdLst>
                <a:gd name="T0" fmla="*/ 360 w 360"/>
                <a:gd name="T1" fmla="*/ 0 h 144"/>
                <a:gd name="T2" fmla="*/ 0 w 360"/>
                <a:gd name="T3" fmla="*/ 0 h 144"/>
                <a:gd name="T4" fmla="*/ 0 w 360"/>
                <a:gd name="T5" fmla="*/ 144 h 144"/>
                <a:gd name="T6" fmla="*/ 360 w 360"/>
                <a:gd name="T7" fmla="*/ 144 h 144"/>
                <a:gd name="T8" fmla="*/ 360 w 360"/>
                <a:gd name="T9" fmla="*/ 0 h 144"/>
                <a:gd name="T10" fmla="*/ 360 w 360"/>
                <a:gd name="T11" fmla="*/ 0 h 144"/>
                <a:gd name="T12" fmla="*/ 360 w 360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144">
                  <a:moveTo>
                    <a:pt x="36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360" y="144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37" name="Text Box 5">
              <a:extLst>
                <a:ext uri="{FF2B5EF4-FFF2-40B4-BE49-F238E27FC236}">
                  <a16:creationId xmlns:a16="http://schemas.microsoft.com/office/drawing/2014/main" id="{60AE0C0C-EADE-2E25-B43F-A6A7D7E95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8073" y="3322701"/>
              <a:ext cx="1514788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pl-PL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spójność koncepcji</a:t>
              </a:r>
              <a:endParaRPr lang="en-US" altLang="pl-PL" sz="1979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80" name="Grupa 1479">
            <a:extLst>
              <a:ext uri="{FF2B5EF4-FFF2-40B4-BE49-F238E27FC236}">
                <a16:creationId xmlns:a16="http://schemas.microsoft.com/office/drawing/2014/main" id="{48C1EEA9-1B01-17C4-7809-C0D2591D1361}"/>
              </a:ext>
            </a:extLst>
          </p:cNvPr>
          <p:cNvGrpSpPr/>
          <p:nvPr/>
        </p:nvGrpSpPr>
        <p:grpSpPr>
          <a:xfrm>
            <a:off x="141455" y="2179602"/>
            <a:ext cx="8361445" cy="744178"/>
            <a:chOff x="3458885" y="2211568"/>
            <a:chExt cx="4753782" cy="579251"/>
          </a:xfrm>
        </p:grpSpPr>
        <p:sp>
          <p:nvSpPr>
            <p:cNvPr id="1450" name="Freeform 18">
              <a:extLst>
                <a:ext uri="{FF2B5EF4-FFF2-40B4-BE49-F238E27FC236}">
                  <a16:creationId xmlns:a16="http://schemas.microsoft.com/office/drawing/2014/main" id="{E9F5B958-47B1-5E5F-D35D-17DE84C95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885" y="2269088"/>
              <a:ext cx="4753782" cy="502603"/>
            </a:xfrm>
            <a:custGeom>
              <a:avLst/>
              <a:gdLst>
                <a:gd name="T0" fmla="*/ 1056 w 1056"/>
                <a:gd name="T1" fmla="*/ 0 h 112"/>
                <a:gd name="T2" fmla="*/ 0 w 1056"/>
                <a:gd name="T3" fmla="*/ 0 h 112"/>
                <a:gd name="T4" fmla="*/ 0 w 1056"/>
                <a:gd name="T5" fmla="*/ 112 h 112"/>
                <a:gd name="T6" fmla="*/ 1056 w 1056"/>
                <a:gd name="T7" fmla="*/ 112 h 112"/>
                <a:gd name="T8" fmla="*/ 1056 w 1056"/>
                <a:gd name="T9" fmla="*/ 0 h 112"/>
                <a:gd name="T10" fmla="*/ 1056 w 1056"/>
                <a:gd name="T11" fmla="*/ 0 h 112"/>
                <a:gd name="T12" fmla="*/ 1056 w 1056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112">
                  <a:moveTo>
                    <a:pt x="1056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056" y="112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1A76D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51" name="Text Box 19">
              <a:extLst>
                <a:ext uri="{FF2B5EF4-FFF2-40B4-BE49-F238E27FC236}">
                  <a16:creationId xmlns:a16="http://schemas.microsoft.com/office/drawing/2014/main" id="{43661200-567D-D656-4E77-AC07EC6D2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277" y="2211568"/>
              <a:ext cx="4645584" cy="5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KRYTERIA </a:t>
              </a:r>
              <a:r>
                <a:rPr lang="pl-PL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MERYTORYCZNE - DOSTĘPOWE</a:t>
              </a:r>
              <a:endParaRPr lang="en-US" altLang="pl-PL" sz="2418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86" name="Grupa 1485">
            <a:extLst>
              <a:ext uri="{FF2B5EF4-FFF2-40B4-BE49-F238E27FC236}">
                <a16:creationId xmlns:a16="http://schemas.microsoft.com/office/drawing/2014/main" id="{56E016DF-754F-1D36-ECDF-0D7147D90643}"/>
              </a:ext>
            </a:extLst>
          </p:cNvPr>
          <p:cNvGrpSpPr/>
          <p:nvPr/>
        </p:nvGrpSpPr>
        <p:grpSpPr>
          <a:xfrm>
            <a:off x="3693653" y="4062844"/>
            <a:ext cx="4809247" cy="7118339"/>
            <a:chOff x="6593169" y="4213184"/>
            <a:chExt cx="1657889" cy="6949177"/>
          </a:xfrm>
        </p:grpSpPr>
        <p:sp>
          <p:nvSpPr>
            <p:cNvPr id="1471" name="Freeform 42">
              <a:extLst>
                <a:ext uri="{FF2B5EF4-FFF2-40B4-BE49-F238E27FC236}">
                  <a16:creationId xmlns:a16="http://schemas.microsoft.com/office/drawing/2014/main" id="{E183509E-A525-C837-EAAD-E2593DBE8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169" y="4213184"/>
              <a:ext cx="1657889" cy="6949177"/>
            </a:xfrm>
            <a:custGeom>
              <a:avLst/>
              <a:gdLst>
                <a:gd name="T0" fmla="*/ 368 w 368"/>
                <a:gd name="T1" fmla="*/ 0 h 1544"/>
                <a:gd name="T2" fmla="*/ 0 w 368"/>
                <a:gd name="T3" fmla="*/ 0 h 1544"/>
                <a:gd name="T4" fmla="*/ 0 w 368"/>
                <a:gd name="T5" fmla="*/ 1544 h 1544"/>
                <a:gd name="T6" fmla="*/ 368 w 368"/>
                <a:gd name="T7" fmla="*/ 1544 h 1544"/>
                <a:gd name="T8" fmla="*/ 368 w 368"/>
                <a:gd name="T9" fmla="*/ 0 h 1544"/>
                <a:gd name="T10" fmla="*/ 368 w 368"/>
                <a:gd name="T11" fmla="*/ 0 h 1544"/>
                <a:gd name="T12" fmla="*/ 368 w 368"/>
                <a:gd name="T13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1544">
                  <a:moveTo>
                    <a:pt x="368" y="0"/>
                  </a:moveTo>
                  <a:lnTo>
                    <a:pt x="0" y="0"/>
                  </a:lnTo>
                  <a:lnTo>
                    <a:pt x="0" y="1544"/>
                  </a:lnTo>
                  <a:lnTo>
                    <a:pt x="368" y="1544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72" name="Text Box 43">
              <a:extLst>
                <a:ext uri="{FF2B5EF4-FFF2-40B4-BE49-F238E27FC236}">
                  <a16:creationId xmlns:a16="http://schemas.microsoft.com/office/drawing/2014/main" id="{D4A3EFE3-2AF8-5DB4-FC9D-9D806D0E9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2630" y="4247436"/>
              <a:ext cx="1549691" cy="6850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t">
              <a:spAutoFit/>
            </a:bodyPr>
            <a:lstStyle/>
            <a:p>
              <a:pPr eaLnBrk="1" hangingPunct="1"/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Przedmiotem weryfikacji będzie: </a:t>
              </a:r>
            </a:p>
            <a:p>
              <a:pPr eaLnBrk="1" hangingPunct="1"/>
              <a:endPara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a. </a:t>
              </a:r>
              <a:r>
                <a:rPr lang="pl-PL" altLang="pl-PL" sz="2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wewnętrzna spójność</a:t>
              </a:r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szczegółowej koncepcji rozwoju klastra</a:t>
              </a:r>
            </a:p>
            <a:p>
              <a:pPr eaLnBrk="1" hangingPunct="1"/>
              <a:endPara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b. </a:t>
              </a:r>
              <a:r>
                <a:rPr lang="pl-PL" altLang="pl-PL" sz="2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trafności doboru metod i środków </a:t>
              </a:r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przyjętych w szczegółowej koncepcji rozwoju klastra energii</a:t>
              </a:r>
            </a:p>
            <a:p>
              <a:pPr eaLnBrk="1" hangingPunct="1"/>
              <a:endPara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c. </a:t>
              </a:r>
              <a:r>
                <a:rPr lang="pl-PL" altLang="pl-PL" sz="2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trafności identyfikacji potencjalnych źródeł finansowania </a:t>
              </a:r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ujętych w kierunkowym planie inwestycyjnym</a:t>
              </a:r>
            </a:p>
            <a:p>
              <a:pPr eaLnBrk="1" hangingPunct="1"/>
              <a:endPara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d. </a:t>
              </a:r>
              <a:r>
                <a:rPr lang="pl-PL" altLang="pl-PL" sz="2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wykonalności zadań ujętych w szczegółowym planie działań rozwojowych</a:t>
              </a:r>
              <a:r>
                <a:rPr lang="pl-PL" altLang="pl-PL" sz="2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przewidywanych do realizacji przy udziale środków KPO w okresie realizacji Przedsięwzięcia</a:t>
              </a:r>
              <a:endParaRPr lang="en-US" altLang="pl-PL" sz="24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Text Box 5">
            <a:extLst>
              <a:ext uri="{FF2B5EF4-FFF2-40B4-BE49-F238E27FC236}">
                <a16:creationId xmlns:a16="http://schemas.microsoft.com/office/drawing/2014/main" id="{D322E062-CDCF-DCEC-8168-B0BAC954B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2545" y="336927"/>
            <a:ext cx="2772097" cy="14723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lnSpc>
                <a:spcPct val="150000"/>
              </a:lnSpc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pl-PL" sz="3200" b="1" dirty="0"/>
              <a:t>bez </a:t>
            </a:r>
            <a:r>
              <a:rPr lang="en-US" altLang="pl-PL" sz="3200" b="1" dirty="0" err="1"/>
              <a:t>koncepcji</a:t>
            </a:r>
            <a:r>
              <a:rPr lang="en-US" altLang="pl-PL" sz="3200" b="1" dirty="0"/>
              <a:t> </a:t>
            </a:r>
            <a:r>
              <a:rPr lang="en-US" altLang="pl-PL" sz="3200" b="1" dirty="0" err="1"/>
              <a:t>rozwoju</a:t>
            </a:r>
            <a:endParaRPr lang="en-US" altLang="pl-PL" sz="3200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403203-69A3-42F0-A5C1-C8988D02C68F}"/>
              </a:ext>
            </a:extLst>
          </p:cNvPr>
          <p:cNvSpPr/>
          <p:nvPr/>
        </p:nvSpPr>
        <p:spPr>
          <a:xfrm>
            <a:off x="15018098" y="348092"/>
            <a:ext cx="1418903" cy="1472390"/>
          </a:xfrm>
          <a:prstGeom prst="rect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l-PL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ETAP </a:t>
            </a:r>
            <a:r>
              <a:rPr lang="pl-PL" altLang="pl-PL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II</a:t>
            </a:r>
            <a:endParaRPr lang="en-US" altLang="pl-PL" sz="32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1"/>
          <p:cNvSpPr txBox="1">
            <a:spLocks/>
          </p:cNvSpPr>
          <p:nvPr/>
        </p:nvSpPr>
        <p:spPr>
          <a:xfrm>
            <a:off x="679451" y="2606675"/>
            <a:ext cx="18592798" cy="815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dirty="0"/>
          </a:p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831851" y="2072670"/>
            <a:ext cx="18592798" cy="906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 algn="just"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-133350"/>
            <a:ext cx="3067714" cy="2568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1" y="128167"/>
            <a:ext cx="2077392" cy="20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937250" y="550940"/>
            <a:ext cx="5867400" cy="1054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800" dirty="0"/>
              <a:t>KLASTRY ENERGII</a:t>
            </a:r>
          </a:p>
        </p:txBody>
      </p:sp>
      <p:grpSp>
        <p:nvGrpSpPr>
          <p:cNvPr id="1492" name="Grupa 1491">
            <a:extLst>
              <a:ext uri="{FF2B5EF4-FFF2-40B4-BE49-F238E27FC236}">
                <a16:creationId xmlns:a16="http://schemas.microsoft.com/office/drawing/2014/main" id="{C06E2529-6E77-98E5-E1C1-0B71DF62445E}"/>
              </a:ext>
            </a:extLst>
          </p:cNvPr>
          <p:cNvGrpSpPr/>
          <p:nvPr/>
        </p:nvGrpSpPr>
        <p:grpSpPr>
          <a:xfrm>
            <a:off x="12804136" y="3011271"/>
            <a:ext cx="3047027" cy="649195"/>
            <a:chOff x="12680244" y="3131194"/>
            <a:chExt cx="3047027" cy="649195"/>
          </a:xfrm>
        </p:grpSpPr>
        <p:sp>
          <p:nvSpPr>
            <p:cNvPr id="1442" name="Freeform 10">
              <a:extLst>
                <a:ext uri="{FF2B5EF4-FFF2-40B4-BE49-F238E27FC236}">
                  <a16:creationId xmlns:a16="http://schemas.microsoft.com/office/drawing/2014/main" id="{8A3A2351-B2A3-B457-C076-79C7D5B4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0244" y="3131194"/>
              <a:ext cx="3047027" cy="649195"/>
            </a:xfrm>
            <a:custGeom>
              <a:avLst/>
              <a:gdLst>
                <a:gd name="T0" fmla="*/ 677 w 677"/>
                <a:gd name="T1" fmla="*/ 0 h 144"/>
                <a:gd name="T2" fmla="*/ 0 w 677"/>
                <a:gd name="T3" fmla="*/ 0 h 144"/>
                <a:gd name="T4" fmla="*/ 0 w 677"/>
                <a:gd name="T5" fmla="*/ 144 h 144"/>
                <a:gd name="T6" fmla="*/ 677 w 677"/>
                <a:gd name="T7" fmla="*/ 144 h 144"/>
                <a:gd name="T8" fmla="*/ 677 w 677"/>
                <a:gd name="T9" fmla="*/ 0 h 144"/>
                <a:gd name="T10" fmla="*/ 677 w 677"/>
                <a:gd name="T11" fmla="*/ 0 h 144"/>
                <a:gd name="T12" fmla="*/ 677 w 67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" h="144">
                  <a:moveTo>
                    <a:pt x="677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677" y="144"/>
                  </a:lnTo>
                  <a:lnTo>
                    <a:pt x="677" y="0"/>
                  </a:lnTo>
                  <a:lnTo>
                    <a:pt x="677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43" name="Text Box 11">
              <a:extLst>
                <a:ext uri="{FF2B5EF4-FFF2-40B4-BE49-F238E27FC236}">
                  <a16:creationId xmlns:a16="http://schemas.microsoft.com/office/drawing/2014/main" id="{C363CC61-4EA0-CF93-E5A2-6A04576DB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15147" y="3286053"/>
              <a:ext cx="2952790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pl-PL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potencjał techniczny</a:t>
              </a:r>
              <a:endParaRPr lang="en-US" altLang="pl-PL" sz="1979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93" name="Grupa 1492">
            <a:extLst>
              <a:ext uri="{FF2B5EF4-FFF2-40B4-BE49-F238E27FC236}">
                <a16:creationId xmlns:a16="http://schemas.microsoft.com/office/drawing/2014/main" id="{17DE11C2-D470-FBDD-B548-5FC7724F87D8}"/>
              </a:ext>
            </a:extLst>
          </p:cNvPr>
          <p:cNvGrpSpPr/>
          <p:nvPr/>
        </p:nvGrpSpPr>
        <p:grpSpPr>
          <a:xfrm>
            <a:off x="16189784" y="2993817"/>
            <a:ext cx="3832344" cy="649195"/>
            <a:chOff x="16135637" y="3131194"/>
            <a:chExt cx="3832344" cy="649195"/>
          </a:xfrm>
        </p:grpSpPr>
        <p:sp>
          <p:nvSpPr>
            <p:cNvPr id="1444" name="Freeform 12">
              <a:extLst>
                <a:ext uri="{FF2B5EF4-FFF2-40B4-BE49-F238E27FC236}">
                  <a16:creationId xmlns:a16="http://schemas.microsoft.com/office/drawing/2014/main" id="{25AA1EA4-69D6-080C-47F7-285EC3DFC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5637" y="3131194"/>
              <a:ext cx="3832344" cy="649195"/>
            </a:xfrm>
            <a:custGeom>
              <a:avLst/>
              <a:gdLst>
                <a:gd name="T0" fmla="*/ 850 w 850"/>
                <a:gd name="T1" fmla="*/ 0 h 144"/>
                <a:gd name="T2" fmla="*/ 0 w 850"/>
                <a:gd name="T3" fmla="*/ 0 h 144"/>
                <a:gd name="T4" fmla="*/ 0 w 850"/>
                <a:gd name="T5" fmla="*/ 144 h 144"/>
                <a:gd name="T6" fmla="*/ 850 w 850"/>
                <a:gd name="T7" fmla="*/ 144 h 144"/>
                <a:gd name="T8" fmla="*/ 850 w 850"/>
                <a:gd name="T9" fmla="*/ 0 h 144"/>
                <a:gd name="T10" fmla="*/ 850 w 850"/>
                <a:gd name="T11" fmla="*/ 0 h 144"/>
                <a:gd name="T12" fmla="*/ 850 w 850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0" h="144">
                  <a:moveTo>
                    <a:pt x="85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850" y="144"/>
                  </a:lnTo>
                  <a:lnTo>
                    <a:pt x="850" y="0"/>
                  </a:lnTo>
                  <a:lnTo>
                    <a:pt x="850" y="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45" name="Text Box 13">
              <a:extLst>
                <a:ext uri="{FF2B5EF4-FFF2-40B4-BE49-F238E27FC236}">
                  <a16:creationId xmlns:a16="http://schemas.microsoft.com/office/drawing/2014/main" id="{2A0C1178-9673-36BB-6665-A832F7E8E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4029" y="3286053"/>
              <a:ext cx="3706693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pl-PL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potencjał organizacyjny</a:t>
              </a:r>
              <a:endParaRPr lang="en-US" altLang="pl-PL" sz="1979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81" name="Grupa 1480">
            <a:extLst>
              <a:ext uri="{FF2B5EF4-FFF2-40B4-BE49-F238E27FC236}">
                <a16:creationId xmlns:a16="http://schemas.microsoft.com/office/drawing/2014/main" id="{6167A38C-3A89-67B8-2545-072EA6B2E052}"/>
              </a:ext>
            </a:extLst>
          </p:cNvPr>
          <p:cNvGrpSpPr/>
          <p:nvPr/>
        </p:nvGrpSpPr>
        <p:grpSpPr>
          <a:xfrm>
            <a:off x="12818191" y="2269088"/>
            <a:ext cx="7198653" cy="641302"/>
            <a:chOff x="8970059" y="2269088"/>
            <a:chExt cx="11046785" cy="502603"/>
          </a:xfrm>
        </p:grpSpPr>
        <p:sp>
          <p:nvSpPr>
            <p:cNvPr id="1452" name="Freeform 20">
              <a:extLst>
                <a:ext uri="{FF2B5EF4-FFF2-40B4-BE49-F238E27FC236}">
                  <a16:creationId xmlns:a16="http://schemas.microsoft.com/office/drawing/2014/main" id="{3E145EB0-D2E9-8E30-76E8-DD31632E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059" y="2269088"/>
              <a:ext cx="11046785" cy="502603"/>
            </a:xfrm>
            <a:custGeom>
              <a:avLst/>
              <a:gdLst>
                <a:gd name="T0" fmla="*/ 2453 w 2453"/>
                <a:gd name="T1" fmla="*/ 0 h 112"/>
                <a:gd name="T2" fmla="*/ 0 w 2453"/>
                <a:gd name="T3" fmla="*/ 0 h 112"/>
                <a:gd name="T4" fmla="*/ 0 w 2453"/>
                <a:gd name="T5" fmla="*/ 112 h 112"/>
                <a:gd name="T6" fmla="*/ 2453 w 2453"/>
                <a:gd name="T7" fmla="*/ 112 h 112"/>
                <a:gd name="T8" fmla="*/ 2453 w 2453"/>
                <a:gd name="T9" fmla="*/ 0 h 112"/>
                <a:gd name="T10" fmla="*/ 2453 w 2453"/>
                <a:gd name="T11" fmla="*/ 0 h 112"/>
                <a:gd name="T12" fmla="*/ 2453 w 2453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3" h="112">
                  <a:moveTo>
                    <a:pt x="2453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2453" y="112"/>
                  </a:lnTo>
                  <a:lnTo>
                    <a:pt x="2453" y="0"/>
                  </a:lnTo>
                  <a:lnTo>
                    <a:pt x="2453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1A76D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53" name="Text Box 21">
              <a:extLst>
                <a:ext uri="{FF2B5EF4-FFF2-40B4-BE49-F238E27FC236}">
                  <a16:creationId xmlns:a16="http://schemas.microsoft.com/office/drawing/2014/main" id="{F9C87E53-7375-8836-1D48-15DCB76D0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4961" y="2315149"/>
              <a:ext cx="10949057" cy="372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KRYTERIA MERYTORYCZNE - PUNKTOWE</a:t>
              </a:r>
            </a:p>
          </p:txBody>
        </p:sp>
      </p:grpSp>
      <p:grpSp>
        <p:nvGrpSpPr>
          <p:cNvPr id="1488" name="Grupa 1487">
            <a:extLst>
              <a:ext uri="{FF2B5EF4-FFF2-40B4-BE49-F238E27FC236}">
                <a16:creationId xmlns:a16="http://schemas.microsoft.com/office/drawing/2014/main" id="{30FFC9AC-6310-CBEF-CC5A-FD18E194548A}"/>
              </a:ext>
            </a:extLst>
          </p:cNvPr>
          <p:cNvGrpSpPr/>
          <p:nvPr/>
        </p:nvGrpSpPr>
        <p:grpSpPr>
          <a:xfrm>
            <a:off x="12840832" y="3806081"/>
            <a:ext cx="3036557" cy="4373653"/>
            <a:chOff x="12680244" y="4139888"/>
            <a:chExt cx="3036557" cy="3104857"/>
          </a:xfrm>
        </p:grpSpPr>
        <p:sp>
          <p:nvSpPr>
            <p:cNvPr id="1456" name="Freeform 24">
              <a:extLst>
                <a:ext uri="{FF2B5EF4-FFF2-40B4-BE49-F238E27FC236}">
                  <a16:creationId xmlns:a16="http://schemas.microsoft.com/office/drawing/2014/main" id="{F8356550-F852-9CB4-71C8-474812DC0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0244" y="4139888"/>
              <a:ext cx="3036557" cy="3026087"/>
            </a:xfrm>
            <a:custGeom>
              <a:avLst/>
              <a:gdLst>
                <a:gd name="T0" fmla="*/ 674 w 674"/>
                <a:gd name="T1" fmla="*/ 0 h 672"/>
                <a:gd name="T2" fmla="*/ 0 w 674"/>
                <a:gd name="T3" fmla="*/ 0 h 672"/>
                <a:gd name="T4" fmla="*/ 0 w 674"/>
                <a:gd name="T5" fmla="*/ 672 h 672"/>
                <a:gd name="T6" fmla="*/ 674 w 674"/>
                <a:gd name="T7" fmla="*/ 672 h 672"/>
                <a:gd name="T8" fmla="*/ 674 w 674"/>
                <a:gd name="T9" fmla="*/ 0 h 672"/>
                <a:gd name="T10" fmla="*/ 674 w 674"/>
                <a:gd name="T11" fmla="*/ 0 h 672"/>
                <a:gd name="T12" fmla="*/ 674 w 674"/>
                <a:gd name="T13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672">
                  <a:moveTo>
                    <a:pt x="674" y="0"/>
                  </a:moveTo>
                  <a:lnTo>
                    <a:pt x="0" y="0"/>
                  </a:lnTo>
                  <a:lnTo>
                    <a:pt x="0" y="672"/>
                  </a:lnTo>
                  <a:lnTo>
                    <a:pt x="674" y="672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57" name="Text Box 25">
              <a:extLst>
                <a:ext uri="{FF2B5EF4-FFF2-40B4-BE49-F238E27FC236}">
                  <a16:creationId xmlns:a16="http://schemas.microsoft.com/office/drawing/2014/main" id="{574B6378-B91F-42EE-671C-55FAA2466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2112" y="4185876"/>
              <a:ext cx="2917887" cy="3058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pl-PL" altLang="pl-PL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łączna moc instalacji OZE, wyrażona w </a:t>
              </a:r>
              <a:r>
                <a:rPr lang="pl-PL" altLang="pl-PL" sz="2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kWe</a:t>
              </a:r>
              <a:r>
                <a:rPr lang="pl-PL" altLang="pl-PL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, przyłączonych do sieci elektroenergetycznych SN i </a:t>
              </a:r>
              <a:r>
                <a:rPr lang="pl-PL" altLang="pl-PL" sz="2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nN</a:t>
              </a:r>
              <a:r>
                <a:rPr lang="pl-PL" altLang="pl-PL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lub instalacji off-</a:t>
              </a:r>
              <a:r>
                <a:rPr lang="pl-PL" altLang="pl-PL" sz="2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grid</a:t>
              </a:r>
              <a:r>
                <a:rPr lang="pl-PL" altLang="pl-PL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działających na obszarze działania klastra energii</a:t>
              </a:r>
              <a:endParaRPr lang="pl-PL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endParaRPr lang="pl-PL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 pkt. – do 100 </a:t>
              </a:r>
              <a:r>
                <a:rPr lang="pl-PL" altLang="pl-PL" sz="2000" b="1" u="sng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kWe</a:t>
              </a:r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</a:p>
            <a:p>
              <a:pPr eaLnBrk="1" hangingPunct="1"/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 pkt. – 101-500 </a:t>
              </a:r>
              <a:r>
                <a:rPr lang="pl-PL" altLang="pl-PL" sz="2000" b="1" u="sng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kWe</a:t>
              </a:r>
              <a:endParaRPr lang="pl-PL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3 pkt. – 501-1000 </a:t>
              </a:r>
              <a:r>
                <a:rPr lang="pl-PL" altLang="pl-PL" sz="2000" b="1" u="sng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kWe</a:t>
              </a:r>
              <a:endParaRPr lang="pl-PL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 pkt. – 1001-2000 </a:t>
              </a:r>
              <a:r>
                <a:rPr lang="pl-PL" altLang="pl-PL" sz="2000" b="1" u="sng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kWe</a:t>
              </a:r>
              <a:endParaRPr lang="pl-PL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5 pkt. – powyżej 2000 </a:t>
              </a:r>
              <a:r>
                <a:rPr lang="pl-PL" altLang="pl-PL" sz="2000" b="1" u="sng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kWe</a:t>
              </a:r>
              <a:endParaRPr lang="en-US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endParaRPr lang="en-US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89" name="Grupa 1488">
            <a:extLst>
              <a:ext uri="{FF2B5EF4-FFF2-40B4-BE49-F238E27FC236}">
                <a16:creationId xmlns:a16="http://schemas.microsoft.com/office/drawing/2014/main" id="{30F7DDC6-48B5-8BC6-9811-F9406026469C}"/>
              </a:ext>
            </a:extLst>
          </p:cNvPr>
          <p:cNvGrpSpPr/>
          <p:nvPr/>
        </p:nvGrpSpPr>
        <p:grpSpPr>
          <a:xfrm>
            <a:off x="16189784" y="3873079"/>
            <a:ext cx="3793952" cy="4131579"/>
            <a:chOff x="16174029" y="4139888"/>
            <a:chExt cx="3793952" cy="3168527"/>
          </a:xfrm>
        </p:grpSpPr>
        <p:sp>
          <p:nvSpPr>
            <p:cNvPr id="1458" name="Freeform 26">
              <a:extLst>
                <a:ext uri="{FF2B5EF4-FFF2-40B4-BE49-F238E27FC236}">
                  <a16:creationId xmlns:a16="http://schemas.microsoft.com/office/drawing/2014/main" id="{E44C4F29-5BB4-1783-307A-21DAE97B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4029" y="4139888"/>
              <a:ext cx="3793952" cy="3026087"/>
            </a:xfrm>
            <a:custGeom>
              <a:avLst/>
              <a:gdLst>
                <a:gd name="T0" fmla="*/ 842 w 842"/>
                <a:gd name="T1" fmla="*/ 0 h 672"/>
                <a:gd name="T2" fmla="*/ 0 w 842"/>
                <a:gd name="T3" fmla="*/ 0 h 672"/>
                <a:gd name="T4" fmla="*/ 0 w 842"/>
                <a:gd name="T5" fmla="*/ 672 h 672"/>
                <a:gd name="T6" fmla="*/ 842 w 842"/>
                <a:gd name="T7" fmla="*/ 672 h 672"/>
                <a:gd name="T8" fmla="*/ 842 w 842"/>
                <a:gd name="T9" fmla="*/ 0 h 672"/>
                <a:gd name="T10" fmla="*/ 842 w 842"/>
                <a:gd name="T11" fmla="*/ 0 h 672"/>
                <a:gd name="T12" fmla="*/ 842 w 842"/>
                <a:gd name="T13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672">
                  <a:moveTo>
                    <a:pt x="842" y="0"/>
                  </a:moveTo>
                  <a:lnTo>
                    <a:pt x="0" y="0"/>
                  </a:lnTo>
                  <a:lnTo>
                    <a:pt x="0" y="672"/>
                  </a:lnTo>
                  <a:lnTo>
                    <a:pt x="842" y="672"/>
                  </a:lnTo>
                  <a:lnTo>
                    <a:pt x="842" y="0"/>
                  </a:lnTo>
                  <a:lnTo>
                    <a:pt x="842" y="0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59" name="Text Box 27">
              <a:extLst>
                <a:ext uri="{FF2B5EF4-FFF2-40B4-BE49-F238E27FC236}">
                  <a16:creationId xmlns:a16="http://schemas.microsoft.com/office/drawing/2014/main" id="{04505824-2801-363D-E632-F16DCA5DE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4250" y="4239957"/>
              <a:ext cx="3671790" cy="3068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pl-PL" altLang="pl-PL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liczba zrealizowanych projektów inwestycyjnych:</a:t>
              </a:r>
            </a:p>
            <a:p>
              <a:pPr eaLnBrk="1" hangingPunct="1"/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 pkt. – do 5 punktów przeliczeniowych </a:t>
              </a:r>
            </a:p>
            <a:p>
              <a:pPr eaLnBrk="1" hangingPunct="1"/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 pkt. – 6-10 punktów przeliczeniowych </a:t>
              </a:r>
            </a:p>
            <a:p>
              <a:pPr eaLnBrk="1" hangingPunct="1"/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3 pkt. – 11-15 punktów przeliczeniowych </a:t>
              </a:r>
            </a:p>
            <a:p>
              <a:pPr eaLnBrk="1" hangingPunct="1"/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 pkt. – 16-20 punktów przeliczeniowych </a:t>
              </a:r>
            </a:p>
            <a:p>
              <a:pPr eaLnBrk="1" hangingPunct="1"/>
              <a:r>
                <a:rPr lang="pl-PL" altLang="pl-PL" sz="2000" b="1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5 pkt. – powyżej 20 punktów przeliczeniowych </a:t>
              </a:r>
              <a:endParaRPr lang="en-US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/>
              <a:endParaRPr lang="en-US" altLang="pl-PL" sz="2000" b="1" u="sng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94" name="Grupa 1493">
            <a:extLst>
              <a:ext uri="{FF2B5EF4-FFF2-40B4-BE49-F238E27FC236}">
                <a16:creationId xmlns:a16="http://schemas.microsoft.com/office/drawing/2014/main" id="{C0EDDCBF-19FC-DAA6-4B24-47DE61FB63D4}"/>
              </a:ext>
            </a:extLst>
          </p:cNvPr>
          <p:cNvGrpSpPr/>
          <p:nvPr/>
        </p:nvGrpSpPr>
        <p:grpSpPr>
          <a:xfrm>
            <a:off x="12776839" y="8085734"/>
            <a:ext cx="7262255" cy="328221"/>
            <a:chOff x="8844408" y="7110130"/>
            <a:chExt cx="11308556" cy="649195"/>
          </a:xfrm>
        </p:grpSpPr>
        <p:sp>
          <p:nvSpPr>
            <p:cNvPr id="1460" name="Freeform 29">
              <a:extLst>
                <a:ext uri="{FF2B5EF4-FFF2-40B4-BE49-F238E27FC236}">
                  <a16:creationId xmlns:a16="http://schemas.microsoft.com/office/drawing/2014/main" id="{D5B210E1-B500-067C-6CBE-5FAA9A986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8686" y="7110130"/>
              <a:ext cx="5654278" cy="649195"/>
            </a:xfrm>
            <a:custGeom>
              <a:avLst/>
              <a:gdLst>
                <a:gd name="T0" fmla="*/ 0 w 1256"/>
                <a:gd name="T1" fmla="*/ 104 h 144"/>
                <a:gd name="T2" fmla="*/ 407 w 1256"/>
                <a:gd name="T3" fmla="*/ 56 h 144"/>
                <a:gd name="T4" fmla="*/ 712 w 1256"/>
                <a:gd name="T5" fmla="*/ 56 h 144"/>
                <a:gd name="T6" fmla="*/ 1232 w 1256"/>
                <a:gd name="T7" fmla="*/ 0 h 144"/>
                <a:gd name="T8" fmla="*/ 1256 w 1256"/>
                <a:gd name="T9" fmla="*/ 8 h 144"/>
                <a:gd name="T10" fmla="*/ 712 w 1256"/>
                <a:gd name="T11" fmla="*/ 88 h 144"/>
                <a:gd name="T12" fmla="*/ 373 w 1256"/>
                <a:gd name="T13" fmla="*/ 88 h 144"/>
                <a:gd name="T14" fmla="*/ 12 w 1256"/>
                <a:gd name="T15" fmla="*/ 144 h 144"/>
                <a:gd name="T16" fmla="*/ 0 w 1256"/>
                <a:gd name="T17" fmla="*/ 144 h 144"/>
                <a:gd name="T18" fmla="*/ 0 w 1256"/>
                <a:gd name="T19" fmla="*/ 104 h 144"/>
                <a:gd name="T20" fmla="*/ 0 w 1256"/>
                <a:gd name="T21" fmla="*/ 10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4">
                  <a:moveTo>
                    <a:pt x="0" y="104"/>
                  </a:moveTo>
                  <a:cubicBezTo>
                    <a:pt x="16" y="72"/>
                    <a:pt x="151" y="56"/>
                    <a:pt x="407" y="56"/>
                  </a:cubicBezTo>
                  <a:lnTo>
                    <a:pt x="712" y="56"/>
                  </a:lnTo>
                  <a:cubicBezTo>
                    <a:pt x="1042" y="56"/>
                    <a:pt x="1216" y="37"/>
                    <a:pt x="1232" y="0"/>
                  </a:cubicBezTo>
                  <a:lnTo>
                    <a:pt x="1256" y="8"/>
                  </a:lnTo>
                  <a:cubicBezTo>
                    <a:pt x="1234" y="61"/>
                    <a:pt x="1053" y="88"/>
                    <a:pt x="712" y="88"/>
                  </a:cubicBezTo>
                  <a:lnTo>
                    <a:pt x="373" y="88"/>
                  </a:lnTo>
                  <a:cubicBezTo>
                    <a:pt x="132" y="88"/>
                    <a:pt x="12" y="106"/>
                    <a:pt x="12" y="144"/>
                  </a:cubicBezTo>
                  <a:lnTo>
                    <a:pt x="0" y="144"/>
                  </a:lnTo>
                  <a:cubicBezTo>
                    <a:pt x="0" y="106"/>
                    <a:pt x="0" y="93"/>
                    <a:pt x="0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4A4A4A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638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61" name="Freeform 30">
              <a:extLst>
                <a:ext uri="{FF2B5EF4-FFF2-40B4-BE49-F238E27FC236}">
                  <a16:creationId xmlns:a16="http://schemas.microsoft.com/office/drawing/2014/main" id="{5A0C4F85-D3E5-9D3D-E7E7-10B252A20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4408" y="7110130"/>
              <a:ext cx="5654278" cy="649195"/>
            </a:xfrm>
            <a:custGeom>
              <a:avLst/>
              <a:gdLst>
                <a:gd name="T0" fmla="*/ 1256 w 1256"/>
                <a:gd name="T1" fmla="*/ 88 h 144"/>
                <a:gd name="T2" fmla="*/ 1256 w 1256"/>
                <a:gd name="T3" fmla="*/ 144 h 144"/>
                <a:gd name="T4" fmla="*/ 1244 w 1256"/>
                <a:gd name="T5" fmla="*/ 144 h 144"/>
                <a:gd name="T6" fmla="*/ 882 w 1256"/>
                <a:gd name="T7" fmla="*/ 88 h 144"/>
                <a:gd name="T8" fmla="*/ 543 w 1256"/>
                <a:gd name="T9" fmla="*/ 88 h 144"/>
                <a:gd name="T10" fmla="*/ 0 w 1256"/>
                <a:gd name="T11" fmla="*/ 8 h 144"/>
                <a:gd name="T12" fmla="*/ 24 w 1256"/>
                <a:gd name="T13" fmla="*/ 0 h 144"/>
                <a:gd name="T14" fmla="*/ 543 w 1256"/>
                <a:gd name="T15" fmla="*/ 56 h 144"/>
                <a:gd name="T16" fmla="*/ 848 w 1256"/>
                <a:gd name="T17" fmla="*/ 56 h 144"/>
                <a:gd name="T18" fmla="*/ 1256 w 1256"/>
                <a:gd name="T19" fmla="*/ 104 h 144"/>
                <a:gd name="T20" fmla="*/ 1256 w 1256"/>
                <a:gd name="T21" fmla="*/ 8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4">
                  <a:moveTo>
                    <a:pt x="1256" y="88"/>
                  </a:moveTo>
                  <a:lnTo>
                    <a:pt x="1256" y="144"/>
                  </a:lnTo>
                  <a:lnTo>
                    <a:pt x="1244" y="144"/>
                  </a:lnTo>
                  <a:cubicBezTo>
                    <a:pt x="1244" y="106"/>
                    <a:pt x="1123" y="88"/>
                    <a:pt x="882" y="88"/>
                  </a:cubicBezTo>
                  <a:lnTo>
                    <a:pt x="543" y="88"/>
                  </a:lnTo>
                  <a:cubicBezTo>
                    <a:pt x="202" y="88"/>
                    <a:pt x="21" y="61"/>
                    <a:pt x="0" y="8"/>
                  </a:cubicBezTo>
                  <a:lnTo>
                    <a:pt x="24" y="0"/>
                  </a:lnTo>
                  <a:cubicBezTo>
                    <a:pt x="40" y="37"/>
                    <a:pt x="213" y="56"/>
                    <a:pt x="543" y="56"/>
                  </a:cubicBezTo>
                  <a:lnTo>
                    <a:pt x="848" y="56"/>
                  </a:lnTo>
                  <a:cubicBezTo>
                    <a:pt x="1104" y="56"/>
                    <a:pt x="1240" y="72"/>
                    <a:pt x="1256" y="104"/>
                  </a:cubicBezTo>
                  <a:lnTo>
                    <a:pt x="1256" y="88"/>
                  </a:lnTo>
                  <a:close/>
                </a:path>
              </a:pathLst>
            </a:custGeom>
            <a:solidFill>
              <a:srgbClr val="4A4A4A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638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</p:grpSp>
      <p:grpSp>
        <p:nvGrpSpPr>
          <p:cNvPr id="1495" name="Grupa 1494">
            <a:extLst>
              <a:ext uri="{FF2B5EF4-FFF2-40B4-BE49-F238E27FC236}">
                <a16:creationId xmlns:a16="http://schemas.microsoft.com/office/drawing/2014/main" id="{651B67EC-854A-C695-39A4-4C8AD4BE4164}"/>
              </a:ext>
            </a:extLst>
          </p:cNvPr>
          <p:cNvGrpSpPr/>
          <p:nvPr/>
        </p:nvGrpSpPr>
        <p:grpSpPr>
          <a:xfrm>
            <a:off x="12804135" y="8430915"/>
            <a:ext cx="7140167" cy="2840040"/>
            <a:chOff x="8896765" y="7776775"/>
            <a:chExt cx="11022352" cy="2511039"/>
          </a:xfrm>
        </p:grpSpPr>
        <p:sp>
          <p:nvSpPr>
            <p:cNvPr id="1462" name="Freeform 31">
              <a:extLst>
                <a:ext uri="{FF2B5EF4-FFF2-40B4-BE49-F238E27FC236}">
                  <a16:creationId xmlns:a16="http://schemas.microsoft.com/office/drawing/2014/main" id="{A32F9D11-96E5-FD61-ECFC-51CC9A250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765" y="7776775"/>
              <a:ext cx="11022352" cy="2511039"/>
            </a:xfrm>
            <a:custGeom>
              <a:avLst/>
              <a:gdLst>
                <a:gd name="T0" fmla="*/ 2448 w 2448"/>
                <a:gd name="T1" fmla="*/ 0 h 430"/>
                <a:gd name="T2" fmla="*/ 0 w 2448"/>
                <a:gd name="T3" fmla="*/ 0 h 430"/>
                <a:gd name="T4" fmla="*/ 0 w 2448"/>
                <a:gd name="T5" fmla="*/ 430 h 430"/>
                <a:gd name="T6" fmla="*/ 2448 w 2448"/>
                <a:gd name="T7" fmla="*/ 430 h 430"/>
                <a:gd name="T8" fmla="*/ 2448 w 2448"/>
                <a:gd name="T9" fmla="*/ 0 h 430"/>
                <a:gd name="T10" fmla="*/ 2448 w 2448"/>
                <a:gd name="T11" fmla="*/ 0 h 430"/>
                <a:gd name="T12" fmla="*/ 2448 w 2448"/>
                <a:gd name="T1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8" h="430">
                  <a:moveTo>
                    <a:pt x="2448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2448" y="43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463" name="Text Box 32">
              <a:extLst>
                <a:ext uri="{FF2B5EF4-FFF2-40B4-BE49-F238E27FC236}">
                  <a16:creationId xmlns:a16="http://schemas.microsoft.com/office/drawing/2014/main" id="{A76885BF-05FF-5CA2-8A16-0644166BD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978" y="8002928"/>
              <a:ext cx="10875760" cy="2068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1" hangingPunct="1"/>
              <a:r>
                <a:rPr lang="pl-PL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Maksymalna liczba punktów - 10 pkt. </a:t>
              </a:r>
            </a:p>
            <a:p>
              <a:pPr eaLnBrk="1" hangingPunct="1"/>
              <a:r>
                <a:rPr lang="pl-PL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Minimalna liczba punktów warunkująca otrzymanie dofinansowania - 6 pkt. </a:t>
              </a:r>
            </a:p>
            <a:p>
              <a:pPr eaLnBrk="1" hangingPunct="1"/>
              <a:r>
                <a:rPr lang="pl-PL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Lista rezerwowa - 2-5 pkt. </a:t>
              </a:r>
            </a:p>
            <a:p>
              <a:pPr eaLnBrk="1" hangingPunct="1"/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Przykład 1: 2001kW + 1 </a:t>
              </a:r>
              <a:r>
                <a:rPr lang="pl-PL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proj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</a:p>
            <a:p>
              <a:pPr eaLnBrk="1" hangingPunct="1"/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Przykład 2: 1001-2000kW + 6 </a:t>
              </a:r>
              <a:r>
                <a:rPr lang="pl-PL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proj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/ (2 </a:t>
              </a:r>
              <a:r>
                <a:rPr lang="pl-PL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proj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+ 4 pkt za war. dodatkowe) </a:t>
              </a:r>
            </a:p>
            <a:p>
              <a:pPr eaLnBrk="1" hangingPunct="1"/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Przykład 3: 5001-1000kW + 11 </a:t>
              </a:r>
              <a:r>
                <a:rPr lang="pl-PL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proj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/ (7 </a:t>
              </a:r>
              <a:r>
                <a:rPr lang="pl-PL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proj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+ 4 pkt za war dodatkowe) </a:t>
              </a:r>
            </a:p>
            <a:p>
              <a:pPr eaLnBrk="1" hangingPunct="1"/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Przykład 4: 1-100 kW + 21 </a:t>
              </a:r>
              <a:r>
                <a:rPr lang="pl-PL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proj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/ (17 </a:t>
              </a:r>
              <a:r>
                <a:rPr lang="pl-PL" altLang="pl-PL" sz="19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proj</a:t>
              </a:r>
              <a:r>
                <a:rPr lang="pl-PL" altLang="pl-PL" sz="1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+ 4 pkt za war. dodatkowe) </a:t>
              </a:r>
              <a:br>
                <a:rPr lang="pl-PL" altLang="pl-PL" sz="1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endParaRPr lang="pl-PL" altLang="pl-PL" sz="19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469" name="Freeform 39">
            <a:extLst>
              <a:ext uri="{FF2B5EF4-FFF2-40B4-BE49-F238E27FC236}">
                <a16:creationId xmlns:a16="http://schemas.microsoft.com/office/drawing/2014/main" id="{7E73AB50-0059-2D6F-C84A-D8848A231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354" y="9720871"/>
            <a:ext cx="4935277" cy="1333293"/>
          </a:xfrm>
          <a:custGeom>
            <a:avLst/>
            <a:gdLst>
              <a:gd name="T0" fmla="*/ 1096 w 1096"/>
              <a:gd name="T1" fmla="*/ 0 h 296"/>
              <a:gd name="T2" fmla="*/ 0 w 1096"/>
              <a:gd name="T3" fmla="*/ 0 h 296"/>
              <a:gd name="T4" fmla="*/ 0 w 1096"/>
              <a:gd name="T5" fmla="*/ 296 h 296"/>
              <a:gd name="T6" fmla="*/ 1096 w 1096"/>
              <a:gd name="T7" fmla="*/ 296 h 296"/>
              <a:gd name="T8" fmla="*/ 1096 w 1096"/>
              <a:gd name="T9" fmla="*/ 0 h 296"/>
              <a:gd name="T10" fmla="*/ 1096 w 1096"/>
              <a:gd name="T11" fmla="*/ 0 h 296"/>
              <a:gd name="T12" fmla="*/ 1096 w 1096"/>
              <a:gd name="T13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6" h="296">
                <a:moveTo>
                  <a:pt x="1096" y="0"/>
                </a:moveTo>
                <a:lnTo>
                  <a:pt x="0" y="0"/>
                </a:lnTo>
                <a:lnTo>
                  <a:pt x="0" y="296"/>
                </a:lnTo>
                <a:lnTo>
                  <a:pt x="1096" y="296"/>
                </a:lnTo>
                <a:lnTo>
                  <a:pt x="1096" y="0"/>
                </a:lnTo>
                <a:lnTo>
                  <a:pt x="1096" y="0"/>
                </a:lnTo>
                <a:lnTo>
                  <a:pt x="1096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2761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3957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8EF9A96-CA5D-FA31-6DA8-FFC495F13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2545" y="336927"/>
            <a:ext cx="2772097" cy="14723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lnSpc>
                <a:spcPct val="150000"/>
              </a:lnSpc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l-PL" altLang="pl-PL" sz="3200" b="1" dirty="0"/>
              <a:t>z</a:t>
            </a:r>
            <a:r>
              <a:rPr lang="en-US" altLang="pl-PL" sz="3200" b="1" dirty="0"/>
              <a:t> </a:t>
            </a:r>
            <a:r>
              <a:rPr lang="en-US" altLang="pl-PL" sz="3200" b="1" dirty="0" err="1"/>
              <a:t>koncepcj</a:t>
            </a:r>
            <a:r>
              <a:rPr lang="pl-PL" altLang="pl-PL" sz="3200" b="1" dirty="0"/>
              <a:t>ą</a:t>
            </a:r>
            <a:r>
              <a:rPr lang="en-US" altLang="pl-PL" sz="3200" b="1" dirty="0"/>
              <a:t> </a:t>
            </a:r>
            <a:r>
              <a:rPr lang="en-US" altLang="pl-PL" sz="3200" b="1" dirty="0" err="1"/>
              <a:t>rozwoju</a:t>
            </a:r>
            <a:endParaRPr lang="en-US" altLang="pl-PL" sz="3200" b="1" dirty="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59134E20-ABB1-D73F-4A44-F4166BDAE410}"/>
              </a:ext>
            </a:extLst>
          </p:cNvPr>
          <p:cNvGrpSpPr/>
          <p:nvPr/>
        </p:nvGrpSpPr>
        <p:grpSpPr>
          <a:xfrm>
            <a:off x="7252210" y="2271295"/>
            <a:ext cx="5390641" cy="641302"/>
            <a:chOff x="8970059" y="2269088"/>
            <a:chExt cx="11046785" cy="502603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F0EA40B7-A07B-5A6A-9D6D-C578C7891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059" y="2269088"/>
              <a:ext cx="11046785" cy="502603"/>
            </a:xfrm>
            <a:custGeom>
              <a:avLst/>
              <a:gdLst>
                <a:gd name="T0" fmla="*/ 2453 w 2453"/>
                <a:gd name="T1" fmla="*/ 0 h 112"/>
                <a:gd name="T2" fmla="*/ 0 w 2453"/>
                <a:gd name="T3" fmla="*/ 0 h 112"/>
                <a:gd name="T4" fmla="*/ 0 w 2453"/>
                <a:gd name="T5" fmla="*/ 112 h 112"/>
                <a:gd name="T6" fmla="*/ 2453 w 2453"/>
                <a:gd name="T7" fmla="*/ 112 h 112"/>
                <a:gd name="T8" fmla="*/ 2453 w 2453"/>
                <a:gd name="T9" fmla="*/ 0 h 112"/>
                <a:gd name="T10" fmla="*/ 2453 w 2453"/>
                <a:gd name="T11" fmla="*/ 0 h 112"/>
                <a:gd name="T12" fmla="*/ 2453 w 2453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3" h="112">
                  <a:moveTo>
                    <a:pt x="2453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2453" y="112"/>
                  </a:lnTo>
                  <a:lnTo>
                    <a:pt x="2453" y="0"/>
                  </a:lnTo>
                  <a:lnTo>
                    <a:pt x="2453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1A76D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43BCB966-A9C0-5F79-DF0E-DC19F968F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4961" y="2355386"/>
              <a:ext cx="10949057" cy="29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KRYTERIA MERYTORYCZNE - </a:t>
              </a:r>
              <a:r>
                <a:rPr lang="pl-PL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DOSTĘPOWE</a:t>
              </a:r>
              <a:endParaRPr lang="en-US" altLang="pl-PL" sz="2418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D854E84D-5ADF-6390-935E-338907B3B7B0}"/>
              </a:ext>
            </a:extLst>
          </p:cNvPr>
          <p:cNvGrpSpPr/>
          <p:nvPr/>
        </p:nvGrpSpPr>
        <p:grpSpPr>
          <a:xfrm>
            <a:off x="7252210" y="3031729"/>
            <a:ext cx="2418840" cy="645706"/>
            <a:chOff x="3389078" y="3169585"/>
            <a:chExt cx="2844589" cy="645706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BE5A7E99-2E54-FE4D-903C-98D204762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078" y="3169585"/>
              <a:ext cx="2844589" cy="645706"/>
            </a:xfrm>
            <a:custGeom>
              <a:avLst/>
              <a:gdLst>
                <a:gd name="T0" fmla="*/ 632 w 632"/>
                <a:gd name="T1" fmla="*/ 0 h 144"/>
                <a:gd name="T2" fmla="*/ 0 w 632"/>
                <a:gd name="T3" fmla="*/ 0 h 144"/>
                <a:gd name="T4" fmla="*/ 0 w 632"/>
                <a:gd name="T5" fmla="*/ 144 h 144"/>
                <a:gd name="T6" fmla="*/ 632 w 632"/>
                <a:gd name="T7" fmla="*/ 144 h 144"/>
                <a:gd name="T8" fmla="*/ 632 w 632"/>
                <a:gd name="T9" fmla="*/ 0 h 144"/>
                <a:gd name="T10" fmla="*/ 632 w 632"/>
                <a:gd name="T11" fmla="*/ 0 h 144"/>
                <a:gd name="T12" fmla="*/ 632 w 632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144">
                  <a:moveTo>
                    <a:pt x="632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632" y="144"/>
                  </a:lnTo>
                  <a:lnTo>
                    <a:pt x="632" y="0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00DE8E9C-6ABA-640B-0B3C-76540E459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981" y="3322702"/>
              <a:ext cx="2736391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koncepcja</a:t>
              </a:r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vs </a:t>
              </a:r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regul</a:t>
              </a:r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A63229E1-3F66-0129-D0BD-8D9299EFBD59}"/>
              </a:ext>
            </a:extLst>
          </p:cNvPr>
          <p:cNvGrpSpPr/>
          <p:nvPr/>
        </p:nvGrpSpPr>
        <p:grpSpPr>
          <a:xfrm>
            <a:off x="9781829" y="3027468"/>
            <a:ext cx="2842611" cy="645706"/>
            <a:chOff x="6593169" y="3169585"/>
            <a:chExt cx="1619497" cy="645706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BF993396-0711-F00C-EBA1-2C9E1DB35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169" y="3169585"/>
              <a:ext cx="1619497" cy="645706"/>
            </a:xfrm>
            <a:custGeom>
              <a:avLst/>
              <a:gdLst>
                <a:gd name="T0" fmla="*/ 360 w 360"/>
                <a:gd name="T1" fmla="*/ 0 h 144"/>
                <a:gd name="T2" fmla="*/ 0 w 360"/>
                <a:gd name="T3" fmla="*/ 0 h 144"/>
                <a:gd name="T4" fmla="*/ 0 w 360"/>
                <a:gd name="T5" fmla="*/ 144 h 144"/>
                <a:gd name="T6" fmla="*/ 360 w 360"/>
                <a:gd name="T7" fmla="*/ 144 h 144"/>
                <a:gd name="T8" fmla="*/ 360 w 360"/>
                <a:gd name="T9" fmla="*/ 0 h 144"/>
                <a:gd name="T10" fmla="*/ 360 w 360"/>
                <a:gd name="T11" fmla="*/ 0 h 144"/>
                <a:gd name="T12" fmla="*/ 360 w 360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144">
                  <a:moveTo>
                    <a:pt x="36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360" y="144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644004C4-D8D6-C984-2449-D4CC6958C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8073" y="3322701"/>
              <a:ext cx="1514788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pl-PL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spójność koncepcji</a:t>
              </a:r>
              <a:endParaRPr lang="en-US" altLang="pl-PL" sz="1979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3" name="Text Box 17">
            <a:extLst>
              <a:ext uri="{FF2B5EF4-FFF2-40B4-BE49-F238E27FC236}">
                <a16:creationId xmlns:a16="http://schemas.microsoft.com/office/drawing/2014/main" id="{95EBEA59-8D43-584C-653F-668AF64E3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3" y="2075728"/>
            <a:ext cx="1992253" cy="167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en-US" altLang="pl-PL" sz="2300" b="1" dirty="0">
                <a:solidFill>
                  <a:srgbClr val="000000"/>
                </a:solidFill>
                <a:latin typeface="Arial Narrow" panose="020B0606020202030204" pitchFamily="34" charset="0"/>
              </a:rPr>
              <a:t>KRYTERIA HORYZONTALNE</a:t>
            </a: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42C57EEC-324A-40C3-A10B-F4C5A8E28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567" y="2247132"/>
            <a:ext cx="3206599" cy="1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en-US" altLang="pl-PL" sz="2418" b="1" dirty="0">
                <a:solidFill>
                  <a:srgbClr val="000000"/>
                </a:solidFill>
                <a:latin typeface="Arial Narrow" panose="020B0606020202030204" pitchFamily="34" charset="0"/>
              </a:rPr>
              <a:t>KRYTERIA FORMALNE</a:t>
            </a:r>
            <a:endParaRPr lang="pl-PL" altLang="pl-PL" sz="2418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m.in. </a:t>
            </a:r>
            <a:r>
              <a:rPr lang="en-US" altLang="pl-PL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wymogi</a:t>
            </a:r>
            <a:r>
              <a:rPr lang="en-US" altLang="pl-P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pl-PL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ustawowe</a:t>
            </a:r>
            <a:r>
              <a: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wynikające z definicji klastra</a:t>
            </a:r>
            <a:endParaRPr lang="en-US" altLang="pl-PL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101DE9DD-0FC1-0FF4-103A-C4673909F6E3}"/>
              </a:ext>
            </a:extLst>
          </p:cNvPr>
          <p:cNvSpPr>
            <a:spLocks/>
          </p:cNvSpPr>
          <p:nvPr/>
        </p:nvSpPr>
        <p:spPr bwMode="auto">
          <a:xfrm rot="16200000">
            <a:off x="1823615" y="2592474"/>
            <a:ext cx="1499196" cy="750214"/>
          </a:xfrm>
          <a:custGeom>
            <a:avLst/>
            <a:gdLst>
              <a:gd name="T0" fmla="*/ 0 w 1807"/>
              <a:gd name="T1" fmla="*/ 176 h 256"/>
              <a:gd name="T2" fmla="*/ 903 w 1807"/>
              <a:gd name="T3" fmla="*/ 256 h 256"/>
              <a:gd name="T4" fmla="*/ 1807 w 1807"/>
              <a:gd name="T5" fmla="*/ 176 h 256"/>
              <a:gd name="T6" fmla="*/ 1420 w 1807"/>
              <a:gd name="T7" fmla="*/ 176 h 256"/>
              <a:gd name="T8" fmla="*/ 1420 w 1807"/>
              <a:gd name="T9" fmla="*/ 0 h 256"/>
              <a:gd name="T10" fmla="*/ 387 w 1807"/>
              <a:gd name="T11" fmla="*/ 0 h 256"/>
              <a:gd name="T12" fmla="*/ 387 w 1807"/>
              <a:gd name="T13" fmla="*/ 176 h 256"/>
              <a:gd name="T14" fmla="*/ 0 w 1807"/>
              <a:gd name="T15" fmla="*/ 176 h 256"/>
              <a:gd name="T16" fmla="*/ 0 w 1807"/>
              <a:gd name="T17" fmla="*/ 176 h 256"/>
              <a:gd name="T18" fmla="*/ 0 w 1807"/>
              <a:gd name="T19" fmla="*/ 17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7" h="256">
                <a:moveTo>
                  <a:pt x="0" y="176"/>
                </a:moveTo>
                <a:lnTo>
                  <a:pt x="903" y="256"/>
                </a:lnTo>
                <a:lnTo>
                  <a:pt x="1807" y="176"/>
                </a:lnTo>
                <a:lnTo>
                  <a:pt x="1420" y="176"/>
                </a:lnTo>
                <a:lnTo>
                  <a:pt x="1420" y="0"/>
                </a:lnTo>
                <a:lnTo>
                  <a:pt x="387" y="0"/>
                </a:lnTo>
                <a:lnTo>
                  <a:pt x="387" y="176"/>
                </a:lnTo>
                <a:lnTo>
                  <a:pt x="0" y="176"/>
                </a:lnTo>
                <a:lnTo>
                  <a:pt x="0" y="176"/>
                </a:lnTo>
                <a:lnTo>
                  <a:pt x="0" y="176"/>
                </a:lnTo>
                <a:close/>
              </a:path>
            </a:pathLst>
          </a:custGeom>
          <a:solidFill>
            <a:srgbClr val="0070C0"/>
          </a:solidFill>
          <a:ln w="32761">
            <a:solidFill>
              <a:srgbClr val="4A4A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 sz="3957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FBC292CA-A25E-1BF5-7809-95F2600E1080}"/>
              </a:ext>
            </a:extLst>
          </p:cNvPr>
          <p:cNvSpPr>
            <a:spLocks/>
          </p:cNvSpPr>
          <p:nvPr/>
        </p:nvSpPr>
        <p:spPr bwMode="auto">
          <a:xfrm rot="16200000">
            <a:off x="6028178" y="2605801"/>
            <a:ext cx="1499196" cy="750214"/>
          </a:xfrm>
          <a:custGeom>
            <a:avLst/>
            <a:gdLst>
              <a:gd name="T0" fmla="*/ 0 w 1807"/>
              <a:gd name="T1" fmla="*/ 176 h 256"/>
              <a:gd name="T2" fmla="*/ 903 w 1807"/>
              <a:gd name="T3" fmla="*/ 256 h 256"/>
              <a:gd name="T4" fmla="*/ 1807 w 1807"/>
              <a:gd name="T5" fmla="*/ 176 h 256"/>
              <a:gd name="T6" fmla="*/ 1420 w 1807"/>
              <a:gd name="T7" fmla="*/ 176 h 256"/>
              <a:gd name="T8" fmla="*/ 1420 w 1807"/>
              <a:gd name="T9" fmla="*/ 0 h 256"/>
              <a:gd name="T10" fmla="*/ 387 w 1807"/>
              <a:gd name="T11" fmla="*/ 0 h 256"/>
              <a:gd name="T12" fmla="*/ 387 w 1807"/>
              <a:gd name="T13" fmla="*/ 176 h 256"/>
              <a:gd name="T14" fmla="*/ 0 w 1807"/>
              <a:gd name="T15" fmla="*/ 176 h 256"/>
              <a:gd name="T16" fmla="*/ 0 w 1807"/>
              <a:gd name="T17" fmla="*/ 176 h 256"/>
              <a:gd name="T18" fmla="*/ 0 w 1807"/>
              <a:gd name="T19" fmla="*/ 17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7" h="256">
                <a:moveTo>
                  <a:pt x="0" y="176"/>
                </a:moveTo>
                <a:lnTo>
                  <a:pt x="903" y="256"/>
                </a:lnTo>
                <a:lnTo>
                  <a:pt x="1807" y="176"/>
                </a:lnTo>
                <a:lnTo>
                  <a:pt x="1420" y="176"/>
                </a:lnTo>
                <a:lnTo>
                  <a:pt x="1420" y="0"/>
                </a:lnTo>
                <a:lnTo>
                  <a:pt x="387" y="0"/>
                </a:lnTo>
                <a:lnTo>
                  <a:pt x="387" y="176"/>
                </a:lnTo>
                <a:lnTo>
                  <a:pt x="0" y="176"/>
                </a:lnTo>
                <a:lnTo>
                  <a:pt x="0" y="176"/>
                </a:lnTo>
                <a:lnTo>
                  <a:pt x="0" y="176"/>
                </a:lnTo>
                <a:close/>
              </a:path>
            </a:pathLst>
          </a:custGeom>
          <a:solidFill>
            <a:srgbClr val="0070C0"/>
          </a:solidFill>
          <a:ln w="32761">
            <a:solidFill>
              <a:srgbClr val="4A4A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 sz="3957"/>
          </a:p>
        </p:txBody>
      </p:sp>
    </p:spTree>
    <p:extLst>
      <p:ext uri="{BB962C8B-B14F-4D97-AF65-F5344CB8AC3E}">
        <p14:creationId xmlns:p14="http://schemas.microsoft.com/office/powerpoint/2010/main" val="42731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1"/>
          <p:cNvSpPr txBox="1">
            <a:spLocks/>
          </p:cNvSpPr>
          <p:nvPr/>
        </p:nvSpPr>
        <p:spPr>
          <a:xfrm>
            <a:off x="679451" y="2606675"/>
            <a:ext cx="18592798" cy="815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dirty="0"/>
          </a:p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831852" y="2073275"/>
            <a:ext cx="18592798" cy="906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 algn="just"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-133350"/>
            <a:ext cx="3067714" cy="2568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02" y="570671"/>
            <a:ext cx="2209993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15335" y="5110795"/>
            <a:ext cx="5867400" cy="10343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700" dirty="0"/>
              <a:t>KLASTRY ENERGII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7087041" y="5110795"/>
            <a:ext cx="5867400" cy="1046440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3400" b="1" dirty="0"/>
              <a:t>SPÓŁDZIELNIE ENERGETYCZNE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13427030" y="5105648"/>
            <a:ext cx="5867400" cy="1046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200" dirty="0"/>
              <a:t>JST</a:t>
            </a:r>
          </a:p>
          <a:p>
            <a:pPr algn="ctr"/>
            <a:r>
              <a:rPr lang="pl-PL" sz="2000" dirty="0"/>
              <a:t>które planują powołanie społeczności </a:t>
            </a:r>
            <a:r>
              <a:rPr lang="pl-PL" sz="2000" dirty="0" err="1"/>
              <a:t>energ</a:t>
            </a:r>
            <a:r>
              <a:rPr lang="pl-PL" sz="2000" dirty="0"/>
              <a:t>. </a:t>
            </a:r>
          </a:p>
        </p:txBody>
      </p:sp>
      <p:sp>
        <p:nvSpPr>
          <p:cNvPr id="8" name="Strzałka w dół 7"/>
          <p:cNvSpPr/>
          <p:nvPr/>
        </p:nvSpPr>
        <p:spPr>
          <a:xfrm rot="3595287">
            <a:off x="6547732" y="1516570"/>
            <a:ext cx="609600" cy="398649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9690760" y="2980917"/>
            <a:ext cx="609600" cy="190499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 rot="18508856">
            <a:off x="12604451" y="1775586"/>
            <a:ext cx="609600" cy="366716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6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1"/>
          <p:cNvSpPr txBox="1">
            <a:spLocks/>
          </p:cNvSpPr>
          <p:nvPr/>
        </p:nvSpPr>
        <p:spPr>
          <a:xfrm>
            <a:off x="679451" y="2606675"/>
            <a:ext cx="18592798" cy="815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dirty="0"/>
          </a:p>
          <a:p>
            <a:pPr marL="685823" indent="-68582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831851" y="2072670"/>
            <a:ext cx="18592798" cy="906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defRPr sz="4800" b="0" i="0">
                <a:solidFill>
                  <a:srgbClr val="767779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23" indent="-685823" algn="just">
              <a:spcAft>
                <a:spcPts val="600"/>
              </a:spcAft>
              <a:buFont typeface="Wingdings" pitchFamily="2" charset="2"/>
              <a:buChar char="§"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-133350"/>
            <a:ext cx="3067714" cy="2568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1" y="128167"/>
            <a:ext cx="2077392" cy="20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9" name="Freeform 39">
            <a:extLst>
              <a:ext uri="{FF2B5EF4-FFF2-40B4-BE49-F238E27FC236}">
                <a16:creationId xmlns:a16="http://schemas.microsoft.com/office/drawing/2014/main" id="{7E73AB50-0059-2D6F-C84A-D8848A231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354" y="9720871"/>
            <a:ext cx="4935277" cy="1333293"/>
          </a:xfrm>
          <a:custGeom>
            <a:avLst/>
            <a:gdLst>
              <a:gd name="T0" fmla="*/ 1096 w 1096"/>
              <a:gd name="T1" fmla="*/ 0 h 296"/>
              <a:gd name="T2" fmla="*/ 0 w 1096"/>
              <a:gd name="T3" fmla="*/ 0 h 296"/>
              <a:gd name="T4" fmla="*/ 0 w 1096"/>
              <a:gd name="T5" fmla="*/ 296 h 296"/>
              <a:gd name="T6" fmla="*/ 1096 w 1096"/>
              <a:gd name="T7" fmla="*/ 296 h 296"/>
              <a:gd name="T8" fmla="*/ 1096 w 1096"/>
              <a:gd name="T9" fmla="*/ 0 h 296"/>
              <a:gd name="T10" fmla="*/ 1096 w 1096"/>
              <a:gd name="T11" fmla="*/ 0 h 296"/>
              <a:gd name="T12" fmla="*/ 1096 w 1096"/>
              <a:gd name="T13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6" h="296">
                <a:moveTo>
                  <a:pt x="1096" y="0"/>
                </a:moveTo>
                <a:lnTo>
                  <a:pt x="0" y="0"/>
                </a:lnTo>
                <a:lnTo>
                  <a:pt x="0" y="296"/>
                </a:lnTo>
                <a:lnTo>
                  <a:pt x="1096" y="296"/>
                </a:lnTo>
                <a:lnTo>
                  <a:pt x="1096" y="0"/>
                </a:lnTo>
                <a:lnTo>
                  <a:pt x="1096" y="0"/>
                </a:lnTo>
                <a:lnTo>
                  <a:pt x="1096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2761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3957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368FBFB-2FDE-6059-C6FB-D69AAAC27761}"/>
              </a:ext>
            </a:extLst>
          </p:cNvPr>
          <p:cNvSpPr txBox="1"/>
          <p:nvPr/>
        </p:nvSpPr>
        <p:spPr>
          <a:xfrm>
            <a:off x="5784850" y="566328"/>
            <a:ext cx="5867400" cy="11695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3800" dirty="0"/>
              <a:t>SPÓŁDZIELNIE ENERGETYCZNE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F04E9884-8CAC-D5DC-5150-2C15A0CC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0" y="442832"/>
            <a:ext cx="2772097" cy="1416542"/>
          </a:xfrm>
          <a:prstGeom prst="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lnSpc>
                <a:spcPct val="150000"/>
              </a:lnSpc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pl-PL" sz="2000" dirty="0"/>
              <a:t>A.</a:t>
            </a:r>
            <a:r>
              <a:rPr lang="pl-PL" altLang="pl-PL" sz="2000" dirty="0"/>
              <a:t>2</a:t>
            </a:r>
            <a:r>
              <a:rPr lang="en-US" altLang="pl-PL" sz="2000" b="1" dirty="0"/>
              <a:t>
</a:t>
            </a:r>
            <a:r>
              <a:rPr lang="pl-PL" altLang="pl-PL" sz="2000" b="1" dirty="0"/>
              <a:t>SPÓŁDZIELNIE ENERGETYCZNE</a:t>
            </a:r>
            <a:endParaRPr lang="en-US" altLang="pl-PL" sz="2000" b="1" dirty="0"/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6F4D6DFD-ADAD-22AA-D4DA-66CB5A258FC2}"/>
              </a:ext>
            </a:extLst>
          </p:cNvPr>
          <p:cNvGrpSpPr/>
          <p:nvPr/>
        </p:nvGrpSpPr>
        <p:grpSpPr>
          <a:xfrm>
            <a:off x="10204450" y="4894241"/>
            <a:ext cx="5390641" cy="641302"/>
            <a:chOff x="8970059" y="2269088"/>
            <a:chExt cx="11046785" cy="502603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5D87592-22AF-6554-0E30-DE0387757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059" y="2269088"/>
              <a:ext cx="11046785" cy="502603"/>
            </a:xfrm>
            <a:custGeom>
              <a:avLst/>
              <a:gdLst>
                <a:gd name="T0" fmla="*/ 2453 w 2453"/>
                <a:gd name="T1" fmla="*/ 0 h 112"/>
                <a:gd name="T2" fmla="*/ 0 w 2453"/>
                <a:gd name="T3" fmla="*/ 0 h 112"/>
                <a:gd name="T4" fmla="*/ 0 w 2453"/>
                <a:gd name="T5" fmla="*/ 112 h 112"/>
                <a:gd name="T6" fmla="*/ 2453 w 2453"/>
                <a:gd name="T7" fmla="*/ 112 h 112"/>
                <a:gd name="T8" fmla="*/ 2453 w 2453"/>
                <a:gd name="T9" fmla="*/ 0 h 112"/>
                <a:gd name="T10" fmla="*/ 2453 w 2453"/>
                <a:gd name="T11" fmla="*/ 0 h 112"/>
                <a:gd name="T12" fmla="*/ 2453 w 2453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3" h="112">
                  <a:moveTo>
                    <a:pt x="2453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2453" y="112"/>
                  </a:lnTo>
                  <a:lnTo>
                    <a:pt x="2453" y="0"/>
                  </a:lnTo>
                  <a:lnTo>
                    <a:pt x="2453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1A76D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3D310F62-9A7F-0F0C-C87F-7AC9CE31F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4961" y="2355386"/>
              <a:ext cx="10949057" cy="29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KRYTERIA MERYTORYCZNE - </a:t>
              </a:r>
              <a:r>
                <a:rPr lang="pl-PL" altLang="pl-PL" sz="2418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DOSTĘPOWE</a:t>
              </a:r>
              <a:endParaRPr lang="en-US" altLang="pl-PL" sz="2418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84F26B63-A9B5-11EA-5982-63082309CB9D}"/>
              </a:ext>
            </a:extLst>
          </p:cNvPr>
          <p:cNvGrpSpPr/>
          <p:nvPr/>
        </p:nvGrpSpPr>
        <p:grpSpPr>
          <a:xfrm>
            <a:off x="10204450" y="5654675"/>
            <a:ext cx="2418840" cy="645706"/>
            <a:chOff x="3389078" y="3169585"/>
            <a:chExt cx="2844589" cy="645706"/>
          </a:xfrm>
        </p:grpSpPr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E4BCFBEB-15CD-2127-DAE1-4570EBC47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078" y="3169585"/>
              <a:ext cx="2844589" cy="645706"/>
            </a:xfrm>
            <a:custGeom>
              <a:avLst/>
              <a:gdLst>
                <a:gd name="T0" fmla="*/ 632 w 632"/>
                <a:gd name="T1" fmla="*/ 0 h 144"/>
                <a:gd name="T2" fmla="*/ 0 w 632"/>
                <a:gd name="T3" fmla="*/ 0 h 144"/>
                <a:gd name="T4" fmla="*/ 0 w 632"/>
                <a:gd name="T5" fmla="*/ 144 h 144"/>
                <a:gd name="T6" fmla="*/ 632 w 632"/>
                <a:gd name="T7" fmla="*/ 144 h 144"/>
                <a:gd name="T8" fmla="*/ 632 w 632"/>
                <a:gd name="T9" fmla="*/ 0 h 144"/>
                <a:gd name="T10" fmla="*/ 632 w 632"/>
                <a:gd name="T11" fmla="*/ 0 h 144"/>
                <a:gd name="T12" fmla="*/ 632 w 632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144">
                  <a:moveTo>
                    <a:pt x="632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632" y="144"/>
                  </a:lnTo>
                  <a:lnTo>
                    <a:pt x="632" y="0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23" name="Text Box 3">
              <a:extLst>
                <a:ext uri="{FF2B5EF4-FFF2-40B4-BE49-F238E27FC236}">
                  <a16:creationId xmlns:a16="http://schemas.microsoft.com/office/drawing/2014/main" id="{0FCEF655-1166-3881-D014-AF2E4FCE3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981" y="3322702"/>
              <a:ext cx="2736391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koncepcja</a:t>
              </a:r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vs </a:t>
              </a:r>
              <a:r>
                <a:rPr lang="en-US" altLang="pl-PL" sz="1979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regul</a:t>
              </a:r>
              <a:r>
                <a:rPr lang="en-US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F75212F-D53F-DB0D-B678-78011A484E6A}"/>
              </a:ext>
            </a:extLst>
          </p:cNvPr>
          <p:cNvGrpSpPr/>
          <p:nvPr/>
        </p:nvGrpSpPr>
        <p:grpSpPr>
          <a:xfrm>
            <a:off x="12734069" y="5650414"/>
            <a:ext cx="2842611" cy="645706"/>
            <a:chOff x="6593169" y="3169585"/>
            <a:chExt cx="1619497" cy="645706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6E821F87-F71F-353D-CCAF-3F26F0CF8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169" y="3169585"/>
              <a:ext cx="1619497" cy="645706"/>
            </a:xfrm>
            <a:custGeom>
              <a:avLst/>
              <a:gdLst>
                <a:gd name="T0" fmla="*/ 360 w 360"/>
                <a:gd name="T1" fmla="*/ 0 h 144"/>
                <a:gd name="T2" fmla="*/ 0 w 360"/>
                <a:gd name="T3" fmla="*/ 0 h 144"/>
                <a:gd name="T4" fmla="*/ 0 w 360"/>
                <a:gd name="T5" fmla="*/ 144 h 144"/>
                <a:gd name="T6" fmla="*/ 360 w 360"/>
                <a:gd name="T7" fmla="*/ 144 h 144"/>
                <a:gd name="T8" fmla="*/ 360 w 360"/>
                <a:gd name="T9" fmla="*/ 0 h 144"/>
                <a:gd name="T10" fmla="*/ 360 w 360"/>
                <a:gd name="T11" fmla="*/ 0 h 144"/>
                <a:gd name="T12" fmla="*/ 360 w 360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144">
                  <a:moveTo>
                    <a:pt x="36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360" y="144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32761">
              <a:solidFill>
                <a:srgbClr val="4A4A4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3957"/>
            </a:p>
          </p:txBody>
        </p:sp>
        <p:sp>
          <p:nvSpPr>
            <p:cNvPr id="26" name="Text Box 5">
              <a:extLst>
                <a:ext uri="{FF2B5EF4-FFF2-40B4-BE49-F238E27FC236}">
                  <a16:creationId xmlns:a16="http://schemas.microsoft.com/office/drawing/2014/main" id="{6072DAE7-713C-3C1A-1868-3F09B2BD7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8073" y="3322701"/>
              <a:ext cx="1514788" cy="30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pl-PL" altLang="pl-PL" sz="1979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spójność koncepcji</a:t>
              </a:r>
              <a:endParaRPr lang="en-US" altLang="pl-PL" sz="1979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Text Box 17">
            <a:extLst>
              <a:ext uri="{FF2B5EF4-FFF2-40B4-BE49-F238E27FC236}">
                <a16:creationId xmlns:a16="http://schemas.microsoft.com/office/drawing/2014/main" id="{F8EB0C6E-D093-AD0C-F422-8CB9BBB11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93" y="4698674"/>
            <a:ext cx="1992253" cy="167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en-US" altLang="pl-PL" sz="2300" b="1" dirty="0">
                <a:solidFill>
                  <a:srgbClr val="000000"/>
                </a:solidFill>
                <a:latin typeface="Arial Narrow" panose="020B0606020202030204" pitchFamily="34" charset="0"/>
              </a:rPr>
              <a:t>KRYTERIA HORYZONTALNE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9B2FA226-769A-CA77-2F5A-88B95059D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807" y="4970401"/>
            <a:ext cx="3206599" cy="11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en-US" altLang="pl-PL" sz="2418" b="1" dirty="0">
                <a:solidFill>
                  <a:srgbClr val="000000"/>
                </a:solidFill>
                <a:latin typeface="Arial Narrow" panose="020B0606020202030204" pitchFamily="34" charset="0"/>
              </a:rPr>
              <a:t>KRYTERIA FORMALNE</a:t>
            </a:r>
            <a:endParaRPr lang="pl-PL" altLang="pl-PL" sz="2418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m.in. </a:t>
            </a:r>
            <a:r>
              <a:rPr lang="en-US" altLang="pl-PL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wymogi</a:t>
            </a:r>
            <a:r>
              <a:rPr lang="en-US" altLang="pl-P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pl-PL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ustawowe</a:t>
            </a:r>
            <a:r>
              <a: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wynikające z definicji </a:t>
            </a:r>
            <a:r>
              <a:rPr lang="pl-PL" altLang="pl-PL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spółdz</a:t>
            </a:r>
            <a:r>
              <a:rPr lang="pl-PL" altLang="pl-P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en-US" altLang="pl-PL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Freeform 33">
            <a:extLst>
              <a:ext uri="{FF2B5EF4-FFF2-40B4-BE49-F238E27FC236}">
                <a16:creationId xmlns:a16="http://schemas.microsoft.com/office/drawing/2014/main" id="{31695480-27A6-563A-2E79-5AA4E053E9B1}"/>
              </a:ext>
            </a:extLst>
          </p:cNvPr>
          <p:cNvSpPr>
            <a:spLocks/>
          </p:cNvSpPr>
          <p:nvPr/>
        </p:nvSpPr>
        <p:spPr bwMode="auto">
          <a:xfrm rot="16200000">
            <a:off x="4775855" y="5215420"/>
            <a:ext cx="1499196" cy="750214"/>
          </a:xfrm>
          <a:custGeom>
            <a:avLst/>
            <a:gdLst>
              <a:gd name="T0" fmla="*/ 0 w 1807"/>
              <a:gd name="T1" fmla="*/ 176 h 256"/>
              <a:gd name="T2" fmla="*/ 903 w 1807"/>
              <a:gd name="T3" fmla="*/ 256 h 256"/>
              <a:gd name="T4" fmla="*/ 1807 w 1807"/>
              <a:gd name="T5" fmla="*/ 176 h 256"/>
              <a:gd name="T6" fmla="*/ 1420 w 1807"/>
              <a:gd name="T7" fmla="*/ 176 h 256"/>
              <a:gd name="T8" fmla="*/ 1420 w 1807"/>
              <a:gd name="T9" fmla="*/ 0 h 256"/>
              <a:gd name="T10" fmla="*/ 387 w 1807"/>
              <a:gd name="T11" fmla="*/ 0 h 256"/>
              <a:gd name="T12" fmla="*/ 387 w 1807"/>
              <a:gd name="T13" fmla="*/ 176 h 256"/>
              <a:gd name="T14" fmla="*/ 0 w 1807"/>
              <a:gd name="T15" fmla="*/ 176 h 256"/>
              <a:gd name="T16" fmla="*/ 0 w 1807"/>
              <a:gd name="T17" fmla="*/ 176 h 256"/>
              <a:gd name="T18" fmla="*/ 0 w 1807"/>
              <a:gd name="T19" fmla="*/ 17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7" h="256">
                <a:moveTo>
                  <a:pt x="0" y="176"/>
                </a:moveTo>
                <a:lnTo>
                  <a:pt x="903" y="256"/>
                </a:lnTo>
                <a:lnTo>
                  <a:pt x="1807" y="176"/>
                </a:lnTo>
                <a:lnTo>
                  <a:pt x="1420" y="176"/>
                </a:lnTo>
                <a:lnTo>
                  <a:pt x="1420" y="0"/>
                </a:lnTo>
                <a:lnTo>
                  <a:pt x="387" y="0"/>
                </a:lnTo>
                <a:lnTo>
                  <a:pt x="387" y="176"/>
                </a:lnTo>
                <a:lnTo>
                  <a:pt x="0" y="176"/>
                </a:lnTo>
                <a:lnTo>
                  <a:pt x="0" y="176"/>
                </a:lnTo>
                <a:lnTo>
                  <a:pt x="0" y="176"/>
                </a:lnTo>
                <a:close/>
              </a:path>
            </a:pathLst>
          </a:custGeom>
          <a:solidFill>
            <a:srgbClr val="0070C0"/>
          </a:solidFill>
          <a:ln w="32761">
            <a:solidFill>
              <a:srgbClr val="4A4A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 sz="3957"/>
          </a:p>
        </p:txBody>
      </p:sp>
      <p:sp>
        <p:nvSpPr>
          <p:cNvPr id="30" name="Freeform 33">
            <a:extLst>
              <a:ext uri="{FF2B5EF4-FFF2-40B4-BE49-F238E27FC236}">
                <a16:creationId xmlns:a16="http://schemas.microsoft.com/office/drawing/2014/main" id="{EF3942F4-D92C-557E-3AE2-1C9F25F68E09}"/>
              </a:ext>
            </a:extLst>
          </p:cNvPr>
          <p:cNvSpPr>
            <a:spLocks/>
          </p:cNvSpPr>
          <p:nvPr/>
        </p:nvSpPr>
        <p:spPr bwMode="auto">
          <a:xfrm rot="16200000">
            <a:off x="8980418" y="5228747"/>
            <a:ext cx="1499196" cy="750214"/>
          </a:xfrm>
          <a:custGeom>
            <a:avLst/>
            <a:gdLst>
              <a:gd name="T0" fmla="*/ 0 w 1807"/>
              <a:gd name="T1" fmla="*/ 176 h 256"/>
              <a:gd name="T2" fmla="*/ 903 w 1807"/>
              <a:gd name="T3" fmla="*/ 256 h 256"/>
              <a:gd name="T4" fmla="*/ 1807 w 1807"/>
              <a:gd name="T5" fmla="*/ 176 h 256"/>
              <a:gd name="T6" fmla="*/ 1420 w 1807"/>
              <a:gd name="T7" fmla="*/ 176 h 256"/>
              <a:gd name="T8" fmla="*/ 1420 w 1807"/>
              <a:gd name="T9" fmla="*/ 0 h 256"/>
              <a:gd name="T10" fmla="*/ 387 w 1807"/>
              <a:gd name="T11" fmla="*/ 0 h 256"/>
              <a:gd name="T12" fmla="*/ 387 w 1807"/>
              <a:gd name="T13" fmla="*/ 176 h 256"/>
              <a:gd name="T14" fmla="*/ 0 w 1807"/>
              <a:gd name="T15" fmla="*/ 176 h 256"/>
              <a:gd name="T16" fmla="*/ 0 w 1807"/>
              <a:gd name="T17" fmla="*/ 176 h 256"/>
              <a:gd name="T18" fmla="*/ 0 w 1807"/>
              <a:gd name="T19" fmla="*/ 17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7" h="256">
                <a:moveTo>
                  <a:pt x="0" y="176"/>
                </a:moveTo>
                <a:lnTo>
                  <a:pt x="903" y="256"/>
                </a:lnTo>
                <a:lnTo>
                  <a:pt x="1807" y="176"/>
                </a:lnTo>
                <a:lnTo>
                  <a:pt x="1420" y="176"/>
                </a:lnTo>
                <a:lnTo>
                  <a:pt x="1420" y="0"/>
                </a:lnTo>
                <a:lnTo>
                  <a:pt x="387" y="0"/>
                </a:lnTo>
                <a:lnTo>
                  <a:pt x="387" y="176"/>
                </a:lnTo>
                <a:lnTo>
                  <a:pt x="0" y="176"/>
                </a:lnTo>
                <a:lnTo>
                  <a:pt x="0" y="176"/>
                </a:lnTo>
                <a:lnTo>
                  <a:pt x="0" y="176"/>
                </a:lnTo>
                <a:close/>
              </a:path>
            </a:pathLst>
          </a:custGeom>
          <a:solidFill>
            <a:srgbClr val="0070C0"/>
          </a:solidFill>
          <a:ln w="32761">
            <a:solidFill>
              <a:srgbClr val="4A4A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 sz="3957"/>
          </a:p>
        </p:txBody>
      </p:sp>
    </p:spTree>
    <p:extLst>
      <p:ext uri="{BB962C8B-B14F-4D97-AF65-F5344CB8AC3E}">
        <p14:creationId xmlns:p14="http://schemas.microsoft.com/office/powerpoint/2010/main" val="24778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R Lato">
  <a:themeElements>
    <a:clrScheme name="MR">
      <a:dk1>
        <a:srgbClr val="000000"/>
      </a:dk1>
      <a:lt1>
        <a:sysClr val="window" lastClr="FFFFFF"/>
      </a:lt1>
      <a:dk2>
        <a:srgbClr val="767779"/>
      </a:dk2>
      <a:lt2>
        <a:srgbClr val="98999B"/>
      </a:lt2>
      <a:accent1>
        <a:srgbClr val="D11632"/>
      </a:accent1>
      <a:accent2>
        <a:srgbClr val="05295B"/>
      </a:accent2>
      <a:accent3>
        <a:srgbClr val="98999B"/>
      </a:accent3>
      <a:accent4>
        <a:srgbClr val="767779"/>
      </a:accent4>
      <a:accent5>
        <a:srgbClr val="68A5D4"/>
      </a:accent5>
      <a:accent6>
        <a:srgbClr val="0A4798"/>
      </a:accent6>
      <a:hlink>
        <a:srgbClr val="D11632"/>
      </a:hlink>
      <a:folHlink>
        <a:srgbClr val="000000"/>
      </a:folHlink>
    </a:clrScheme>
    <a:fontScheme name="MR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Szkło dymn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1016</Words>
  <Application>Microsoft Office PowerPoint</Application>
  <PresentationFormat>Niestandardowy</PresentationFormat>
  <Paragraphs>154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 Narrow</vt:lpstr>
      <vt:lpstr>Calibri</vt:lpstr>
      <vt:lpstr>Lato</vt:lpstr>
      <vt:lpstr>Wingdings</vt:lpstr>
      <vt:lpstr>MR Lato</vt:lpstr>
      <vt:lpstr>Propozycja Ministerstwa Rozwoju i Technologii   w zakresie wsparcia społeczności energetycznych  w ramach Krajowego Planu Odbudowy  Kryteria wyboru przedsięwzięć w ramach części przedinwestycyjnej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2021-12-20T13:46:32Z</dcterms:created>
  <dcterms:modified xsi:type="dcterms:W3CDTF">2022-10-04T08:31:38Z</dcterms:modified>
</cp:coreProperties>
</file>